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2"/>
  </p:notesMasterIdLst>
  <p:handoutMasterIdLst>
    <p:handoutMasterId r:id="rId43"/>
  </p:handoutMasterIdLst>
  <p:sldIdLst>
    <p:sldId id="1431" r:id="rId6"/>
    <p:sldId id="1439" r:id="rId7"/>
    <p:sldId id="1457" r:id="rId8"/>
    <p:sldId id="1456" r:id="rId9"/>
    <p:sldId id="379" r:id="rId10"/>
    <p:sldId id="1476" r:id="rId11"/>
    <p:sldId id="1491" r:id="rId12"/>
    <p:sldId id="1492" r:id="rId13"/>
    <p:sldId id="1493" r:id="rId14"/>
    <p:sldId id="1494" r:id="rId15"/>
    <p:sldId id="1495" r:id="rId16"/>
    <p:sldId id="1496" r:id="rId17"/>
    <p:sldId id="1507" r:id="rId18"/>
    <p:sldId id="1497" r:id="rId19"/>
    <p:sldId id="1503" r:id="rId20"/>
    <p:sldId id="1506" r:id="rId21"/>
    <p:sldId id="265" r:id="rId22"/>
    <p:sldId id="1477" r:id="rId23"/>
    <p:sldId id="1478" r:id="rId24"/>
    <p:sldId id="1498" r:id="rId25"/>
    <p:sldId id="1511" r:id="rId26"/>
    <p:sldId id="1515" r:id="rId27"/>
    <p:sldId id="1510" r:id="rId28"/>
    <p:sldId id="1509" r:id="rId29"/>
    <p:sldId id="1508" r:id="rId30"/>
    <p:sldId id="1479" r:id="rId31"/>
    <p:sldId id="1499" r:id="rId32"/>
    <p:sldId id="1480" r:id="rId33"/>
    <p:sldId id="1486" r:id="rId34"/>
    <p:sldId id="1487" r:id="rId35"/>
    <p:sldId id="1488" r:id="rId36"/>
    <p:sldId id="1489" r:id="rId37"/>
    <p:sldId id="1490" r:id="rId38"/>
    <p:sldId id="1504" r:id="rId39"/>
    <p:sldId id="260" r:id="rId40"/>
    <p:sldId id="113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BBFD17-06DA-ED8F-4089-7226D155472B}" name="Duer, Brook" initials="DB" userId="S::dhd5103@psu.edu::278edf82-9400-4964-af65-49866688f9c0" providerId="AD"/>
  <p188:author id="{1756A121-F07E-DCAC-7AAC-B365AFEF92FB}" name="Marie, Chloe Justine Laura" initials="MCJL" userId="S::cjm445@psu.edu::2535b730-43e7-4b42-a82f-10bff8ccf03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uer, Brook" initials="DB" lastIdx="3" clrIdx="0">
    <p:extLst>
      <p:ext uri="{19B8F6BF-5375-455C-9EA6-DF929625EA0E}">
        <p15:presenceInfo xmlns:p15="http://schemas.microsoft.com/office/powerpoint/2012/main" userId="S::dhd5103@psu.edu::278edf82-9400-4964-af65-49866688f9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8D"/>
    <a:srgbClr val="1E407C"/>
    <a:srgbClr val="0066FF"/>
    <a:srgbClr val="4B4B4B"/>
    <a:srgbClr val="2667A2"/>
    <a:srgbClr val="93BFE6"/>
    <a:srgbClr val="5454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4FEC4E-D31D-66FF-B53E-668A6753F7DB}" v="112" dt="2023-10-17T15:35:55.773"/>
    <p1510:client id="{7170679A-8A70-4C5E-9FB5-CB619F4CEBEE}" v="2132" dt="2023-10-17T15:26:09.159"/>
    <p1510:client id="{72895BBC-865B-6BAD-F04B-40CAC0437FDB}" v="24" dt="2023-10-17T12:16:24.298"/>
    <p1510:client id="{C3802806-6DF0-484C-A987-B4692A80196E}" v="6468" dt="2023-10-17T12:01:46.2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8" y="25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pson, Audry E" userId="S::aet17@psu.edu::73691e91-87e4-442f-b13d-3ba815c9a046" providerId="AD" clId="Web-{464FEC4E-D31D-66FF-B53E-668A6753F7DB}"/>
    <pc:docChg chg="delSld modSld sldOrd">
      <pc:chgData name="Thompson, Audry E" userId="S::aet17@psu.edu::73691e91-87e4-442f-b13d-3ba815c9a046" providerId="AD" clId="Web-{464FEC4E-D31D-66FF-B53E-668A6753F7DB}" dt="2023-10-17T15:35:55.773" v="69" actId="1076"/>
      <pc:docMkLst>
        <pc:docMk/>
      </pc:docMkLst>
      <pc:sldChg chg="ord">
        <pc:chgData name="Thompson, Audry E" userId="S::aet17@psu.edu::73691e91-87e4-442f-b13d-3ba815c9a046" providerId="AD" clId="Web-{464FEC4E-D31D-66FF-B53E-668A6753F7DB}" dt="2023-10-17T15:28:49.121" v="1"/>
        <pc:sldMkLst>
          <pc:docMk/>
          <pc:sldMk cId="3015964003" sldId="379"/>
        </pc:sldMkLst>
      </pc:sldChg>
      <pc:sldChg chg="delSp del">
        <pc:chgData name="Thompson, Audry E" userId="S::aet17@psu.edu::73691e91-87e4-442f-b13d-3ba815c9a046" providerId="AD" clId="Web-{464FEC4E-D31D-66FF-B53E-668A6753F7DB}" dt="2023-10-17T15:34:38.537" v="65"/>
        <pc:sldMkLst>
          <pc:docMk/>
          <pc:sldMk cId="1975986855" sldId="433"/>
        </pc:sldMkLst>
        <pc:picChg chg="del">
          <ac:chgData name="Thompson, Audry E" userId="S::aet17@psu.edu::73691e91-87e4-442f-b13d-3ba815c9a046" providerId="AD" clId="Web-{464FEC4E-D31D-66FF-B53E-668A6753F7DB}" dt="2023-10-17T15:28:41.542" v="0"/>
          <ac:picMkLst>
            <pc:docMk/>
            <pc:sldMk cId="1975986855" sldId="433"/>
            <ac:picMk id="7" creationId="{FB468540-C3DE-98C8-46C3-3EB61F42C0DB}"/>
          </ac:picMkLst>
        </pc:picChg>
      </pc:sldChg>
      <pc:sldChg chg="modSp">
        <pc:chgData name="Thompson, Audry E" userId="S::aet17@psu.edu::73691e91-87e4-442f-b13d-3ba815c9a046" providerId="AD" clId="Web-{464FEC4E-D31D-66FF-B53E-668A6753F7DB}" dt="2023-10-17T15:35:55.773" v="69" actId="1076"/>
        <pc:sldMkLst>
          <pc:docMk/>
          <pc:sldMk cId="1500103777" sldId="1456"/>
        </pc:sldMkLst>
        <pc:spChg chg="mod">
          <ac:chgData name="Thompson, Audry E" userId="S::aet17@psu.edu::73691e91-87e4-442f-b13d-3ba815c9a046" providerId="AD" clId="Web-{464FEC4E-D31D-66FF-B53E-668A6753F7DB}" dt="2023-10-17T15:35:54.586" v="68" actId="1076"/>
          <ac:spMkLst>
            <pc:docMk/>
            <pc:sldMk cId="1500103777" sldId="1456"/>
            <ac:spMk id="2" creationId="{67E604CA-C024-49DB-12FC-C5AB9458F5B3}"/>
          </ac:spMkLst>
        </pc:spChg>
        <pc:picChg chg="mod">
          <ac:chgData name="Thompson, Audry E" userId="S::aet17@psu.edu::73691e91-87e4-442f-b13d-3ba815c9a046" providerId="AD" clId="Web-{464FEC4E-D31D-66FF-B53E-668A6753F7DB}" dt="2023-10-17T15:35:55.773" v="69" actId="1076"/>
          <ac:picMkLst>
            <pc:docMk/>
            <pc:sldMk cId="1500103777" sldId="1456"/>
            <ac:picMk id="5" creationId="{778F3CDB-12F6-9A14-F2FF-716E0124AA6E}"/>
          </ac:picMkLst>
        </pc:picChg>
      </pc:sldChg>
      <pc:sldChg chg="addSp delSp modSp">
        <pc:chgData name="Thompson, Audry E" userId="S::aet17@psu.edu::73691e91-87e4-442f-b13d-3ba815c9a046" providerId="AD" clId="Web-{464FEC4E-D31D-66FF-B53E-668A6753F7DB}" dt="2023-10-17T15:34:31.677" v="64" actId="1076"/>
        <pc:sldMkLst>
          <pc:docMk/>
          <pc:sldMk cId="3925339568" sldId="1457"/>
        </pc:sldMkLst>
        <pc:spChg chg="mod">
          <ac:chgData name="Thompson, Audry E" userId="S::aet17@psu.edu::73691e91-87e4-442f-b13d-3ba815c9a046" providerId="AD" clId="Web-{464FEC4E-D31D-66FF-B53E-668A6753F7DB}" dt="2023-10-17T15:34:19.020" v="62" actId="1076"/>
          <ac:spMkLst>
            <pc:docMk/>
            <pc:sldMk cId="3925339568" sldId="1457"/>
            <ac:spMk id="2" creationId="{901B4439-9198-C10A-43DC-CF47262231C4}"/>
          </ac:spMkLst>
        </pc:spChg>
        <pc:spChg chg="mod">
          <ac:chgData name="Thompson, Audry E" userId="S::aet17@psu.edu::73691e91-87e4-442f-b13d-3ba815c9a046" providerId="AD" clId="Web-{464FEC4E-D31D-66FF-B53E-668A6753F7DB}" dt="2023-10-17T15:32:16.330" v="19" actId="1076"/>
          <ac:spMkLst>
            <pc:docMk/>
            <pc:sldMk cId="3925339568" sldId="1457"/>
            <ac:spMk id="3" creationId="{A15733BC-3990-EEC7-9BF8-A3F150AFF63E}"/>
          </ac:spMkLst>
        </pc:spChg>
        <pc:spChg chg="add del">
          <ac:chgData name="Thompson, Audry E" userId="S::aet17@psu.edu::73691e91-87e4-442f-b13d-3ba815c9a046" providerId="AD" clId="Web-{464FEC4E-D31D-66FF-B53E-668A6753F7DB}" dt="2023-10-17T15:32:11.579" v="18"/>
          <ac:spMkLst>
            <pc:docMk/>
            <pc:sldMk cId="3925339568" sldId="1457"/>
            <ac:spMk id="5" creationId="{27A50437-7C26-F91F-10FF-ABC5BA50C174}"/>
          </ac:spMkLst>
        </pc:spChg>
        <pc:spChg chg="add mod">
          <ac:chgData name="Thompson, Audry E" userId="S::aet17@psu.edu::73691e91-87e4-442f-b13d-3ba815c9a046" providerId="AD" clId="Web-{464FEC4E-D31D-66FF-B53E-668A6753F7DB}" dt="2023-10-17T15:34:12.739" v="61" actId="1076"/>
          <ac:spMkLst>
            <pc:docMk/>
            <pc:sldMk cId="3925339568" sldId="1457"/>
            <ac:spMk id="7" creationId="{C034ABC1-D290-0286-0E2A-3CF7C2D53049}"/>
          </ac:spMkLst>
        </pc:spChg>
        <pc:picChg chg="add mod">
          <ac:chgData name="Thompson, Audry E" userId="S::aet17@psu.edu::73691e91-87e4-442f-b13d-3ba815c9a046" providerId="AD" clId="Web-{464FEC4E-D31D-66FF-B53E-668A6753F7DB}" dt="2023-10-17T15:34:31.677" v="64" actId="1076"/>
          <ac:picMkLst>
            <pc:docMk/>
            <pc:sldMk cId="3925339568" sldId="1457"/>
            <ac:picMk id="9" creationId="{F6C2E9BF-7085-C0FD-076F-61E1C093906E}"/>
          </ac:picMkLst>
        </pc:picChg>
      </pc:sldChg>
    </pc:docChg>
  </pc:docChgLst>
  <pc:docChgLst>
    <pc:chgData name="Schweichler, Jackie" userId="728f2fd9-1d21-41dd-a1fe-d4a9dd64dc02" providerId="ADAL" clId="{700CFB10-3F78-4F98-BA81-8A7C650511CB}"/>
    <pc:docChg chg="delSld">
      <pc:chgData name="Schweichler, Jackie" userId="728f2fd9-1d21-41dd-a1fe-d4a9dd64dc02" providerId="ADAL" clId="{700CFB10-3F78-4F98-BA81-8A7C650511CB}" dt="2023-10-17T15:50:48.557" v="0" actId="47"/>
      <pc:docMkLst>
        <pc:docMk/>
      </pc:docMkLst>
      <pc:sldChg chg="del">
        <pc:chgData name="Schweichler, Jackie" userId="728f2fd9-1d21-41dd-a1fe-d4a9dd64dc02" providerId="ADAL" clId="{700CFB10-3F78-4F98-BA81-8A7C650511CB}" dt="2023-10-17T15:50:48.557" v="0" actId="47"/>
        <pc:sldMkLst>
          <pc:docMk/>
          <pc:sldMk cId="1647126642" sldId="39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724C87-A048-4A8F-8368-A2596C0D37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0C6426D-B10C-4C2D-AB22-12A563BC6F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2FC311-9770-48E4-9FDA-FA65E6A8FB49}" type="datetimeFigureOut">
              <a:rPr lang="en-US" smtClean="0"/>
              <a:t>10/17/2023</a:t>
            </a:fld>
            <a:endParaRPr lang="en-US"/>
          </a:p>
        </p:txBody>
      </p:sp>
      <p:sp>
        <p:nvSpPr>
          <p:cNvPr id="4" name="Footer Placeholder 3">
            <a:extLst>
              <a:ext uri="{FF2B5EF4-FFF2-40B4-BE49-F238E27FC236}">
                <a16:creationId xmlns:a16="http://schemas.microsoft.com/office/drawing/2014/main" id="{6E1D20A6-4DA7-4860-89B5-BF86935206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EF14343-A90E-4404-912E-EEF90551E7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CF0434-F08C-4CCE-8D10-ADAB3748AC04}" type="slidenum">
              <a:rPr lang="en-US" smtClean="0"/>
              <a:t>‹#›</a:t>
            </a:fld>
            <a:endParaRPr lang="en-US"/>
          </a:p>
        </p:txBody>
      </p:sp>
    </p:spTree>
    <p:extLst>
      <p:ext uri="{BB962C8B-B14F-4D97-AF65-F5344CB8AC3E}">
        <p14:creationId xmlns:p14="http://schemas.microsoft.com/office/powerpoint/2010/main" val="2519086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6EF020-5ADC-4853-AF6B-3DFCB45D5DA8}"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87676-DD0B-484B-8A02-D4CE01C987B4}" type="slidenum">
              <a:rPr lang="en-US" smtClean="0"/>
              <a:t>‹#›</a:t>
            </a:fld>
            <a:endParaRPr lang="en-US"/>
          </a:p>
        </p:txBody>
      </p:sp>
    </p:spTree>
    <p:extLst>
      <p:ext uri="{BB962C8B-B14F-4D97-AF65-F5344CB8AC3E}">
        <p14:creationId xmlns:p14="http://schemas.microsoft.com/office/powerpoint/2010/main" val="3283903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sa.usda.gov/news-room/news-releases/2023/dairy-margin-coverage-program-provides-critical-support-for-dairy-operation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sa.usda.gov/news-room/news-releases/2023/usda-provides-5-million-in-second-round-of-payments-to-help-organic-dairy-producers-cover-increased-cost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ederalregister.gov/documents/2023/09/11/2023-19479/milk-loss-program-and-emergency-relief-progra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B87676-DD0B-484B-8A02-D4CE01C987B4}" type="slidenum">
              <a:rPr lang="en-US" smtClean="0"/>
              <a:t>2</a:t>
            </a:fld>
            <a:endParaRPr lang="en-US"/>
          </a:p>
        </p:txBody>
      </p:sp>
    </p:spTree>
    <p:extLst>
      <p:ext uri="{BB962C8B-B14F-4D97-AF65-F5344CB8AC3E}">
        <p14:creationId xmlns:p14="http://schemas.microsoft.com/office/powerpoint/2010/main" val="3892280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B87676-DD0B-484B-8A02-D4CE01C987B4}" type="slidenum">
              <a:rPr lang="en-US" smtClean="0"/>
              <a:t>5</a:t>
            </a:fld>
            <a:endParaRPr lang="en-US"/>
          </a:p>
        </p:txBody>
      </p:sp>
    </p:spTree>
    <p:extLst>
      <p:ext uri="{BB962C8B-B14F-4D97-AF65-F5344CB8AC3E}">
        <p14:creationId xmlns:p14="http://schemas.microsoft.com/office/powerpoint/2010/main" val="2931292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US" sz="1800" b="1" i="0">
                <a:solidFill>
                  <a:srgbClr val="000000"/>
                </a:solidFill>
                <a:effectLst/>
                <a:latin typeface="Cambria" panose="02040503050406030204" pitchFamily="18" charset="0"/>
              </a:rPr>
              <a:t>August 2023 Margin Triggered Eighth Dairy Margin Coverage Payment for 2023</a:t>
            </a:r>
            <a:r>
              <a:rPr lang="en-US" sz="1800" b="0" i="0">
                <a:solidFill>
                  <a:srgbClr val="000000"/>
                </a:solidFill>
                <a:effectLst/>
                <a:latin typeface="Cambria" panose="02040503050406030204" pitchFamily="18" charset="0"/>
              </a:rPr>
              <a:t> </a:t>
            </a:r>
            <a:endParaRPr lang="en-US" b="0" i="0">
              <a:solidFill>
                <a:srgbClr val="000000"/>
              </a:solidFill>
              <a:effectLst/>
              <a:latin typeface="Segoe UI" panose="020B0502040204020203" pitchFamily="34" charset="0"/>
            </a:endParaRPr>
          </a:p>
          <a:p>
            <a:pPr algn="just" rtl="0" fontAlgn="base"/>
            <a:r>
              <a:rPr lang="en-US" sz="1800" b="0" i="0">
                <a:solidFill>
                  <a:srgbClr val="000000"/>
                </a:solidFill>
                <a:effectLst/>
                <a:latin typeface="Cambria" panose="02040503050406030204" pitchFamily="18" charset="0"/>
              </a:rPr>
              <a:t> </a:t>
            </a:r>
            <a:endParaRPr lang="en-US" b="0" i="0">
              <a:solidFill>
                <a:srgbClr val="000000"/>
              </a:solidFill>
              <a:effectLst/>
              <a:latin typeface="Segoe UI" panose="020B0502040204020203" pitchFamily="34" charset="0"/>
            </a:endParaRPr>
          </a:p>
          <a:p>
            <a:pPr algn="just" rtl="0" fontAlgn="base"/>
            <a:r>
              <a:rPr lang="en-US" sz="1800" b="0" i="0">
                <a:solidFill>
                  <a:srgbClr val="000000"/>
                </a:solidFill>
                <a:effectLst/>
                <a:latin typeface="Cambria" panose="02040503050406030204" pitchFamily="18" charset="0"/>
              </a:rPr>
              <a:t>On September 29, 2023, the U.S. Department of Agriculture (USDA) Farm Service Agency (FSA) </a:t>
            </a:r>
            <a:r>
              <a:rPr lang="en-US" sz="1800" b="0" i="0" u="sng" strike="noStrike">
                <a:solidFill>
                  <a:srgbClr val="0563C1"/>
                </a:solidFill>
                <a:effectLst/>
                <a:latin typeface="Cambria" panose="02040503050406030204" pitchFamily="18" charset="0"/>
                <a:hlinkClick r:id="rId3"/>
              </a:rPr>
              <a:t>announced</a:t>
            </a:r>
            <a:r>
              <a:rPr lang="en-US" sz="1800" b="0" i="0">
                <a:solidFill>
                  <a:srgbClr val="000000"/>
                </a:solidFill>
                <a:effectLst/>
                <a:latin typeface="Cambria" panose="02040503050406030204" pitchFamily="18" charset="0"/>
              </a:rPr>
              <a:t> that the August milk margin triggered the eighth consecutive payment for dairy producers who obtained Dairy Margin Coverage (DMC) for the 2023 program year. This means that the margin fell below the level that was set for the program in August.  </a:t>
            </a:r>
            <a:endParaRPr lang="en-US" b="0" i="0">
              <a:solidFill>
                <a:srgbClr val="000000"/>
              </a:solidFill>
              <a:effectLst/>
              <a:latin typeface="Segoe UI" panose="020B0502040204020203" pitchFamily="34" charset="0"/>
            </a:endParaRPr>
          </a:p>
          <a:p>
            <a:pPr algn="just" rtl="0" fontAlgn="base"/>
            <a:r>
              <a:rPr lang="en-US" sz="1800" b="0" i="0">
                <a:solidFill>
                  <a:srgbClr val="000000"/>
                </a:solidFill>
                <a:effectLst/>
                <a:latin typeface="Cambria" panose="02040503050406030204" pitchFamily="18" charset="0"/>
              </a:rPr>
              <a:t> </a:t>
            </a:r>
            <a:endParaRPr lang="en-US" b="0" i="0">
              <a:solidFill>
                <a:srgbClr val="000000"/>
              </a:solidFill>
              <a:effectLst/>
              <a:latin typeface="Segoe UI" panose="020B0502040204020203" pitchFamily="34" charset="0"/>
            </a:endParaRPr>
          </a:p>
          <a:p>
            <a:pPr algn="just" rtl="0" fontAlgn="base"/>
            <a:r>
              <a:rPr lang="en-US" sz="1800" b="0" i="0">
                <a:solidFill>
                  <a:srgbClr val="000000"/>
                </a:solidFill>
                <a:effectLst/>
                <a:latin typeface="Cambria" panose="02040503050406030204" pitchFamily="18" charset="0"/>
              </a:rPr>
              <a:t>According to the announcement, in August, dairy producers made an average profit of $6.46 per hundredweight of milk after paying for feed. The USDA is also expected to pay out $120 million in Dairy Margin Coverage (DMC) payments to dairy producers in August.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4EB87676-DD0B-484B-8A02-D4CE01C987B4}" type="slidenum">
              <a:rPr lang="en-US" smtClean="0"/>
              <a:t>19</a:t>
            </a:fld>
            <a:endParaRPr lang="en-US"/>
          </a:p>
        </p:txBody>
      </p:sp>
    </p:spTree>
    <p:extLst>
      <p:ext uri="{BB962C8B-B14F-4D97-AF65-F5344CB8AC3E}">
        <p14:creationId xmlns:p14="http://schemas.microsoft.com/office/powerpoint/2010/main" val="439386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B87676-DD0B-484B-8A02-D4CE01C987B4}" type="slidenum">
              <a:rPr lang="en-US" smtClean="0"/>
              <a:t>27</a:t>
            </a:fld>
            <a:endParaRPr lang="en-US"/>
          </a:p>
        </p:txBody>
      </p:sp>
    </p:spTree>
    <p:extLst>
      <p:ext uri="{BB962C8B-B14F-4D97-AF65-F5344CB8AC3E}">
        <p14:creationId xmlns:p14="http://schemas.microsoft.com/office/powerpoint/2010/main" val="2264040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US" sz="1800" b="1" i="0">
                <a:solidFill>
                  <a:srgbClr val="000000"/>
                </a:solidFill>
                <a:effectLst/>
                <a:latin typeface="Cambria" panose="02040503050406030204" pitchFamily="18" charset="0"/>
              </a:rPr>
              <a:t>The U.S. Department of Agriculture (USDA) Announced $5 Million for Second Round of Organic Dairy Marketing Assistance Payments</a:t>
            </a:r>
            <a:r>
              <a:rPr lang="en-US" sz="1800" b="0" i="0">
                <a:solidFill>
                  <a:srgbClr val="000000"/>
                </a:solidFill>
                <a:effectLst/>
                <a:latin typeface="Cambria" panose="02040503050406030204" pitchFamily="18" charset="0"/>
              </a:rPr>
              <a:t> </a:t>
            </a:r>
            <a:endParaRPr lang="en-US" b="0" i="0">
              <a:solidFill>
                <a:srgbClr val="000000"/>
              </a:solidFill>
              <a:effectLst/>
              <a:latin typeface="Segoe UI" panose="020B0502040204020203" pitchFamily="34" charset="0"/>
            </a:endParaRPr>
          </a:p>
          <a:p>
            <a:pPr algn="just" rtl="0" fontAlgn="base"/>
            <a:r>
              <a:rPr lang="en-US" sz="1800" b="0" i="0">
                <a:solidFill>
                  <a:srgbClr val="000000"/>
                </a:solidFill>
                <a:effectLst/>
                <a:latin typeface="Cambria" panose="02040503050406030204" pitchFamily="18" charset="0"/>
              </a:rPr>
              <a:t> </a:t>
            </a:r>
            <a:endParaRPr lang="en-US" b="0" i="0">
              <a:solidFill>
                <a:srgbClr val="000000"/>
              </a:solidFill>
              <a:effectLst/>
              <a:latin typeface="Segoe UI" panose="020B0502040204020203" pitchFamily="34" charset="0"/>
            </a:endParaRPr>
          </a:p>
          <a:p>
            <a:pPr algn="just" rtl="0" fontAlgn="base"/>
            <a:r>
              <a:rPr lang="en-US" sz="1800" b="0" i="0">
                <a:solidFill>
                  <a:srgbClr val="000000"/>
                </a:solidFill>
                <a:effectLst/>
                <a:latin typeface="Cambria" panose="02040503050406030204" pitchFamily="18" charset="0"/>
              </a:rPr>
              <a:t>On September 20, 2023, the U.S. Department of Agriculture (USDA) </a:t>
            </a:r>
            <a:r>
              <a:rPr lang="en-US" sz="1800" b="0" i="0" u="sng" strike="noStrike">
                <a:solidFill>
                  <a:srgbClr val="0563C1"/>
                </a:solidFill>
                <a:effectLst/>
                <a:latin typeface="Cambria" panose="02040503050406030204" pitchFamily="18" charset="0"/>
                <a:hlinkClick r:id="rId3"/>
              </a:rPr>
              <a:t>provided</a:t>
            </a:r>
            <a:r>
              <a:rPr lang="en-US" sz="1800" b="0" i="0">
                <a:solidFill>
                  <a:srgbClr val="000000"/>
                </a:solidFill>
                <a:effectLst/>
                <a:latin typeface="Cambria" panose="02040503050406030204" pitchFamily="18" charset="0"/>
              </a:rPr>
              <a:t> an additional $5 million to support organic dairy producers through the Organic Dairy Marketing Assistance Program (ODMAP). The USDA has already paid $15 million to eligible producers through the first round of payments.   </a:t>
            </a:r>
            <a:endParaRPr lang="en-US" b="0" i="0">
              <a:solidFill>
                <a:srgbClr val="000000"/>
              </a:solidFill>
              <a:effectLst/>
              <a:latin typeface="Segoe UI" panose="020B0502040204020203" pitchFamily="34" charset="0"/>
            </a:endParaRPr>
          </a:p>
          <a:p>
            <a:pPr algn="just" rtl="0" fontAlgn="base"/>
            <a:r>
              <a:rPr lang="en-US" sz="1800" b="0" i="0">
                <a:solidFill>
                  <a:srgbClr val="000000"/>
                </a:solidFill>
                <a:effectLst/>
                <a:latin typeface="Cambria" panose="02040503050406030204" pitchFamily="18" charset="0"/>
              </a:rPr>
              <a:t> </a:t>
            </a:r>
            <a:endParaRPr lang="en-US" b="0" i="0">
              <a:solidFill>
                <a:srgbClr val="000000"/>
              </a:solidFill>
              <a:effectLst/>
              <a:latin typeface="Segoe UI" panose="020B0502040204020203" pitchFamily="34" charset="0"/>
            </a:endParaRPr>
          </a:p>
          <a:p>
            <a:pPr algn="just" rtl="0" fontAlgn="base"/>
            <a:r>
              <a:rPr lang="en-US" sz="1800" b="0" i="0">
                <a:solidFill>
                  <a:srgbClr val="000000"/>
                </a:solidFill>
                <a:effectLst/>
                <a:latin typeface="Cambria" panose="02040503050406030204" pitchFamily="18" charset="0"/>
              </a:rPr>
              <a:t>The amount of assistance is based on the amount of milk the producer marketed in 2022.  </a:t>
            </a:r>
            <a:endParaRPr lang="en-US" b="0" i="0">
              <a:solidFill>
                <a:srgbClr val="000000"/>
              </a:solidFill>
              <a:effectLst/>
              <a:latin typeface="Segoe UI" panose="020B0502040204020203" pitchFamily="34" charset="0"/>
            </a:endParaRPr>
          </a:p>
          <a:p>
            <a:pPr algn="just" rtl="0" fontAlgn="base"/>
            <a:r>
              <a:rPr lang="en-US" sz="1800" b="0" i="0">
                <a:solidFill>
                  <a:srgbClr val="000000"/>
                </a:solidFill>
                <a:effectLst/>
                <a:latin typeface="Cambria" panose="02040503050406030204" pitchFamily="18" charset="0"/>
              </a:rPr>
              <a:t> </a:t>
            </a:r>
            <a:endParaRPr lang="en-US" b="0" i="0">
              <a:solidFill>
                <a:srgbClr val="000000"/>
              </a:solidFill>
              <a:effectLst/>
              <a:latin typeface="Segoe UI" panose="020B0502040204020203" pitchFamily="34" charset="0"/>
            </a:endParaRPr>
          </a:p>
          <a:p>
            <a:pPr algn="just" rtl="0" fontAlgn="base"/>
            <a:r>
              <a:rPr lang="en-US" sz="1800" b="0" i="0">
                <a:solidFill>
                  <a:srgbClr val="000000"/>
                </a:solidFill>
                <a:effectLst/>
                <a:latin typeface="Cambria" panose="02040503050406030204" pitchFamily="18" charset="0"/>
              </a:rPr>
              <a:t>The first round of ODMAP payment was factored by 75%, meaning that producers received 75% of the assistance they were eligible for. The second round of payments will provide the remaining 25% of assistance to each eligible producer.  </a:t>
            </a:r>
            <a:endParaRPr lang="en-US" b="0" i="0">
              <a:solidFill>
                <a:srgbClr val="000000"/>
              </a:solidFill>
              <a:effectLst/>
              <a:latin typeface="Segoe UI" panose="020B0502040204020203" pitchFamily="34" charset="0"/>
            </a:endParaRPr>
          </a:p>
          <a:p>
            <a:pPr algn="just" rtl="0" fontAlgn="base"/>
            <a:r>
              <a:rPr lang="en-US" sz="1800" b="0" i="0">
                <a:solidFill>
                  <a:srgbClr val="000000"/>
                </a:solidFill>
                <a:effectLst/>
                <a:latin typeface="Cambria" panose="02040503050406030204" pitchFamily="18" charset="0"/>
              </a:rPr>
              <a:t> </a:t>
            </a:r>
            <a:endParaRPr lang="en-US" b="0" i="0">
              <a:solidFill>
                <a:srgbClr val="000000"/>
              </a:solidFill>
              <a:effectLst/>
              <a:latin typeface="Segoe UI" panose="020B0502040204020203" pitchFamily="34" charset="0"/>
            </a:endParaRPr>
          </a:p>
          <a:p>
            <a:pPr algn="just" rtl="0" fontAlgn="base"/>
            <a:r>
              <a:rPr lang="en-US" sz="1800" b="0" i="0">
                <a:solidFill>
                  <a:srgbClr val="000000"/>
                </a:solidFill>
                <a:effectLst/>
                <a:latin typeface="Cambria" panose="02040503050406030204" pitchFamily="18" charset="0"/>
              </a:rPr>
              <a:t>Producers actively enrolled in the program will automatically receive the second ODMAP payment.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4EB87676-DD0B-484B-8A02-D4CE01C987B4}" type="slidenum">
              <a:rPr lang="en-US" smtClean="0"/>
              <a:t>32</a:t>
            </a:fld>
            <a:endParaRPr lang="en-US"/>
          </a:p>
        </p:txBody>
      </p:sp>
    </p:spTree>
    <p:extLst>
      <p:ext uri="{BB962C8B-B14F-4D97-AF65-F5344CB8AC3E}">
        <p14:creationId xmlns:p14="http://schemas.microsoft.com/office/powerpoint/2010/main" val="862225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US" sz="1800" b="1" i="0">
                <a:solidFill>
                  <a:srgbClr val="000000"/>
                </a:solidFill>
                <a:effectLst/>
                <a:latin typeface="Cambria" panose="02040503050406030204" pitchFamily="18" charset="0"/>
              </a:rPr>
              <a:t>The U.S. Department of Agriculture (USDA) Established Milk Loss Program for 2020, 2021, and 2022 Disaster Events</a:t>
            </a:r>
            <a:r>
              <a:rPr lang="en-US" sz="1800" b="0" i="0">
                <a:solidFill>
                  <a:srgbClr val="000000"/>
                </a:solidFill>
                <a:effectLst/>
                <a:latin typeface="Cambria" panose="02040503050406030204" pitchFamily="18" charset="0"/>
              </a:rPr>
              <a:t> </a:t>
            </a:r>
            <a:endParaRPr lang="en-US" b="0" i="0">
              <a:solidFill>
                <a:srgbClr val="000000"/>
              </a:solidFill>
              <a:effectLst/>
              <a:latin typeface="Segoe UI" panose="020B0502040204020203" pitchFamily="34" charset="0"/>
            </a:endParaRPr>
          </a:p>
          <a:p>
            <a:pPr algn="just" rtl="0" fontAlgn="base"/>
            <a:r>
              <a:rPr lang="en-US" sz="1800" b="0" i="0">
                <a:solidFill>
                  <a:srgbClr val="000000"/>
                </a:solidFill>
                <a:effectLst/>
                <a:latin typeface="Cambria" panose="02040503050406030204" pitchFamily="18" charset="0"/>
              </a:rPr>
              <a:t> </a:t>
            </a:r>
            <a:endParaRPr lang="en-US" b="0" i="0">
              <a:solidFill>
                <a:srgbClr val="000000"/>
              </a:solidFill>
              <a:effectLst/>
              <a:latin typeface="Segoe UI" panose="020B0502040204020203" pitchFamily="34" charset="0"/>
            </a:endParaRPr>
          </a:p>
          <a:p>
            <a:pPr algn="just" rtl="0" fontAlgn="base"/>
            <a:r>
              <a:rPr lang="en-US" sz="1800" b="0" i="0">
                <a:solidFill>
                  <a:srgbClr val="000000"/>
                </a:solidFill>
                <a:effectLst/>
                <a:latin typeface="Cambria" panose="02040503050406030204" pitchFamily="18" charset="0"/>
              </a:rPr>
              <a:t>On September 11, 2023, the U.S. Department of Agriculture (USDA) Farm Service Agency (FSA) </a:t>
            </a:r>
            <a:r>
              <a:rPr lang="en-US" sz="1800" b="0" i="0" u="sng" strike="noStrike">
                <a:solidFill>
                  <a:srgbClr val="0563C1"/>
                </a:solidFill>
                <a:effectLst/>
                <a:latin typeface="Cambria" panose="02040503050406030204" pitchFamily="18" charset="0"/>
                <a:hlinkClick r:id="rId3"/>
              </a:rPr>
              <a:t>established</a:t>
            </a:r>
            <a:r>
              <a:rPr lang="en-US" sz="1800" b="0" i="0">
                <a:solidFill>
                  <a:srgbClr val="000000"/>
                </a:solidFill>
                <a:effectLst/>
                <a:latin typeface="Cambria" panose="02040503050406030204" pitchFamily="18" charset="0"/>
              </a:rPr>
              <a:t> a milk loss program to help dairy farmers who lost milk due to natural disasters, such as droughts, wildfires, hurricanes, floods, etc. The program covers milk losses in the years 2020, 2021, and 2022.  </a:t>
            </a:r>
            <a:endParaRPr lang="en-US" b="0" i="0">
              <a:solidFill>
                <a:srgbClr val="000000"/>
              </a:solidFill>
              <a:effectLst/>
              <a:latin typeface="Segoe UI" panose="020B0502040204020203" pitchFamily="34" charset="0"/>
            </a:endParaRPr>
          </a:p>
          <a:p>
            <a:pPr algn="just" rtl="0" fontAlgn="base"/>
            <a:r>
              <a:rPr lang="en-US" sz="1800" b="0" i="0">
                <a:solidFill>
                  <a:srgbClr val="000000"/>
                </a:solidFill>
                <a:effectLst/>
                <a:latin typeface="Cambria" panose="02040503050406030204" pitchFamily="18" charset="0"/>
              </a:rPr>
              <a:t> </a:t>
            </a:r>
            <a:endParaRPr lang="en-US" b="0" i="0">
              <a:solidFill>
                <a:srgbClr val="000000"/>
              </a:solidFill>
              <a:effectLst/>
              <a:latin typeface="Segoe UI" panose="020B0502040204020203" pitchFamily="34" charset="0"/>
            </a:endParaRPr>
          </a:p>
          <a:p>
            <a:pPr algn="just" rtl="0" fontAlgn="base"/>
            <a:r>
              <a:rPr lang="en-US" sz="1800" b="0" i="0">
                <a:solidFill>
                  <a:srgbClr val="000000"/>
                </a:solidFill>
                <a:effectLst/>
                <a:latin typeface="Cambria" panose="02040503050406030204" pitchFamily="18" charset="0"/>
              </a:rPr>
              <a:t>To be eligible for the program, dairy farmers must submit an application for each month they had to remove or dump milk from the market due to a natural disaster. The application must include milk marketing statements for the month before and the month of the loss, as well as a written explanation of what happened.  </a:t>
            </a:r>
            <a:endParaRPr lang="en-US" b="0" i="0">
              <a:solidFill>
                <a:srgbClr val="000000"/>
              </a:solidFill>
              <a:effectLst/>
              <a:latin typeface="Segoe UI" panose="020B0502040204020203" pitchFamily="34" charset="0"/>
            </a:endParaRPr>
          </a:p>
          <a:p>
            <a:pPr algn="just" rtl="0" fontAlgn="base"/>
            <a:r>
              <a:rPr lang="en-US" sz="1800" b="0" i="0">
                <a:solidFill>
                  <a:srgbClr val="000000"/>
                </a:solidFill>
                <a:effectLst/>
                <a:latin typeface="Cambria" panose="02040503050406030204" pitchFamily="18" charset="0"/>
              </a:rPr>
              <a:t> </a:t>
            </a:r>
            <a:endParaRPr lang="en-US" b="0" i="0">
              <a:solidFill>
                <a:srgbClr val="000000"/>
              </a:solidFill>
              <a:effectLst/>
              <a:latin typeface="Segoe UI" panose="020B0502040204020203" pitchFamily="34" charset="0"/>
            </a:endParaRPr>
          </a:p>
          <a:p>
            <a:pPr algn="just" rtl="0" fontAlgn="base"/>
            <a:r>
              <a:rPr lang="en-US" sz="1800" b="0" i="0">
                <a:solidFill>
                  <a:srgbClr val="000000"/>
                </a:solidFill>
                <a:effectLst/>
                <a:latin typeface="Cambria" panose="02040503050406030204" pitchFamily="18" charset="0"/>
              </a:rPr>
              <a:t>Payments are calculated based on the average daily milk production and the fair market value of the lost milk. The final payment is determined by multiplying the payment calculation by a payment factor. The payment factor is 90% for affected farmers who meet the definition of beginning farmer, limited resource farmer, socially disadvantaged farmer, or veteran farmer, and 75% for all other affected farmers.  </a:t>
            </a:r>
            <a:endParaRPr lang="en-US" b="0" i="0">
              <a:solidFill>
                <a:srgbClr val="000000"/>
              </a:solidFill>
              <a:effectLst/>
              <a:latin typeface="Segoe UI" panose="020B0502040204020203" pitchFamily="34" charset="0"/>
            </a:endParaRPr>
          </a:p>
          <a:p>
            <a:pPr algn="just" rtl="0" fontAlgn="base"/>
            <a:r>
              <a:rPr lang="en-US" sz="1800" b="0" i="0">
                <a:solidFill>
                  <a:srgbClr val="000000"/>
                </a:solidFill>
                <a:effectLst/>
                <a:latin typeface="Cambria" panose="02040503050406030204" pitchFamily="18" charset="0"/>
              </a:rPr>
              <a:t> </a:t>
            </a:r>
            <a:endParaRPr lang="en-US" b="0" i="0">
              <a:solidFill>
                <a:srgbClr val="000000"/>
              </a:solidFill>
              <a:effectLst/>
              <a:latin typeface="Segoe UI" panose="020B0502040204020203" pitchFamily="34" charset="0"/>
            </a:endParaRPr>
          </a:p>
          <a:p>
            <a:pPr algn="just" rtl="0" fontAlgn="base"/>
            <a:r>
              <a:rPr lang="en-US" sz="1800" b="0" i="0">
                <a:solidFill>
                  <a:srgbClr val="000000"/>
                </a:solidFill>
                <a:effectLst/>
                <a:latin typeface="Cambria" panose="02040503050406030204" pitchFamily="18" charset="0"/>
              </a:rPr>
              <a:t>The deadline to apply for the Milk Loss Program was October 16, 2023.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4EB87676-DD0B-484B-8A02-D4CE01C987B4}" type="slidenum">
              <a:rPr lang="en-US" smtClean="0"/>
              <a:t>33</a:t>
            </a:fld>
            <a:endParaRPr lang="en-US"/>
          </a:p>
        </p:txBody>
      </p:sp>
    </p:spTree>
    <p:extLst>
      <p:ext uri="{BB962C8B-B14F-4D97-AF65-F5344CB8AC3E}">
        <p14:creationId xmlns:p14="http://schemas.microsoft.com/office/powerpoint/2010/main" val="387391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B87676-DD0B-484B-8A02-D4CE01C987B4}" type="slidenum">
              <a:rPr lang="en-US" smtClean="0"/>
              <a:t>36</a:t>
            </a:fld>
            <a:endParaRPr lang="en-US"/>
          </a:p>
        </p:txBody>
      </p:sp>
    </p:spTree>
    <p:extLst>
      <p:ext uri="{BB962C8B-B14F-4D97-AF65-F5344CB8AC3E}">
        <p14:creationId xmlns:p14="http://schemas.microsoft.com/office/powerpoint/2010/main" val="3498281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B0B9B-1F5D-4AC7-BAC5-BA877AF4FB45}"/>
              </a:ext>
            </a:extLst>
          </p:cNvPr>
          <p:cNvSpPr>
            <a:spLocks noGrp="1"/>
          </p:cNvSpPr>
          <p:nvPr>
            <p:ph type="ctrTitle"/>
          </p:nvPr>
        </p:nvSpPr>
        <p:spPr>
          <a:xfrm>
            <a:off x="1524000" y="1122363"/>
            <a:ext cx="9144000" cy="2387600"/>
          </a:xfrm>
        </p:spPr>
        <p:txBody>
          <a:bodyPr anchor="b"/>
          <a:lstStyle>
            <a:lvl1pPr algn="ctr">
              <a:defRPr sz="6000" baseline="0">
                <a:solidFill>
                  <a:srgbClr val="1E407C"/>
                </a:solidFill>
                <a:latin typeface="Franklin Gothic Medium" panose="020B06030201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09775C3-CFB0-4F3F-9246-38D2B0FD9A5E}"/>
              </a:ext>
            </a:extLst>
          </p:cNvPr>
          <p:cNvSpPr>
            <a:spLocks noGrp="1"/>
          </p:cNvSpPr>
          <p:nvPr>
            <p:ph type="subTitle" idx="1"/>
          </p:nvPr>
        </p:nvSpPr>
        <p:spPr>
          <a:xfrm>
            <a:off x="1524000" y="3602038"/>
            <a:ext cx="9144000" cy="1655762"/>
          </a:xfrm>
        </p:spPr>
        <p:txBody>
          <a:bodyPr>
            <a:normAutofit/>
          </a:bodyPr>
          <a:lstStyle>
            <a:lvl1pPr marL="0" indent="0" algn="ctr">
              <a:buNone/>
              <a:defRPr sz="30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5904A9-6755-4193-B37E-029484C6A6EB}"/>
              </a:ext>
            </a:extLst>
          </p:cNvPr>
          <p:cNvSpPr>
            <a:spLocks noGrp="1"/>
          </p:cNvSpPr>
          <p:nvPr>
            <p:ph type="dt" sz="half" idx="10"/>
          </p:nvPr>
        </p:nvSpPr>
        <p:spPr/>
        <p:txBody>
          <a:bodyPr/>
          <a:lstStyle/>
          <a:p>
            <a:fld id="{B7D9E9D2-11D5-4D01-B440-27B90138BCB7}" type="datetimeFigureOut">
              <a:rPr lang="en-US" smtClean="0"/>
              <a:t>10/17/2023</a:t>
            </a:fld>
            <a:endParaRPr lang="en-US"/>
          </a:p>
        </p:txBody>
      </p:sp>
      <p:sp>
        <p:nvSpPr>
          <p:cNvPr id="5" name="Footer Placeholder 4">
            <a:extLst>
              <a:ext uri="{FF2B5EF4-FFF2-40B4-BE49-F238E27FC236}">
                <a16:creationId xmlns:a16="http://schemas.microsoft.com/office/drawing/2014/main" id="{2D7A013B-004A-485C-A066-5595935361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47ED1-F736-4906-B357-D1A7087785AD}"/>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1402832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0A6D1-A43C-43C0-9B1D-314BE56854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3CD79C-E467-4451-82E4-EA3AD5F117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BCFA31-F494-4C89-A756-E029DA294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8752B7-C13A-4CF9-9975-587CB6B481E3}"/>
              </a:ext>
            </a:extLst>
          </p:cNvPr>
          <p:cNvSpPr>
            <a:spLocks noGrp="1"/>
          </p:cNvSpPr>
          <p:nvPr>
            <p:ph type="dt" sz="half" idx="10"/>
          </p:nvPr>
        </p:nvSpPr>
        <p:spPr/>
        <p:txBody>
          <a:bodyPr/>
          <a:lstStyle/>
          <a:p>
            <a:fld id="{B7D9E9D2-11D5-4D01-B440-27B90138BCB7}" type="datetimeFigureOut">
              <a:rPr lang="en-US" smtClean="0"/>
              <a:t>10/17/2023</a:t>
            </a:fld>
            <a:endParaRPr lang="en-US"/>
          </a:p>
        </p:txBody>
      </p:sp>
      <p:sp>
        <p:nvSpPr>
          <p:cNvPr id="6" name="Footer Placeholder 5">
            <a:extLst>
              <a:ext uri="{FF2B5EF4-FFF2-40B4-BE49-F238E27FC236}">
                <a16:creationId xmlns:a16="http://schemas.microsoft.com/office/drawing/2014/main" id="{C45BB000-86A2-47C4-A433-9A6F3E78F0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350CFB-AD8C-40F0-9B8B-A3A4E6D04079}"/>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2096097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A2E47-EF89-422E-84ED-46C3133485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5980EC-7A66-4430-BDE6-D487D05343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E67FCE-BCA9-4F17-B528-F4AF0E39D18B}"/>
              </a:ext>
            </a:extLst>
          </p:cNvPr>
          <p:cNvSpPr>
            <a:spLocks noGrp="1"/>
          </p:cNvSpPr>
          <p:nvPr>
            <p:ph type="dt" sz="half" idx="10"/>
          </p:nvPr>
        </p:nvSpPr>
        <p:spPr/>
        <p:txBody>
          <a:bodyPr/>
          <a:lstStyle/>
          <a:p>
            <a:fld id="{B7D9E9D2-11D5-4D01-B440-27B90138BCB7}" type="datetimeFigureOut">
              <a:rPr lang="en-US" smtClean="0"/>
              <a:t>10/17/2023</a:t>
            </a:fld>
            <a:endParaRPr lang="en-US"/>
          </a:p>
        </p:txBody>
      </p:sp>
      <p:sp>
        <p:nvSpPr>
          <p:cNvPr id="5" name="Footer Placeholder 4">
            <a:extLst>
              <a:ext uri="{FF2B5EF4-FFF2-40B4-BE49-F238E27FC236}">
                <a16:creationId xmlns:a16="http://schemas.microsoft.com/office/drawing/2014/main" id="{077FCC8C-4112-47E6-BC67-A58ECE1F6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5ABA5C-D801-492E-A417-A536BFFB3D10}"/>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2206174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B4D8E1-8C6E-43AA-BAA9-EA213CCC9F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C63881-E76F-42AF-9170-3ACE5B4A4E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447BE3-21E7-40C7-8E3F-63764F007C7D}"/>
              </a:ext>
            </a:extLst>
          </p:cNvPr>
          <p:cNvSpPr>
            <a:spLocks noGrp="1"/>
          </p:cNvSpPr>
          <p:nvPr>
            <p:ph type="dt" sz="half" idx="10"/>
          </p:nvPr>
        </p:nvSpPr>
        <p:spPr/>
        <p:txBody>
          <a:bodyPr/>
          <a:lstStyle/>
          <a:p>
            <a:fld id="{B7D9E9D2-11D5-4D01-B440-27B90138BCB7}" type="datetimeFigureOut">
              <a:rPr lang="en-US" smtClean="0"/>
              <a:t>10/17/2023</a:t>
            </a:fld>
            <a:endParaRPr lang="en-US"/>
          </a:p>
        </p:txBody>
      </p:sp>
      <p:sp>
        <p:nvSpPr>
          <p:cNvPr id="5" name="Footer Placeholder 4">
            <a:extLst>
              <a:ext uri="{FF2B5EF4-FFF2-40B4-BE49-F238E27FC236}">
                <a16:creationId xmlns:a16="http://schemas.microsoft.com/office/drawing/2014/main" id="{D4BCC132-BC53-495E-9C9A-5EB9DF04F5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8124C4-C6EF-4010-841A-21D329F9097B}"/>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3056795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DD64-00F8-4556-9F05-8DFF17724B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54738E-A09D-4112-AB69-D39C25DD2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B0C03C-222E-48BA-B746-057C743A61BB}"/>
              </a:ext>
            </a:extLst>
          </p:cNvPr>
          <p:cNvSpPr>
            <a:spLocks noGrp="1"/>
          </p:cNvSpPr>
          <p:nvPr>
            <p:ph type="dt" sz="half" idx="10"/>
          </p:nvPr>
        </p:nvSpPr>
        <p:spPr/>
        <p:txBody>
          <a:bodyPr/>
          <a:lstStyle/>
          <a:p>
            <a:fld id="{8F1E6D52-151F-4876-8731-9851F34F5FC5}" type="datetimeFigureOut">
              <a:rPr lang="en-US" smtClean="0"/>
              <a:t>10/17/2023</a:t>
            </a:fld>
            <a:endParaRPr lang="en-US"/>
          </a:p>
        </p:txBody>
      </p:sp>
      <p:sp>
        <p:nvSpPr>
          <p:cNvPr id="5" name="Footer Placeholder 4">
            <a:extLst>
              <a:ext uri="{FF2B5EF4-FFF2-40B4-BE49-F238E27FC236}">
                <a16:creationId xmlns:a16="http://schemas.microsoft.com/office/drawing/2014/main" id="{665F18B9-CCF4-4E50-92B8-0FA10D0E73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8A5E86-3076-438F-BCF7-C46492C4196F}"/>
              </a:ext>
            </a:extLst>
          </p:cNvPr>
          <p:cNvSpPr>
            <a:spLocks noGrp="1"/>
          </p:cNvSpPr>
          <p:nvPr>
            <p:ph type="sldNum" sz="quarter" idx="12"/>
          </p:nvPr>
        </p:nvSpPr>
        <p:spPr/>
        <p:txBody>
          <a:bodyPr/>
          <a:lstStyle/>
          <a:p>
            <a:fld id="{58EE0A43-9511-4A46-9901-157187E978F5}" type="slidenum">
              <a:rPr lang="en-US" smtClean="0"/>
              <a:t>‹#›</a:t>
            </a:fld>
            <a:endParaRPr lang="en-US"/>
          </a:p>
        </p:txBody>
      </p:sp>
    </p:spTree>
    <p:extLst>
      <p:ext uri="{BB962C8B-B14F-4D97-AF65-F5344CB8AC3E}">
        <p14:creationId xmlns:p14="http://schemas.microsoft.com/office/powerpoint/2010/main" val="907161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9C19-56C4-434F-B127-6D6E39EA8D9F}"/>
              </a:ext>
            </a:extLst>
          </p:cNvPr>
          <p:cNvSpPr>
            <a:spLocks noGrp="1"/>
          </p:cNvSpPr>
          <p:nvPr>
            <p:ph type="title"/>
          </p:nvPr>
        </p:nvSpPr>
        <p:spPr>
          <a:xfrm>
            <a:off x="831850" y="1349827"/>
            <a:ext cx="10515600" cy="2176326"/>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06BA13-6284-4B9F-AB34-6251C8C1FC3D}"/>
              </a:ext>
            </a:extLst>
          </p:cNvPr>
          <p:cNvSpPr>
            <a:spLocks noGrp="1"/>
          </p:cNvSpPr>
          <p:nvPr>
            <p:ph type="body" idx="1"/>
          </p:nvPr>
        </p:nvSpPr>
        <p:spPr>
          <a:xfrm>
            <a:off x="831850" y="359668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DA311D-B7AE-4699-948F-F92083745C7C}"/>
              </a:ext>
            </a:extLst>
          </p:cNvPr>
          <p:cNvSpPr>
            <a:spLocks noGrp="1"/>
          </p:cNvSpPr>
          <p:nvPr>
            <p:ph type="dt" sz="half" idx="10"/>
          </p:nvPr>
        </p:nvSpPr>
        <p:spPr/>
        <p:txBody>
          <a:bodyPr/>
          <a:lstStyle/>
          <a:p>
            <a:fld id="{8F1E6D52-151F-4876-8731-9851F34F5FC5}" type="datetimeFigureOut">
              <a:rPr lang="en-US" smtClean="0"/>
              <a:t>10/17/2023</a:t>
            </a:fld>
            <a:endParaRPr lang="en-US"/>
          </a:p>
        </p:txBody>
      </p:sp>
      <p:sp>
        <p:nvSpPr>
          <p:cNvPr id="5" name="Footer Placeholder 4">
            <a:extLst>
              <a:ext uri="{FF2B5EF4-FFF2-40B4-BE49-F238E27FC236}">
                <a16:creationId xmlns:a16="http://schemas.microsoft.com/office/drawing/2014/main" id="{84C8ED51-7FCA-4F7F-8B89-0984C7251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44882-9035-4DF9-9DBB-0764FEEFF571}"/>
              </a:ext>
            </a:extLst>
          </p:cNvPr>
          <p:cNvSpPr>
            <a:spLocks noGrp="1"/>
          </p:cNvSpPr>
          <p:nvPr>
            <p:ph type="sldNum" sz="quarter" idx="12"/>
          </p:nvPr>
        </p:nvSpPr>
        <p:spPr/>
        <p:txBody>
          <a:bodyPr/>
          <a:lstStyle/>
          <a:p>
            <a:fld id="{58EE0A43-9511-4A46-9901-157187E978F5}" type="slidenum">
              <a:rPr lang="en-US" smtClean="0"/>
              <a:t>‹#›</a:t>
            </a:fld>
            <a:endParaRPr lang="en-US"/>
          </a:p>
        </p:txBody>
      </p:sp>
    </p:spTree>
    <p:extLst>
      <p:ext uri="{BB962C8B-B14F-4D97-AF65-F5344CB8AC3E}">
        <p14:creationId xmlns:p14="http://schemas.microsoft.com/office/powerpoint/2010/main" val="1337460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12356-5BC7-4D8E-BCCE-B63E31DFB3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94640C-097D-43CE-A3E4-0FEFB39C747D}"/>
              </a:ext>
            </a:extLst>
          </p:cNvPr>
          <p:cNvSpPr>
            <a:spLocks noGrp="1"/>
          </p:cNvSpPr>
          <p:nvPr>
            <p:ph sz="half" idx="1"/>
          </p:nvPr>
        </p:nvSpPr>
        <p:spPr>
          <a:xfrm>
            <a:off x="838200" y="2551611"/>
            <a:ext cx="5181600" cy="362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127131-C763-4BBB-A1E9-9110BADCBA00}"/>
              </a:ext>
            </a:extLst>
          </p:cNvPr>
          <p:cNvSpPr>
            <a:spLocks noGrp="1"/>
          </p:cNvSpPr>
          <p:nvPr>
            <p:ph sz="half" idx="2"/>
          </p:nvPr>
        </p:nvSpPr>
        <p:spPr>
          <a:xfrm>
            <a:off x="6172200" y="2551611"/>
            <a:ext cx="5181600" cy="362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5B0256-6146-4494-BADE-D39AA3A5621F}"/>
              </a:ext>
            </a:extLst>
          </p:cNvPr>
          <p:cNvSpPr>
            <a:spLocks noGrp="1"/>
          </p:cNvSpPr>
          <p:nvPr>
            <p:ph type="dt" sz="half" idx="10"/>
          </p:nvPr>
        </p:nvSpPr>
        <p:spPr/>
        <p:txBody>
          <a:bodyPr/>
          <a:lstStyle/>
          <a:p>
            <a:fld id="{8F1E6D52-151F-4876-8731-9851F34F5FC5}" type="datetimeFigureOut">
              <a:rPr lang="en-US" smtClean="0"/>
              <a:t>10/17/2023</a:t>
            </a:fld>
            <a:endParaRPr lang="en-US"/>
          </a:p>
        </p:txBody>
      </p:sp>
      <p:sp>
        <p:nvSpPr>
          <p:cNvPr id="6" name="Footer Placeholder 5">
            <a:extLst>
              <a:ext uri="{FF2B5EF4-FFF2-40B4-BE49-F238E27FC236}">
                <a16:creationId xmlns:a16="http://schemas.microsoft.com/office/drawing/2014/main" id="{E2213CF4-D331-4D32-9F3C-56B457C2E3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66CCE5-6BD1-4E02-9A30-168FA718E891}"/>
              </a:ext>
            </a:extLst>
          </p:cNvPr>
          <p:cNvSpPr>
            <a:spLocks noGrp="1"/>
          </p:cNvSpPr>
          <p:nvPr>
            <p:ph type="sldNum" sz="quarter" idx="12"/>
          </p:nvPr>
        </p:nvSpPr>
        <p:spPr/>
        <p:txBody>
          <a:bodyPr/>
          <a:lstStyle/>
          <a:p>
            <a:fld id="{58EE0A43-9511-4A46-9901-157187E978F5}" type="slidenum">
              <a:rPr lang="en-US" smtClean="0"/>
              <a:t>‹#›</a:t>
            </a:fld>
            <a:endParaRPr lang="en-US"/>
          </a:p>
        </p:txBody>
      </p:sp>
    </p:spTree>
    <p:extLst>
      <p:ext uri="{BB962C8B-B14F-4D97-AF65-F5344CB8AC3E}">
        <p14:creationId xmlns:p14="http://schemas.microsoft.com/office/powerpoint/2010/main" val="175980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0C88C-19BD-48E2-8C93-2FDB4682B821}"/>
              </a:ext>
            </a:extLst>
          </p:cNvPr>
          <p:cNvSpPr>
            <a:spLocks noGrp="1"/>
          </p:cNvSpPr>
          <p:nvPr>
            <p:ph type="title"/>
          </p:nvPr>
        </p:nvSpPr>
        <p:spPr>
          <a:xfrm>
            <a:off x="838200" y="77390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B402F0-B726-4817-B728-A795EE9096C7}"/>
              </a:ext>
            </a:extLst>
          </p:cNvPr>
          <p:cNvSpPr>
            <a:spLocks noGrp="1"/>
          </p:cNvSpPr>
          <p:nvPr>
            <p:ph type="body" idx="1"/>
          </p:nvPr>
        </p:nvSpPr>
        <p:spPr>
          <a:xfrm>
            <a:off x="836612" y="218281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D83106-0006-4C4D-A442-D113DBDD15A4}"/>
              </a:ext>
            </a:extLst>
          </p:cNvPr>
          <p:cNvSpPr>
            <a:spLocks noGrp="1"/>
          </p:cNvSpPr>
          <p:nvPr>
            <p:ph sz="half" idx="2"/>
          </p:nvPr>
        </p:nvSpPr>
        <p:spPr>
          <a:xfrm>
            <a:off x="839788" y="3006725"/>
            <a:ext cx="515778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DDD61F-C71A-4647-8C41-1DBBC92FA8C1}"/>
              </a:ext>
            </a:extLst>
          </p:cNvPr>
          <p:cNvSpPr>
            <a:spLocks noGrp="1"/>
          </p:cNvSpPr>
          <p:nvPr>
            <p:ph type="body" sz="quarter" idx="3"/>
          </p:nvPr>
        </p:nvSpPr>
        <p:spPr>
          <a:xfrm>
            <a:off x="6172200" y="218281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EB868E-3943-445B-8AE2-75EB8DF1568C}"/>
              </a:ext>
            </a:extLst>
          </p:cNvPr>
          <p:cNvSpPr>
            <a:spLocks noGrp="1"/>
          </p:cNvSpPr>
          <p:nvPr>
            <p:ph sz="quarter" idx="4"/>
          </p:nvPr>
        </p:nvSpPr>
        <p:spPr>
          <a:xfrm>
            <a:off x="6172200" y="3006725"/>
            <a:ext cx="5183188" cy="3182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3D3149-BAB9-4DDA-9B12-71E4AF7F3F77}"/>
              </a:ext>
            </a:extLst>
          </p:cNvPr>
          <p:cNvSpPr>
            <a:spLocks noGrp="1"/>
          </p:cNvSpPr>
          <p:nvPr>
            <p:ph type="dt" sz="half" idx="10"/>
          </p:nvPr>
        </p:nvSpPr>
        <p:spPr/>
        <p:txBody>
          <a:bodyPr/>
          <a:lstStyle/>
          <a:p>
            <a:fld id="{8F1E6D52-151F-4876-8731-9851F34F5FC5}" type="datetimeFigureOut">
              <a:rPr lang="en-US" smtClean="0"/>
              <a:t>10/17/2023</a:t>
            </a:fld>
            <a:endParaRPr lang="en-US"/>
          </a:p>
        </p:txBody>
      </p:sp>
      <p:sp>
        <p:nvSpPr>
          <p:cNvPr id="8" name="Footer Placeholder 7">
            <a:extLst>
              <a:ext uri="{FF2B5EF4-FFF2-40B4-BE49-F238E27FC236}">
                <a16:creationId xmlns:a16="http://schemas.microsoft.com/office/drawing/2014/main" id="{574B6FE5-EA26-4AFC-8211-A21DAA4257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49418D-00D5-4413-8156-7375DA2469D5}"/>
              </a:ext>
            </a:extLst>
          </p:cNvPr>
          <p:cNvSpPr>
            <a:spLocks noGrp="1"/>
          </p:cNvSpPr>
          <p:nvPr>
            <p:ph type="sldNum" sz="quarter" idx="12"/>
          </p:nvPr>
        </p:nvSpPr>
        <p:spPr/>
        <p:txBody>
          <a:bodyPr/>
          <a:lstStyle/>
          <a:p>
            <a:fld id="{58EE0A43-9511-4A46-9901-157187E978F5}" type="slidenum">
              <a:rPr lang="en-US" smtClean="0"/>
              <a:t>‹#›</a:t>
            </a:fld>
            <a:endParaRPr lang="en-US"/>
          </a:p>
        </p:txBody>
      </p:sp>
    </p:spTree>
    <p:extLst>
      <p:ext uri="{BB962C8B-B14F-4D97-AF65-F5344CB8AC3E}">
        <p14:creationId xmlns:p14="http://schemas.microsoft.com/office/powerpoint/2010/main" val="1619281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3EBC8-4DEC-47FF-A7C5-D5DF638725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D25877-884D-4D8A-959A-C65549E42E8D}"/>
              </a:ext>
            </a:extLst>
          </p:cNvPr>
          <p:cNvSpPr>
            <a:spLocks noGrp="1"/>
          </p:cNvSpPr>
          <p:nvPr>
            <p:ph type="dt" sz="half" idx="10"/>
          </p:nvPr>
        </p:nvSpPr>
        <p:spPr/>
        <p:txBody>
          <a:bodyPr/>
          <a:lstStyle/>
          <a:p>
            <a:fld id="{B7D9E9D2-11D5-4D01-B440-27B90138BCB7}" type="datetimeFigureOut">
              <a:rPr lang="en-US" smtClean="0"/>
              <a:t>10/17/2023</a:t>
            </a:fld>
            <a:endParaRPr lang="en-US"/>
          </a:p>
        </p:txBody>
      </p:sp>
      <p:sp>
        <p:nvSpPr>
          <p:cNvPr id="4" name="Footer Placeholder 3">
            <a:extLst>
              <a:ext uri="{FF2B5EF4-FFF2-40B4-BE49-F238E27FC236}">
                <a16:creationId xmlns:a16="http://schemas.microsoft.com/office/drawing/2014/main" id="{ED3EA6FD-21F4-42B4-BAC1-966C1013E7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FFAE3A-BF2A-4ED1-BBE5-97861D201F5C}"/>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2329526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FCCA-1902-4786-9FF9-2D80705CEC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2C095E-3B43-4FB6-8E65-1B6FEE77A0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74795-3320-409B-BF56-1FFE41537865}"/>
              </a:ext>
            </a:extLst>
          </p:cNvPr>
          <p:cNvSpPr>
            <a:spLocks noGrp="1"/>
          </p:cNvSpPr>
          <p:nvPr>
            <p:ph type="dt" sz="half" idx="10"/>
          </p:nvPr>
        </p:nvSpPr>
        <p:spPr/>
        <p:txBody>
          <a:bodyPr/>
          <a:lstStyle/>
          <a:p>
            <a:fld id="{B7D9E9D2-11D5-4D01-B440-27B90138BCB7}" type="datetimeFigureOut">
              <a:rPr lang="en-US" smtClean="0"/>
              <a:t>10/17/2023</a:t>
            </a:fld>
            <a:endParaRPr lang="en-US"/>
          </a:p>
        </p:txBody>
      </p:sp>
      <p:sp>
        <p:nvSpPr>
          <p:cNvPr id="5" name="Footer Placeholder 4">
            <a:extLst>
              <a:ext uri="{FF2B5EF4-FFF2-40B4-BE49-F238E27FC236}">
                <a16:creationId xmlns:a16="http://schemas.microsoft.com/office/drawing/2014/main" id="{290253A9-357D-4C61-AB86-CC3F76C32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A0DCFE-5B1B-494D-A5D2-C9C4EE817B15}"/>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1283118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82389-125A-4665-B453-A1D11AA0D4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9C77F8-8F74-44E0-A244-AE0E14BEBE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2D9C50-1073-4360-8937-33C44E65319C}"/>
              </a:ext>
            </a:extLst>
          </p:cNvPr>
          <p:cNvSpPr>
            <a:spLocks noGrp="1"/>
          </p:cNvSpPr>
          <p:nvPr>
            <p:ph type="dt" sz="half" idx="10"/>
          </p:nvPr>
        </p:nvSpPr>
        <p:spPr/>
        <p:txBody>
          <a:bodyPr/>
          <a:lstStyle/>
          <a:p>
            <a:fld id="{B7D9E9D2-11D5-4D01-B440-27B90138BCB7}" type="datetimeFigureOut">
              <a:rPr lang="en-US" smtClean="0"/>
              <a:t>10/17/2023</a:t>
            </a:fld>
            <a:endParaRPr lang="en-US"/>
          </a:p>
        </p:txBody>
      </p:sp>
      <p:sp>
        <p:nvSpPr>
          <p:cNvPr id="5" name="Footer Placeholder 4">
            <a:extLst>
              <a:ext uri="{FF2B5EF4-FFF2-40B4-BE49-F238E27FC236}">
                <a16:creationId xmlns:a16="http://schemas.microsoft.com/office/drawing/2014/main" id="{9D719E27-E1AA-45F5-ACCA-D35CE2C52F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AD4E1-4B2D-405A-83BE-F0F1140956B8}"/>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2067036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8AC7A-5476-482A-A8E1-DC41DACD9C29}"/>
              </a:ext>
            </a:extLst>
          </p:cNvPr>
          <p:cNvSpPr>
            <a:spLocks noGrp="1"/>
          </p:cNvSpPr>
          <p:nvPr>
            <p:ph type="title"/>
          </p:nvPr>
        </p:nvSpPr>
        <p:spPr>
          <a:xfrm>
            <a:off x="838200" y="1135295"/>
            <a:ext cx="10515600" cy="101818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7C70CF9-389B-47D7-86D5-D1B0AF501715}"/>
              </a:ext>
            </a:extLst>
          </p:cNvPr>
          <p:cNvSpPr>
            <a:spLocks noGrp="1"/>
          </p:cNvSpPr>
          <p:nvPr>
            <p:ph sz="half" idx="1"/>
          </p:nvPr>
        </p:nvSpPr>
        <p:spPr>
          <a:xfrm>
            <a:off x="838200" y="2133601"/>
            <a:ext cx="5181600" cy="4043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192120-CDC6-4AAC-8E8E-67C16AD9D22B}"/>
              </a:ext>
            </a:extLst>
          </p:cNvPr>
          <p:cNvSpPr>
            <a:spLocks noGrp="1"/>
          </p:cNvSpPr>
          <p:nvPr>
            <p:ph sz="half" idx="2"/>
          </p:nvPr>
        </p:nvSpPr>
        <p:spPr>
          <a:xfrm>
            <a:off x="6172200" y="2133601"/>
            <a:ext cx="5181600" cy="4043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8D38FD-3087-4F92-BD48-C9B12840ADE8}"/>
              </a:ext>
            </a:extLst>
          </p:cNvPr>
          <p:cNvSpPr>
            <a:spLocks noGrp="1"/>
          </p:cNvSpPr>
          <p:nvPr>
            <p:ph type="dt" sz="half" idx="10"/>
          </p:nvPr>
        </p:nvSpPr>
        <p:spPr/>
        <p:txBody>
          <a:bodyPr/>
          <a:lstStyle/>
          <a:p>
            <a:fld id="{B7D9E9D2-11D5-4D01-B440-27B90138BCB7}" type="datetimeFigureOut">
              <a:rPr lang="en-US" smtClean="0"/>
              <a:t>10/17/2023</a:t>
            </a:fld>
            <a:endParaRPr lang="en-US"/>
          </a:p>
        </p:txBody>
      </p:sp>
      <p:sp>
        <p:nvSpPr>
          <p:cNvPr id="6" name="Footer Placeholder 5">
            <a:extLst>
              <a:ext uri="{FF2B5EF4-FFF2-40B4-BE49-F238E27FC236}">
                <a16:creationId xmlns:a16="http://schemas.microsoft.com/office/drawing/2014/main" id="{95AB70A4-D0E9-4887-AC23-A9885B690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D52AE7-5330-40F4-836E-8426BF1BB26F}"/>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375717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EA37-D834-429C-A3BE-82569CB7D2C5}"/>
              </a:ext>
            </a:extLst>
          </p:cNvPr>
          <p:cNvSpPr>
            <a:spLocks noGrp="1"/>
          </p:cNvSpPr>
          <p:nvPr>
            <p:ph type="title"/>
          </p:nvPr>
        </p:nvSpPr>
        <p:spPr>
          <a:xfrm>
            <a:off x="827088" y="1018903"/>
            <a:ext cx="10515600" cy="131948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A826B8-068E-486D-A79C-8A1E391E9B79}"/>
              </a:ext>
            </a:extLst>
          </p:cNvPr>
          <p:cNvSpPr>
            <a:spLocks noGrp="1"/>
          </p:cNvSpPr>
          <p:nvPr>
            <p:ph type="body" idx="1"/>
          </p:nvPr>
        </p:nvSpPr>
        <p:spPr>
          <a:xfrm>
            <a:off x="839788" y="2343943"/>
            <a:ext cx="5157787" cy="662782"/>
          </a:xfrm>
        </p:spPr>
        <p:txBody>
          <a:bodyPr anchor="b"/>
          <a:lstStyle>
            <a:lvl1pPr marL="0" indent="0">
              <a:buNone/>
              <a:defRPr sz="2400" b="1">
                <a:solidFill>
                  <a:srgbClr val="2667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1B12FD-79E8-496B-B7E0-2B33BF64F11C}"/>
              </a:ext>
            </a:extLst>
          </p:cNvPr>
          <p:cNvSpPr>
            <a:spLocks noGrp="1"/>
          </p:cNvSpPr>
          <p:nvPr>
            <p:ph sz="half" idx="2"/>
          </p:nvPr>
        </p:nvSpPr>
        <p:spPr>
          <a:xfrm>
            <a:off x="839788" y="3001169"/>
            <a:ext cx="5157787" cy="31884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84A47F-FBFA-45F7-BC65-0BBA16C16958}"/>
              </a:ext>
            </a:extLst>
          </p:cNvPr>
          <p:cNvSpPr>
            <a:spLocks noGrp="1"/>
          </p:cNvSpPr>
          <p:nvPr>
            <p:ph type="body" sz="quarter" idx="3"/>
          </p:nvPr>
        </p:nvSpPr>
        <p:spPr>
          <a:xfrm>
            <a:off x="6159500" y="2338386"/>
            <a:ext cx="5183188" cy="662782"/>
          </a:xfrm>
        </p:spPr>
        <p:txBody>
          <a:bodyPr anchor="b"/>
          <a:lstStyle>
            <a:lvl1pPr marL="0" indent="0">
              <a:buNone/>
              <a:defRPr sz="2400" b="1">
                <a:solidFill>
                  <a:srgbClr val="2667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79B247-F1E5-4098-B53D-A62796CA4CCB}"/>
              </a:ext>
            </a:extLst>
          </p:cNvPr>
          <p:cNvSpPr>
            <a:spLocks noGrp="1"/>
          </p:cNvSpPr>
          <p:nvPr>
            <p:ph sz="quarter" idx="4"/>
          </p:nvPr>
        </p:nvSpPr>
        <p:spPr>
          <a:xfrm>
            <a:off x="6172200" y="3001168"/>
            <a:ext cx="5183188" cy="31884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CC730E-37D1-47A8-897B-4CF8224C64FA}"/>
              </a:ext>
            </a:extLst>
          </p:cNvPr>
          <p:cNvSpPr>
            <a:spLocks noGrp="1"/>
          </p:cNvSpPr>
          <p:nvPr>
            <p:ph type="dt" sz="half" idx="10"/>
          </p:nvPr>
        </p:nvSpPr>
        <p:spPr/>
        <p:txBody>
          <a:bodyPr/>
          <a:lstStyle/>
          <a:p>
            <a:fld id="{B7D9E9D2-11D5-4D01-B440-27B90138BCB7}" type="datetimeFigureOut">
              <a:rPr lang="en-US" smtClean="0"/>
              <a:t>10/17/2023</a:t>
            </a:fld>
            <a:endParaRPr lang="en-US"/>
          </a:p>
        </p:txBody>
      </p:sp>
      <p:sp>
        <p:nvSpPr>
          <p:cNvPr id="8" name="Footer Placeholder 7">
            <a:extLst>
              <a:ext uri="{FF2B5EF4-FFF2-40B4-BE49-F238E27FC236}">
                <a16:creationId xmlns:a16="http://schemas.microsoft.com/office/drawing/2014/main" id="{2388024B-333E-45C6-AE72-A065F70AD2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2883D6-98BD-47AB-B0AA-F365D66A2128}"/>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2541807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FEAFB-044B-4275-8EBE-A800E8B0F1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AF793D-96B3-4310-85B2-DDDFC1F78040}"/>
              </a:ext>
            </a:extLst>
          </p:cNvPr>
          <p:cNvSpPr>
            <a:spLocks noGrp="1"/>
          </p:cNvSpPr>
          <p:nvPr>
            <p:ph type="dt" sz="half" idx="10"/>
          </p:nvPr>
        </p:nvSpPr>
        <p:spPr/>
        <p:txBody>
          <a:bodyPr/>
          <a:lstStyle/>
          <a:p>
            <a:fld id="{B7D9E9D2-11D5-4D01-B440-27B90138BCB7}" type="datetimeFigureOut">
              <a:rPr lang="en-US" smtClean="0"/>
              <a:t>10/17/2023</a:t>
            </a:fld>
            <a:endParaRPr lang="en-US"/>
          </a:p>
        </p:txBody>
      </p:sp>
      <p:sp>
        <p:nvSpPr>
          <p:cNvPr id="4" name="Footer Placeholder 3">
            <a:extLst>
              <a:ext uri="{FF2B5EF4-FFF2-40B4-BE49-F238E27FC236}">
                <a16:creationId xmlns:a16="http://schemas.microsoft.com/office/drawing/2014/main" id="{10571A2C-780B-40D9-815A-90CE6110D8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DA708E-0AB0-4E1C-8EB5-13FBE278A848}"/>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3916315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1B478F-8B4E-430C-9B6E-DA27AA480ABA}"/>
              </a:ext>
            </a:extLst>
          </p:cNvPr>
          <p:cNvSpPr>
            <a:spLocks noGrp="1"/>
          </p:cNvSpPr>
          <p:nvPr>
            <p:ph type="dt" sz="half" idx="10"/>
          </p:nvPr>
        </p:nvSpPr>
        <p:spPr/>
        <p:txBody>
          <a:bodyPr/>
          <a:lstStyle/>
          <a:p>
            <a:fld id="{B7D9E9D2-11D5-4D01-B440-27B90138BCB7}" type="datetimeFigureOut">
              <a:rPr lang="en-US" smtClean="0"/>
              <a:t>10/17/2023</a:t>
            </a:fld>
            <a:endParaRPr lang="en-US"/>
          </a:p>
        </p:txBody>
      </p:sp>
      <p:sp>
        <p:nvSpPr>
          <p:cNvPr id="3" name="Footer Placeholder 2">
            <a:extLst>
              <a:ext uri="{FF2B5EF4-FFF2-40B4-BE49-F238E27FC236}">
                <a16:creationId xmlns:a16="http://schemas.microsoft.com/office/drawing/2014/main" id="{65F728F7-8D2B-49D4-B66D-3C08CB4BAB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932195-B17C-443A-AA2F-C5E081A29E5F}"/>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4062826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5193F-D7D9-4A99-8641-F0A55BEA68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44F9E2-A1B9-431D-A086-87C0C536ED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0A356D-86F9-4FBD-ABC6-9E39D24DDA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08B54C-86E7-4326-A4D2-A0CE18DEA7CD}"/>
              </a:ext>
            </a:extLst>
          </p:cNvPr>
          <p:cNvSpPr>
            <a:spLocks noGrp="1"/>
          </p:cNvSpPr>
          <p:nvPr>
            <p:ph type="dt" sz="half" idx="10"/>
          </p:nvPr>
        </p:nvSpPr>
        <p:spPr/>
        <p:txBody>
          <a:bodyPr/>
          <a:lstStyle/>
          <a:p>
            <a:fld id="{B7D9E9D2-11D5-4D01-B440-27B90138BCB7}" type="datetimeFigureOut">
              <a:rPr lang="en-US" smtClean="0"/>
              <a:t>10/17/2023</a:t>
            </a:fld>
            <a:endParaRPr lang="en-US"/>
          </a:p>
        </p:txBody>
      </p:sp>
      <p:sp>
        <p:nvSpPr>
          <p:cNvPr id="6" name="Footer Placeholder 5">
            <a:extLst>
              <a:ext uri="{FF2B5EF4-FFF2-40B4-BE49-F238E27FC236}">
                <a16:creationId xmlns:a16="http://schemas.microsoft.com/office/drawing/2014/main" id="{47038FAC-683A-4304-805A-36124F0C3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25C7D6-A39D-49D6-82B6-8991DB35E5DC}"/>
              </a:ext>
            </a:extLst>
          </p:cNvPr>
          <p:cNvSpPr>
            <a:spLocks noGrp="1"/>
          </p:cNvSpPr>
          <p:nvPr>
            <p:ph type="sldNum" sz="quarter" idx="12"/>
          </p:nvPr>
        </p:nvSpPr>
        <p:spPr/>
        <p:txBody>
          <a:bodyPr/>
          <a:lstStyle/>
          <a:p>
            <a:fld id="{B3FA7ADF-BCFD-4B31-ADBC-8A42BD360F96}" type="slidenum">
              <a:rPr lang="en-US" smtClean="0"/>
              <a:t>‹#›</a:t>
            </a:fld>
            <a:endParaRPr lang="en-US"/>
          </a:p>
        </p:txBody>
      </p:sp>
    </p:spTree>
    <p:extLst>
      <p:ext uri="{BB962C8B-B14F-4D97-AF65-F5344CB8AC3E}">
        <p14:creationId xmlns:p14="http://schemas.microsoft.com/office/powerpoint/2010/main" val="434839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image" Target="../media/image3.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637103-35B7-4616-AE0B-02F31494FB1E}"/>
              </a:ext>
            </a:extLst>
          </p:cNvPr>
          <p:cNvSpPr>
            <a:spLocks noGrp="1"/>
          </p:cNvSpPr>
          <p:nvPr>
            <p:ph type="title"/>
          </p:nvPr>
        </p:nvSpPr>
        <p:spPr>
          <a:xfrm>
            <a:off x="838200" y="111541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8D760F-3077-4401-92E9-388921000262}"/>
              </a:ext>
            </a:extLst>
          </p:cNvPr>
          <p:cNvSpPr>
            <a:spLocks noGrp="1"/>
          </p:cNvSpPr>
          <p:nvPr>
            <p:ph type="body" idx="1"/>
          </p:nvPr>
        </p:nvSpPr>
        <p:spPr>
          <a:xfrm>
            <a:off x="838200" y="2565779"/>
            <a:ext cx="10515600" cy="36111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18775-7057-4065-855C-2FD453254C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9E9D2-11D5-4D01-B440-27B90138BCB7}" type="datetimeFigureOut">
              <a:rPr lang="en-US" smtClean="0"/>
              <a:t>10/17/2023</a:t>
            </a:fld>
            <a:endParaRPr lang="en-US"/>
          </a:p>
        </p:txBody>
      </p:sp>
      <p:sp>
        <p:nvSpPr>
          <p:cNvPr id="5" name="Footer Placeholder 4">
            <a:extLst>
              <a:ext uri="{FF2B5EF4-FFF2-40B4-BE49-F238E27FC236}">
                <a16:creationId xmlns:a16="http://schemas.microsoft.com/office/drawing/2014/main" id="{4E44ABF4-6545-49DB-99F7-4751C174CA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DB50CF-B45D-4EAE-97F4-8E2DAACC5D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A7ADF-BCFD-4B31-ADBC-8A42BD360F96}" type="slidenum">
              <a:rPr lang="en-US" smtClean="0"/>
              <a:t>‹#›</a:t>
            </a:fld>
            <a:endParaRPr lang="en-US"/>
          </a:p>
        </p:txBody>
      </p:sp>
      <p:pic>
        <p:nvPicPr>
          <p:cNvPr id="10" name="Picture 9">
            <a:extLst>
              <a:ext uri="{FF2B5EF4-FFF2-40B4-BE49-F238E27FC236}">
                <a16:creationId xmlns:a16="http://schemas.microsoft.com/office/drawing/2014/main" id="{010D83F6-B421-49B2-AC9F-5DD8881A991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55290" y="282194"/>
            <a:ext cx="4430219" cy="528099"/>
          </a:xfrm>
          <a:prstGeom prst="rect">
            <a:avLst/>
          </a:prstGeom>
        </p:spPr>
      </p:pic>
      <p:pic>
        <p:nvPicPr>
          <p:cNvPr id="11" name="Picture 10">
            <a:extLst>
              <a:ext uri="{FF2B5EF4-FFF2-40B4-BE49-F238E27FC236}">
                <a16:creationId xmlns:a16="http://schemas.microsoft.com/office/drawing/2014/main" id="{ECB60049-1049-4B04-AF19-E490178B592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6200000">
            <a:off x="7801974" y="-2342865"/>
            <a:ext cx="2047164" cy="6732893"/>
          </a:xfrm>
          <a:prstGeom prst="rect">
            <a:avLst/>
          </a:prstGeom>
        </p:spPr>
      </p:pic>
      <p:pic>
        <p:nvPicPr>
          <p:cNvPr id="12" name="Picture 11">
            <a:extLst>
              <a:ext uri="{FF2B5EF4-FFF2-40B4-BE49-F238E27FC236}">
                <a16:creationId xmlns:a16="http://schemas.microsoft.com/office/drawing/2014/main" id="{57DDDEED-6197-483D-9D2A-8C34F9054E2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956888" y="-113548"/>
            <a:ext cx="228534" cy="2142307"/>
          </a:xfrm>
          <a:prstGeom prst="rect">
            <a:avLst/>
          </a:prstGeom>
        </p:spPr>
      </p:pic>
    </p:spTree>
    <p:extLst>
      <p:ext uri="{BB962C8B-B14F-4D97-AF65-F5344CB8AC3E}">
        <p14:creationId xmlns:p14="http://schemas.microsoft.com/office/powerpoint/2010/main" val="4129103541"/>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rgbClr val="1E407C"/>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4B4B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4B4B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B4B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4B4B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4B4B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B4D906-B5DD-44DA-91FB-9904CB40F1A4}"/>
              </a:ext>
            </a:extLst>
          </p:cNvPr>
          <p:cNvSpPr>
            <a:spLocks noGrp="1"/>
          </p:cNvSpPr>
          <p:nvPr>
            <p:ph type="title"/>
          </p:nvPr>
        </p:nvSpPr>
        <p:spPr>
          <a:xfrm>
            <a:off x="838200" y="1112424"/>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BF3246-DE01-4B9E-9E39-4C1CACC327C1}"/>
              </a:ext>
            </a:extLst>
          </p:cNvPr>
          <p:cNvSpPr>
            <a:spLocks noGrp="1"/>
          </p:cNvSpPr>
          <p:nvPr>
            <p:ph type="body" idx="1"/>
          </p:nvPr>
        </p:nvSpPr>
        <p:spPr>
          <a:xfrm>
            <a:off x="838200" y="2527681"/>
            <a:ext cx="10515600" cy="36492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D7CBDB-C2E5-4857-8256-E2860D3FEF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E6D52-151F-4876-8731-9851F34F5FC5}" type="datetimeFigureOut">
              <a:rPr lang="en-US" smtClean="0"/>
              <a:t>10/17/2023</a:t>
            </a:fld>
            <a:endParaRPr lang="en-US"/>
          </a:p>
        </p:txBody>
      </p:sp>
      <p:sp>
        <p:nvSpPr>
          <p:cNvPr id="5" name="Footer Placeholder 4">
            <a:extLst>
              <a:ext uri="{FF2B5EF4-FFF2-40B4-BE49-F238E27FC236}">
                <a16:creationId xmlns:a16="http://schemas.microsoft.com/office/drawing/2014/main" id="{827A90FA-2932-420B-A3B5-8FB78497E7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A7FF5B-23AD-492A-A99B-782FF46C72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E0A43-9511-4A46-9901-157187E978F5}" type="slidenum">
              <a:rPr lang="en-US" smtClean="0"/>
              <a:t>‹#›</a:t>
            </a:fld>
            <a:endParaRPr lang="en-US"/>
          </a:p>
        </p:txBody>
      </p:sp>
      <p:pic>
        <p:nvPicPr>
          <p:cNvPr id="7" name="Picture 6">
            <a:extLst>
              <a:ext uri="{FF2B5EF4-FFF2-40B4-BE49-F238E27FC236}">
                <a16:creationId xmlns:a16="http://schemas.microsoft.com/office/drawing/2014/main" id="{6E16704B-307F-4F59-AFFA-6EE3E06D842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15100" y="138113"/>
            <a:ext cx="5676900" cy="6743700"/>
          </a:xfrm>
          <a:prstGeom prst="rect">
            <a:avLst/>
          </a:prstGeom>
        </p:spPr>
      </p:pic>
      <p:pic>
        <p:nvPicPr>
          <p:cNvPr id="8" name="Picture 6" descr="CombolionnoColor.jpg">
            <a:extLst>
              <a:ext uri="{FF2B5EF4-FFF2-40B4-BE49-F238E27FC236}">
                <a16:creationId xmlns:a16="http://schemas.microsoft.com/office/drawing/2014/main" id="{7A977E5B-DBB8-4D32-BDF2-C34B9E2BB7E2}"/>
              </a:ext>
            </a:extLst>
          </p:cNvPr>
          <p:cNvPicPr>
            <a:picLocks noChangeAspect="1"/>
          </p:cNvPicPr>
          <p:nvPr userDrawn="1"/>
        </p:nvPicPr>
        <p:blipFill>
          <a:blip r:embed="rId7">
            <a:extLst>
              <a:ext uri="{28A0092B-C50C-407E-A947-70E740481C1C}">
                <a14:useLocalDpi xmlns:a14="http://schemas.microsoft.com/office/drawing/2010/main" val="0"/>
              </a:ext>
            </a:extLst>
          </a:blip>
          <a:srcRect t="16452" b="3006"/>
          <a:stretch>
            <a:fillRect/>
          </a:stretch>
        </p:blipFill>
        <p:spPr bwMode="auto">
          <a:xfrm>
            <a:off x="0" y="4692650"/>
            <a:ext cx="3200400" cy="2165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4FDE548-2788-4F89-94E3-903411DD861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5290" y="282194"/>
            <a:ext cx="5459914" cy="650842"/>
          </a:xfrm>
          <a:prstGeom prst="rect">
            <a:avLst/>
          </a:prstGeom>
        </p:spPr>
      </p:pic>
    </p:spTree>
    <p:extLst>
      <p:ext uri="{BB962C8B-B14F-4D97-AF65-F5344CB8AC3E}">
        <p14:creationId xmlns:p14="http://schemas.microsoft.com/office/powerpoint/2010/main" val="395575684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Lst>
  <p:txStyles>
    <p:titleStyle>
      <a:lvl1pPr algn="l" defTabSz="914400" rtl="0" eaLnBrk="1" latinLnBrk="0" hangingPunct="1">
        <a:lnSpc>
          <a:spcPct val="90000"/>
        </a:lnSpc>
        <a:spcBef>
          <a:spcPct val="0"/>
        </a:spcBef>
        <a:buNone/>
        <a:defRPr sz="4400" kern="1200">
          <a:solidFill>
            <a:srgbClr val="1E407C"/>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4B4B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4B4B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B4B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4B4B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4B4B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hyperlink" Target="https://www.federalregister.gov/documents/2023/09/11/2023-19479/milk-loss-program-and-emergency-relief-program"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fsa.usda.gov/news-room/news-releases/2023/usda-provides-5-million-in-second-round-of-payments-to-help-organic-dairy-producers-cover-increased-costs"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farmaction.us/wp-content/uploads/2023/09/Letter-to-USDA-re-Checkoff-Reports.pdf" TargetMode="External"/><Relationship Id="rId2" Type="http://schemas.openxmlformats.org/officeDocument/2006/relationships/hyperlink" Target="https://www.ams.usda.gov/sites/default/files/media/2020%20-%20Dairy%20Report%20to%20Congress.pdf"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fsa.usda.gov/news-room/news-releases/2023/dairy-margin-coverage-program-provides-critical-support-for-dairy-operations"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epa.gov/newsreleases/epa-and-hershey-together-commit-2-million-land-olakes-member-dairy-farms-pa"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fa.ca.gov/oefi/enteric/" TargetMode="External"/><Relationship Id="rId2" Type="http://schemas.openxmlformats.org/officeDocument/2006/relationships/hyperlink" Target="https://www.cdfa.ca.gov/egov/press_releases/Press_Release.asp?PRnum=23-113"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onlinelibrary.wiley.com/doi/full/10.1002/jaa2.62"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fsa.usda.gov/programs-and-services/dairy-margin-coverage-program/index"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fsa.usda.gov/Internet/FSA_File/1-dmc_r01_a01.pdf" TargetMode="External"/><Relationship Id="rId5" Type="http://schemas.openxmlformats.org/officeDocument/2006/relationships/hyperlink" Target="https://www.fsa.usda.gov/Assets/USDA-FSA-Public/usdafiles/FactSheets/2022/202202_fsa_dairy_margin_coverage_sdmc_fact_sheet_v5.pdf" TargetMode="External"/><Relationship Id="rId4" Type="http://schemas.openxmlformats.org/officeDocument/2006/relationships/hyperlink" Target="https://www.fsa.usda.gov/Assets/USDA-FSA-Public/usdafiles/FactSheets/2022/dairy_margin_coverage_program_2022_fact_sheet.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hyperlink" Target="https://www.fsa.usda.gov/programs-and-services/dairy-margin-coverage-program/program-enrollment-information/index"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www.rma.usda.gov/en/News-Room/Frequently-Asked-Questions/Dairy-Revenue-Protection" TargetMode="External"/><Relationship Id="rId2" Type="http://schemas.openxmlformats.org/officeDocument/2006/relationships/hyperlink" Target="https://www.rma.usda.gov/Fact-Sheets/National-Fact-Sheets/Dairy-Revenue-Protection" TargetMode="External"/><Relationship Id="rId1" Type="http://schemas.openxmlformats.org/officeDocument/2006/relationships/slideLayout" Target="../slideLayouts/slideLayout3.xml"/><Relationship Id="rId6" Type="http://schemas.openxmlformats.org/officeDocument/2006/relationships/hyperlink" Target="https://www.rma.usda.gov/-/media/RMA/Handbooks/Privately-Developed-Products---20000/Dairy/2024-20400U-1-Dairy-Revenue-Protection.ashx" TargetMode="External"/><Relationship Id="rId5" Type="http://schemas.openxmlformats.org/officeDocument/2006/relationships/hyperlink" Target="https://www.rma.usda.gov/-/media/RMA/Handbooks/Privately-Developed-Products---20000/Dairy/2023-20400U-Dairy-Revenue-Protection.ashx" TargetMode="External"/><Relationship Id="rId4" Type="http://schemas.openxmlformats.org/officeDocument/2006/relationships/hyperlink" Target="https://www.rma.usda.gov/-/media/RMA/Policies/Dairy-Revenue-Protection/2023/Dairy-Revenue-Protection-Policy-23-DRP.ashx"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www.rma.usda.gov/News-Room/Frequently-Asked-Questions/Livestock-Gross-Margin---Dairy" TargetMode="External"/><Relationship Id="rId7" Type="http://schemas.openxmlformats.org/officeDocument/2006/relationships/hyperlink" Target="https://www.rma.usda.gov/-/media/RMA/Handbooks/Privately-Developed-Products---20000/Livestock-Gross-Margin-Dairy/2024-20080-1-LGM-for-Dairy-Cattle-Handbook.ashx" TargetMode="External"/><Relationship Id="rId2" Type="http://schemas.openxmlformats.org/officeDocument/2006/relationships/hyperlink" Target="https://www.rma.usda.gov/Fact-Sheets/National-Fact-Sheets/Livestock-Gross-Margin-Insurance-Dairy-Cattle" TargetMode="External"/><Relationship Id="rId1" Type="http://schemas.openxmlformats.org/officeDocument/2006/relationships/slideLayout" Target="../slideLayouts/slideLayout3.xml"/><Relationship Id="rId6" Type="http://schemas.openxmlformats.org/officeDocument/2006/relationships/hyperlink" Target="https://www.rma.usda.gov/-/media/RMA/Handbooks/Privately-Developed-Products---20000/Livestock-Gross-Margin-Dairy/2023-20080-LGM-for-Dairy-Cattle-Handbook.ashx" TargetMode="External"/><Relationship Id="rId5" Type="http://schemas.openxmlformats.org/officeDocument/2006/relationships/hyperlink" Target="https://www.rma.usda.gov/-/media/RMA/Policies/Livestock-Gross-Margin-Dairy/2024/LGM-Dairy-Policy.ashx" TargetMode="External"/><Relationship Id="rId4" Type="http://schemas.openxmlformats.org/officeDocument/2006/relationships/hyperlink" Target="https://www.rma.usda.gov/-/media/RMA/Policies/Livestock-Gross-Margin-Dairy/2023/LGM-Dairy-Policy.ash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fsa.usda.gov/state-offices/New-Mexico/news-releases/2022/usda-opens-dairy-indemnity-payment-program-signup-to-assist-with-livestock-losses-due-to-contamination" TargetMode="External"/><Relationship Id="rId2" Type="http://schemas.openxmlformats.org/officeDocument/2006/relationships/hyperlink" Target="https://www.fsa.usda.gov/state-offices/Maine/news-releases/2021/dairy-indemnity-payment-program-expanded-to-assist-with-livestock-losses-due-to-contamination" TargetMode="External"/><Relationship Id="rId1" Type="http://schemas.openxmlformats.org/officeDocument/2006/relationships/slideLayout" Target="../slideLayouts/slideLayout3.xml"/><Relationship Id="rId5" Type="http://schemas.openxmlformats.org/officeDocument/2006/relationships/hyperlink" Target="https://www.fsa.usda.gov/Internet/FSA_File/3ld7-a1.pdf" TargetMode="External"/><Relationship Id="rId4" Type="http://schemas.openxmlformats.org/officeDocument/2006/relationships/hyperlink" Target="https://www.fsa.usda.gov/Assets/USDA-FSA-Public/usdafiles/FactSheets/2018/dipp_fact_sheet_jan2018.pdf"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g1BvuZ5fTFU&amp;list=PLmP04mPbQ-LKMOZ6YEgKLmKO7y4oH1lIE&amp;index=11" TargetMode="External"/><Relationship Id="rId13" Type="http://schemas.openxmlformats.org/officeDocument/2006/relationships/hyperlink" Target="https://www.youtube.com/watch?v=2y4fcKMZIkg&amp;list=PLmP04mPbQ-LKMOZ6YEgKLmKO7y4oH1lIE&amp;index=3&amp;t=1350s" TargetMode="External"/><Relationship Id="rId3" Type="http://schemas.openxmlformats.org/officeDocument/2006/relationships/hyperlink" Target="https://youtu.be/3Flpd_Fnmi4" TargetMode="External"/><Relationship Id="rId7" Type="http://schemas.openxmlformats.org/officeDocument/2006/relationships/hyperlink" Target="https://www.youtube.com/watch?v=zqZGqdK8q-o&amp;list=PLmP04mPbQ-LKMOZ6YEgKLmKO7y4oH1lIE&amp;index=2&amp;t=87s" TargetMode="External"/><Relationship Id="rId12" Type="http://schemas.openxmlformats.org/officeDocument/2006/relationships/hyperlink" Target="https://www.youtube.com/watch?v=tDAEJmTw1OA&amp;list=PLmP04mPbQ-LKMOZ6YEgKLmKO7y4oH1lIE&amp;index=5&amp;t=1s" TargetMode="External"/><Relationship Id="rId2" Type="http://schemas.openxmlformats.org/officeDocument/2006/relationships/hyperlink" Target="https://aglaw.psu.edu/quarterly-dairy-legal-webinar/" TargetMode="External"/><Relationship Id="rId1" Type="http://schemas.openxmlformats.org/officeDocument/2006/relationships/slideLayout" Target="../slideLayouts/slideLayout8.xml"/><Relationship Id="rId6" Type="http://schemas.openxmlformats.org/officeDocument/2006/relationships/hyperlink" Target="https://youtu.be/m6mHwJQJCNg" TargetMode="External"/><Relationship Id="rId11" Type="http://schemas.openxmlformats.org/officeDocument/2006/relationships/hyperlink" Target="https://www.youtube.com/watch?v=FZ8XkLykWpI&amp;list=PLmP04mPbQ-LKMOZ6YEgKLmKO7y4oH1lIE&amp;index=6&amp;t=22s" TargetMode="External"/><Relationship Id="rId5" Type="http://schemas.openxmlformats.org/officeDocument/2006/relationships/hyperlink" Target="https://youtu.be/RbBsjxEzS1M" TargetMode="External"/><Relationship Id="rId10" Type="http://schemas.openxmlformats.org/officeDocument/2006/relationships/hyperlink" Target="https://www.youtube.com/watch?v=KCENdhm_R80&amp;list=PLmP04mPbQ-LKMOZ6YEgKLmKO7y4oH1lIE&amp;index=8" TargetMode="External"/><Relationship Id="rId4" Type="http://schemas.openxmlformats.org/officeDocument/2006/relationships/hyperlink" Target="https://youtu.be/WjrKhM4dM3Q" TargetMode="External"/><Relationship Id="rId9" Type="http://schemas.openxmlformats.org/officeDocument/2006/relationships/hyperlink" Target="https://www.youtube.com/watch?v=B2h7zOvqYz0&amp;list=PLmP04mPbQ-LKMOZ6YEgKLmKO7y4oH1lIE&amp;index=9" TargetMode="External"/><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hyperlink" Target="https://www.ams.usda.gov/press-release/usda-establishes-dairy-donation-program-part-continuing-usda-pandemic-assistance" TargetMode="External"/><Relationship Id="rId2" Type="http://schemas.openxmlformats.org/officeDocument/2006/relationships/hyperlink" Target="https://www.ams.usda.gov/rules-regulations/establishment-dairy-donation-program" TargetMode="External"/><Relationship Id="rId1" Type="http://schemas.openxmlformats.org/officeDocument/2006/relationships/slideLayout" Target="../slideLayouts/slideLayout3.xml"/><Relationship Id="rId5" Type="http://schemas.openxmlformats.org/officeDocument/2006/relationships/hyperlink" Target="https://www.federalregister.gov/documents/2021/09/01/2021-18606/establishment-of-a-dairy-donation-program" TargetMode="External"/><Relationship Id="rId4" Type="http://schemas.openxmlformats.org/officeDocument/2006/relationships/hyperlink" Target="https://www.ams.usda.gov/services/milk-donation-reimbursement-progra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usda.gov/media/press-releases/2023/01/23/usda-announces-additional-assistance-dairy-farmers" TargetMode="External"/><Relationship Id="rId2" Type="http://schemas.openxmlformats.org/officeDocument/2006/relationships/hyperlink" Target="https://www.usda.gov/media/press-releases/2021/08/19/usda-announces-improvements-dairy-safety-net-and-new-pandemic"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fsa.usda.gov/programs-and-services/farm-bill/farm-safety-net/dairy-programs/index"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fsa.usda.gov/Assets/USDA-FSA-Public/usdafiles/Farm-Bill/pdf/fsa_organic_dairy_marketing_assistance_program_2023_final.pdf" TargetMode="External"/><Relationship Id="rId4" Type="http://schemas.openxmlformats.org/officeDocument/2006/relationships/hyperlink" Target="https://www.fsa.usda.gov/news-room/news-releases/2023/usda-offers-assistance-to-help-organic-dairy-producers-cover-increased-cost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fsa.usda.gov/programs-and-services/emergency-relief/index"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fsa.usda.gov/Internet/FSA_Notice/sp_114.pdf" TargetMode="External"/><Relationship Id="rId5" Type="http://schemas.openxmlformats.org/officeDocument/2006/relationships/hyperlink" Target="https://www.federalregister.gov/documents/2023/09/11/2023-19479/milk-loss-program-and-emergency-relief-program" TargetMode="External"/><Relationship Id="rId4" Type="http://schemas.openxmlformats.org/officeDocument/2006/relationships/hyperlink" Target="https://www.fsa.usda.gov/Assets/USDA-FSA-Public/usdafiles/emergency-relief-program/pdfs/mlp_factsheet_2023-update.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mailto:dhd5103@psu.edu"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mailto:aet17@psu.edu"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usda.gov/sites/default/files/documents/USDA-Agricultural-Projections-to-2032.pdf" TargetMode="External"/><Relationship Id="rId2" Type="http://schemas.openxmlformats.org/officeDocument/2006/relationships/hyperlink" Target="https://www.ers.usda.gov/webdocs/publications/106862/tb-1961.pdf?v=7228"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federalregister.gov/documents/2023/07/18/2023-15086/milk-in-the-appalachian-florida-and-southeast-marketing-areas-recommended-decision-on-proposed"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nmpf.org/fmmoupdates/" TargetMode="External"/><Relationship Id="rId2" Type="http://schemas.openxmlformats.org/officeDocument/2006/relationships/hyperlink" Target="https://www.ams.usda.gov/rules-regulations/moa/dairy/hearings/national-fmmo-pricing-hearing" TargetMode="External"/><Relationship Id="rId1" Type="http://schemas.openxmlformats.org/officeDocument/2006/relationships/slideLayout" Target="../slideLayouts/slideLayout3.xml"/><Relationship Id="rId4" Type="http://schemas.openxmlformats.org/officeDocument/2006/relationships/hyperlink" Target="http://www.zoomgov.com/j/1604805748"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7C67DC-3761-4F86-957F-5DD2EBE91F4F}"/>
              </a:ext>
            </a:extLst>
          </p:cNvPr>
          <p:cNvPicPr>
            <a:picLocks noChangeAspect="1"/>
          </p:cNvPicPr>
          <p:nvPr/>
        </p:nvPicPr>
        <p:blipFill rotWithShape="1">
          <a:blip r:embed="rId2"/>
          <a:srcRect t="6277"/>
          <a:stretch/>
        </p:blipFill>
        <p:spPr>
          <a:xfrm>
            <a:off x="0" y="0"/>
            <a:ext cx="12192000" cy="6437205"/>
          </a:xfrm>
          <a:prstGeom prst="rect">
            <a:avLst/>
          </a:prstGeom>
        </p:spPr>
      </p:pic>
      <p:pic>
        <p:nvPicPr>
          <p:cNvPr id="3" name="Picture 2">
            <a:extLst>
              <a:ext uri="{FF2B5EF4-FFF2-40B4-BE49-F238E27FC236}">
                <a16:creationId xmlns:a16="http://schemas.microsoft.com/office/drawing/2014/main" id="{BE01EBF6-9CB7-4682-B3B4-8F57ABE613AA}"/>
              </a:ext>
            </a:extLst>
          </p:cNvPr>
          <p:cNvPicPr>
            <a:picLocks noChangeAspect="1"/>
          </p:cNvPicPr>
          <p:nvPr/>
        </p:nvPicPr>
        <p:blipFill>
          <a:blip r:embed="rId3"/>
          <a:stretch>
            <a:fillRect/>
          </a:stretch>
        </p:blipFill>
        <p:spPr>
          <a:xfrm>
            <a:off x="4329718" y="-170718"/>
            <a:ext cx="8312311" cy="2473762"/>
          </a:xfrm>
          <a:prstGeom prst="rect">
            <a:avLst/>
          </a:prstGeom>
        </p:spPr>
      </p:pic>
      <p:sp>
        <p:nvSpPr>
          <p:cNvPr id="2" name="Rectangle 1">
            <a:extLst>
              <a:ext uri="{FF2B5EF4-FFF2-40B4-BE49-F238E27FC236}">
                <a16:creationId xmlns:a16="http://schemas.microsoft.com/office/drawing/2014/main" id="{743B9C74-F573-4736-A236-6DA38E948F49}"/>
              </a:ext>
            </a:extLst>
          </p:cNvPr>
          <p:cNvSpPr/>
          <p:nvPr/>
        </p:nvSpPr>
        <p:spPr>
          <a:xfrm>
            <a:off x="0" y="5511332"/>
            <a:ext cx="12192000" cy="1348485"/>
          </a:xfrm>
          <a:prstGeom prst="rect">
            <a:avLst/>
          </a:prstGeom>
          <a:solidFill>
            <a:srgbClr val="1E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4AFD3A-0AF6-4569-BE49-E69F2200B2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8838" y="5939909"/>
            <a:ext cx="4034324" cy="458904"/>
          </a:xfrm>
          <a:prstGeom prst="rect">
            <a:avLst/>
          </a:prstGeom>
        </p:spPr>
      </p:pic>
      <p:sp>
        <p:nvSpPr>
          <p:cNvPr id="5" name="TextBox 4">
            <a:extLst>
              <a:ext uri="{FF2B5EF4-FFF2-40B4-BE49-F238E27FC236}">
                <a16:creationId xmlns:a16="http://schemas.microsoft.com/office/drawing/2014/main" id="{C920F7D7-483D-3242-C3DF-1A1DC880333C}"/>
              </a:ext>
            </a:extLst>
          </p:cNvPr>
          <p:cNvSpPr txBox="1"/>
          <p:nvPr/>
        </p:nvSpPr>
        <p:spPr>
          <a:xfrm>
            <a:off x="2159208" y="3175059"/>
            <a:ext cx="7873583" cy="2554545"/>
          </a:xfrm>
          <a:prstGeom prst="rect">
            <a:avLst/>
          </a:prstGeom>
          <a:noFill/>
        </p:spPr>
        <p:txBody>
          <a:bodyPr wrap="square" lIns="91440" tIns="45720" rIns="91440" bIns="45720" anchor="t">
            <a:spAutoFit/>
          </a:bodyPr>
          <a:lstStyle/>
          <a:p>
            <a:pPr algn="ctr"/>
            <a:r>
              <a:rPr lang="en-US" sz="4400" b="1" i="1">
                <a:solidFill>
                  <a:schemeClr val="bg1"/>
                </a:solidFill>
                <a:effectLst/>
                <a:latin typeface="Franklin Gothic Medium"/>
              </a:rPr>
              <a:t>Focus Topic:</a:t>
            </a:r>
            <a:r>
              <a:rPr lang="en-US" sz="4400" b="1" i="1">
                <a:solidFill>
                  <a:schemeClr val="bg1"/>
                </a:solidFill>
                <a:latin typeface="Franklin Gothic Medium"/>
              </a:rPr>
              <a:t> </a:t>
            </a:r>
            <a:endParaRPr lang="en-US" sz="4400">
              <a:solidFill>
                <a:schemeClr val="bg1"/>
              </a:solidFill>
              <a:ea typeface="Calibri" panose="020F0502020204030204"/>
              <a:cs typeface="Calibri" panose="020F0502020204030204"/>
            </a:endParaRPr>
          </a:p>
          <a:p>
            <a:pPr algn="ctr"/>
            <a:r>
              <a:rPr lang="en-US" sz="4400" b="1" i="1">
                <a:solidFill>
                  <a:schemeClr val="bg1"/>
                </a:solidFill>
                <a:latin typeface="Franklin Gothic Medium"/>
              </a:rPr>
              <a:t>Risk Management/Income &amp; Revenue Protection</a:t>
            </a:r>
            <a:endParaRPr lang="en-US" sz="4400">
              <a:solidFill>
                <a:schemeClr val="bg1"/>
              </a:solidFill>
              <a:ea typeface="Calibri" panose="020F0502020204030204"/>
              <a:cs typeface="Calibri" panose="020F0502020204030204"/>
            </a:endParaRPr>
          </a:p>
          <a:p>
            <a:pPr algn="ctr"/>
            <a:endParaRPr lang="en-US" sz="2800" b="1" i="1">
              <a:solidFill>
                <a:srgbClr val="002060"/>
              </a:solidFill>
              <a:latin typeface="Franklin Gothic Medium" panose="020B0603020102020204" pitchFamily="34" charset="0"/>
              <a:ea typeface="Calibri"/>
              <a:cs typeface="Calibri"/>
            </a:endParaRPr>
          </a:p>
        </p:txBody>
      </p:sp>
      <p:sp>
        <p:nvSpPr>
          <p:cNvPr id="8" name="TextBox 7">
            <a:extLst>
              <a:ext uri="{FF2B5EF4-FFF2-40B4-BE49-F238E27FC236}">
                <a16:creationId xmlns:a16="http://schemas.microsoft.com/office/drawing/2014/main" id="{03B6247B-F9D6-005D-6042-D14D82C0683E}"/>
              </a:ext>
            </a:extLst>
          </p:cNvPr>
          <p:cNvSpPr txBox="1"/>
          <p:nvPr/>
        </p:nvSpPr>
        <p:spPr>
          <a:xfrm>
            <a:off x="7081751" y="2037297"/>
            <a:ext cx="3057693" cy="954107"/>
          </a:xfrm>
          <a:prstGeom prst="rect">
            <a:avLst/>
          </a:prstGeom>
          <a:noFill/>
        </p:spPr>
        <p:txBody>
          <a:bodyPr wrap="square" lIns="91440" tIns="45720" rIns="91440" bIns="45720" anchor="t">
            <a:spAutoFit/>
          </a:bodyPr>
          <a:lstStyle/>
          <a:p>
            <a:pPr algn="ctr">
              <a:defRPr/>
            </a:pPr>
            <a:r>
              <a:rPr lang="en-US" sz="2800" b="1">
                <a:solidFill>
                  <a:schemeClr val="bg1"/>
                </a:solidFill>
                <a:latin typeface="Franklin Gothic Medium"/>
              </a:rPr>
              <a:t>3rd </a:t>
            </a:r>
            <a:r>
              <a:rPr kumimoji="0" lang="en-US" sz="2800" b="1" i="0" u="none" strike="noStrike" kern="1200" cap="none" spc="0" normalizeH="0" baseline="0" noProof="0">
                <a:ln>
                  <a:noFill/>
                </a:ln>
                <a:solidFill>
                  <a:schemeClr val="bg1"/>
                </a:solidFill>
                <a:effectLst/>
                <a:uLnTx/>
                <a:uFillTx/>
                <a:latin typeface="Franklin Gothic Medium"/>
              </a:rPr>
              <a:t>Quarter-2023</a:t>
            </a:r>
            <a:endParaRPr lang="en-US" sz="2800" b="1" i="0" u="none" strike="noStrike" kern="1200" cap="none" spc="0" normalizeH="0" baseline="0" noProof="0">
              <a:ln>
                <a:noFill/>
              </a:ln>
              <a:solidFill>
                <a:schemeClr val="bg1"/>
              </a:solidFill>
              <a:effectLst/>
              <a:uLnTx/>
              <a:uFillTx/>
              <a:latin typeface="Franklin Gothic Medium"/>
            </a:endParaRPr>
          </a:p>
          <a:p>
            <a:pPr algn="ctr">
              <a:defRPr/>
            </a:pPr>
            <a:r>
              <a:rPr lang="en-US" sz="2800" b="1">
                <a:solidFill>
                  <a:schemeClr val="bg1"/>
                </a:solidFill>
                <a:latin typeface="Franklin Gothic Medium"/>
              </a:rPr>
              <a:t>October 17, 2023</a:t>
            </a:r>
            <a:endParaRPr lang="en-US">
              <a:solidFill>
                <a:schemeClr val="bg1"/>
              </a:solidFill>
              <a:latin typeface="Franklin Gothic Medium"/>
            </a:endParaRPr>
          </a:p>
        </p:txBody>
      </p:sp>
    </p:spTree>
    <p:extLst>
      <p:ext uri="{BB962C8B-B14F-4D97-AF65-F5344CB8AC3E}">
        <p14:creationId xmlns:p14="http://schemas.microsoft.com/office/powerpoint/2010/main" val="970118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6BC1-534D-F42D-5569-C7D782D39B11}"/>
              </a:ext>
            </a:extLst>
          </p:cNvPr>
          <p:cNvSpPr>
            <a:spLocks noGrp="1"/>
          </p:cNvSpPr>
          <p:nvPr>
            <p:ph type="title"/>
          </p:nvPr>
        </p:nvSpPr>
        <p:spPr>
          <a:xfrm>
            <a:off x="838200" y="944670"/>
            <a:ext cx="10628586" cy="1325563"/>
          </a:xfrm>
        </p:spPr>
        <p:txBody>
          <a:bodyPr>
            <a:normAutofit/>
          </a:bodyPr>
          <a:lstStyle/>
          <a:p>
            <a:r>
              <a:rPr lang="en-US" sz="3600" b="1"/>
              <a:t>USDA FSA Established Milk Loss Program for 2020, 2021, and 2022 Disaster Events </a:t>
            </a:r>
          </a:p>
        </p:txBody>
      </p:sp>
      <p:sp>
        <p:nvSpPr>
          <p:cNvPr id="3" name="Content Placeholder 2">
            <a:extLst>
              <a:ext uri="{FF2B5EF4-FFF2-40B4-BE49-F238E27FC236}">
                <a16:creationId xmlns:a16="http://schemas.microsoft.com/office/drawing/2014/main" id="{3C5C7385-AA8E-4319-F808-EDF8819C69B2}"/>
              </a:ext>
            </a:extLst>
          </p:cNvPr>
          <p:cNvSpPr>
            <a:spLocks noGrp="1"/>
          </p:cNvSpPr>
          <p:nvPr>
            <p:ph idx="1"/>
          </p:nvPr>
        </p:nvSpPr>
        <p:spPr>
          <a:xfrm>
            <a:off x="838200" y="2270233"/>
            <a:ext cx="10515600" cy="4435367"/>
          </a:xfrm>
        </p:spPr>
        <p:txBody>
          <a:bodyPr>
            <a:noAutofit/>
          </a:bodyPr>
          <a:lstStyle/>
          <a:p>
            <a:r>
              <a:rPr lang="en-US" sz="2000">
                <a:solidFill>
                  <a:schemeClr val="tx1"/>
                </a:solidFill>
              </a:rPr>
              <a:t>On September 11, 2023, the U.S. Department of Agriculture (USDA) Farm Service Agency (FSA) </a:t>
            </a:r>
            <a:r>
              <a:rPr lang="en-US" sz="2000">
                <a:solidFill>
                  <a:schemeClr val="tx1"/>
                </a:solidFill>
                <a:hlinkClick r:id="rId2"/>
              </a:rPr>
              <a:t>established</a:t>
            </a:r>
            <a:r>
              <a:rPr lang="en-US" sz="2000">
                <a:solidFill>
                  <a:schemeClr val="tx1"/>
                </a:solidFill>
              </a:rPr>
              <a:t> the Milk Loss Program; provides financial assistance to farmers affected by qualifying natural disasters (e.g., droughts, wildfires, hurricanes, floods, etc.) in 2020, 2021, and 2022. </a:t>
            </a:r>
          </a:p>
          <a:p>
            <a:pPr lvl="1"/>
            <a:r>
              <a:rPr lang="en-US" sz="2000" b="1">
                <a:solidFill>
                  <a:schemeClr val="tx1"/>
                </a:solidFill>
              </a:rPr>
              <a:t>Eligibility criteria</a:t>
            </a:r>
          </a:p>
          <a:p>
            <a:pPr lvl="2"/>
            <a:r>
              <a:rPr lang="en-US" sz="2000">
                <a:solidFill>
                  <a:schemeClr val="tx1"/>
                </a:solidFill>
              </a:rPr>
              <a:t>Dairy farmers must submit a monthly application for milk loss due to disasters</a:t>
            </a:r>
          </a:p>
          <a:p>
            <a:pPr lvl="1"/>
            <a:r>
              <a:rPr lang="en-US" sz="2000" b="1">
                <a:solidFill>
                  <a:schemeClr val="tx1"/>
                </a:solidFill>
              </a:rPr>
              <a:t>Payment calculation</a:t>
            </a:r>
          </a:p>
          <a:p>
            <a:pPr lvl="2"/>
            <a:r>
              <a:rPr lang="en-US" sz="2000">
                <a:solidFill>
                  <a:schemeClr val="tx1"/>
                </a:solidFill>
              </a:rPr>
              <a:t>Based on average daily milk production and fair market value of lost milk</a:t>
            </a:r>
          </a:p>
          <a:p>
            <a:pPr lvl="1"/>
            <a:r>
              <a:rPr lang="en-US" sz="2000" b="1">
                <a:solidFill>
                  <a:schemeClr val="tx1"/>
                </a:solidFill>
              </a:rPr>
              <a:t>Payment factor</a:t>
            </a:r>
          </a:p>
          <a:p>
            <a:pPr lvl="2"/>
            <a:r>
              <a:rPr lang="en-US" sz="2000">
                <a:solidFill>
                  <a:schemeClr val="tx1"/>
                </a:solidFill>
              </a:rPr>
              <a:t>90% for beginning farmers, limited resource farmers, socially disadvantaged farmers, or veteran farmers</a:t>
            </a:r>
          </a:p>
          <a:p>
            <a:pPr lvl="2"/>
            <a:r>
              <a:rPr lang="en-US" sz="2000">
                <a:solidFill>
                  <a:schemeClr val="tx1"/>
                </a:solidFill>
              </a:rPr>
              <a:t>75% for all other affected farmers</a:t>
            </a:r>
          </a:p>
          <a:p>
            <a:pPr lvl="1"/>
            <a:r>
              <a:rPr lang="en-US" sz="2000" b="1">
                <a:solidFill>
                  <a:schemeClr val="tx1"/>
                </a:solidFill>
              </a:rPr>
              <a:t>Application deadline</a:t>
            </a:r>
          </a:p>
          <a:p>
            <a:pPr lvl="2"/>
            <a:r>
              <a:rPr lang="en-US" sz="2000">
                <a:solidFill>
                  <a:schemeClr val="tx1"/>
                </a:solidFill>
              </a:rPr>
              <a:t>The deadline to apply for the Milk Loss Program was October 16, 2023. </a:t>
            </a:r>
          </a:p>
        </p:txBody>
      </p:sp>
    </p:spTree>
    <p:extLst>
      <p:ext uri="{BB962C8B-B14F-4D97-AF65-F5344CB8AC3E}">
        <p14:creationId xmlns:p14="http://schemas.microsoft.com/office/powerpoint/2010/main" val="1321602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6BC1-534D-F42D-5569-C7D782D39B11}"/>
              </a:ext>
            </a:extLst>
          </p:cNvPr>
          <p:cNvSpPr>
            <a:spLocks noGrp="1"/>
          </p:cNvSpPr>
          <p:nvPr>
            <p:ph type="title"/>
          </p:nvPr>
        </p:nvSpPr>
        <p:spPr>
          <a:xfrm>
            <a:off x="838200" y="944670"/>
            <a:ext cx="10628586" cy="1325563"/>
          </a:xfrm>
        </p:spPr>
        <p:txBody>
          <a:bodyPr>
            <a:normAutofit/>
          </a:bodyPr>
          <a:lstStyle/>
          <a:p>
            <a:r>
              <a:rPr lang="en-US" sz="3600" b="1"/>
              <a:t>USDA Announced $5 Million for Second Round of Organic Dairy Marketing Assistance Payments</a:t>
            </a:r>
          </a:p>
        </p:txBody>
      </p:sp>
      <p:sp>
        <p:nvSpPr>
          <p:cNvPr id="3" name="Content Placeholder 2">
            <a:extLst>
              <a:ext uri="{FF2B5EF4-FFF2-40B4-BE49-F238E27FC236}">
                <a16:creationId xmlns:a16="http://schemas.microsoft.com/office/drawing/2014/main" id="{3C5C7385-AA8E-4319-F808-EDF8819C69B2}"/>
              </a:ext>
            </a:extLst>
          </p:cNvPr>
          <p:cNvSpPr>
            <a:spLocks noGrp="1"/>
          </p:cNvSpPr>
          <p:nvPr>
            <p:ph idx="1"/>
          </p:nvPr>
        </p:nvSpPr>
        <p:spPr>
          <a:xfrm>
            <a:off x="838200" y="2270233"/>
            <a:ext cx="10515600" cy="4435367"/>
          </a:xfrm>
        </p:spPr>
        <p:txBody>
          <a:bodyPr>
            <a:noAutofit/>
          </a:bodyPr>
          <a:lstStyle/>
          <a:p>
            <a:r>
              <a:rPr lang="en-US" sz="2000">
                <a:solidFill>
                  <a:schemeClr val="tx1"/>
                </a:solidFill>
              </a:rPr>
              <a:t>On September 20, 2023, the U.S. Department of Agriculture (USDA) </a:t>
            </a:r>
            <a:r>
              <a:rPr lang="en-US" sz="2000">
                <a:solidFill>
                  <a:schemeClr val="tx1"/>
                </a:solidFill>
                <a:hlinkClick r:id="rId2"/>
              </a:rPr>
              <a:t>announced</a:t>
            </a:r>
            <a:r>
              <a:rPr lang="en-US" sz="2000">
                <a:solidFill>
                  <a:schemeClr val="tx1"/>
                </a:solidFill>
              </a:rPr>
              <a:t> a $5 million allocation for the second round of Organic Dairy Marketing Assistance Payments (ODMAP).</a:t>
            </a:r>
          </a:p>
          <a:p>
            <a:pPr lvl="1"/>
            <a:r>
              <a:rPr lang="en-US" sz="2000" b="1">
                <a:solidFill>
                  <a:schemeClr val="tx1"/>
                </a:solidFill>
              </a:rPr>
              <a:t>First round of payments</a:t>
            </a:r>
          </a:p>
          <a:p>
            <a:pPr lvl="2"/>
            <a:r>
              <a:rPr lang="en-US" sz="2000">
                <a:solidFill>
                  <a:schemeClr val="tx1"/>
                </a:solidFill>
              </a:rPr>
              <a:t>USDA provided $15 million to eligible producers</a:t>
            </a:r>
          </a:p>
          <a:p>
            <a:pPr lvl="2"/>
            <a:r>
              <a:rPr lang="en-US" sz="2000">
                <a:solidFill>
                  <a:schemeClr val="tx1"/>
                </a:solidFill>
              </a:rPr>
              <a:t>Payment factored by 75% </a:t>
            </a:r>
          </a:p>
          <a:p>
            <a:pPr marL="914400" lvl="2" indent="0">
              <a:buNone/>
            </a:pPr>
            <a:endParaRPr lang="en-US" sz="1000">
              <a:solidFill>
                <a:schemeClr val="tx1"/>
              </a:solidFill>
            </a:endParaRPr>
          </a:p>
          <a:p>
            <a:pPr lvl="1"/>
            <a:r>
              <a:rPr lang="en-US" sz="2000" b="1">
                <a:solidFill>
                  <a:schemeClr val="tx1"/>
                </a:solidFill>
              </a:rPr>
              <a:t>Second round of payments</a:t>
            </a:r>
          </a:p>
          <a:p>
            <a:pPr lvl="2"/>
            <a:r>
              <a:rPr lang="en-US" sz="2000">
                <a:solidFill>
                  <a:schemeClr val="tx1"/>
                </a:solidFill>
              </a:rPr>
              <a:t>Provides the remaining 25% of assistance to each eligible producer</a:t>
            </a:r>
          </a:p>
          <a:p>
            <a:pPr lvl="2"/>
            <a:r>
              <a:rPr lang="en-US" sz="2000" b="1">
                <a:solidFill>
                  <a:srgbClr val="C00000"/>
                </a:solidFill>
              </a:rPr>
              <a:t>Automatic for actively enrolled program participants</a:t>
            </a:r>
          </a:p>
          <a:p>
            <a:pPr marL="914400" lvl="2" indent="0">
              <a:buNone/>
            </a:pPr>
            <a:endParaRPr lang="en-US" sz="1000">
              <a:solidFill>
                <a:schemeClr val="tx1"/>
              </a:solidFill>
            </a:endParaRPr>
          </a:p>
          <a:p>
            <a:pPr lvl="1"/>
            <a:r>
              <a:rPr lang="en-US" sz="2000">
                <a:solidFill>
                  <a:schemeClr val="tx1"/>
                </a:solidFill>
              </a:rPr>
              <a:t>Assistance amount based on the volume of milk marketed in 2022. </a:t>
            </a:r>
          </a:p>
          <a:p>
            <a:endParaRPr lang="en-US" sz="2000">
              <a:solidFill>
                <a:schemeClr val="tx1"/>
              </a:solidFill>
            </a:endParaRPr>
          </a:p>
        </p:txBody>
      </p:sp>
    </p:spTree>
    <p:extLst>
      <p:ext uri="{BB962C8B-B14F-4D97-AF65-F5344CB8AC3E}">
        <p14:creationId xmlns:p14="http://schemas.microsoft.com/office/powerpoint/2010/main" val="2128732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6BC1-534D-F42D-5569-C7D782D39B11}"/>
              </a:ext>
            </a:extLst>
          </p:cNvPr>
          <p:cNvSpPr>
            <a:spLocks noGrp="1"/>
          </p:cNvSpPr>
          <p:nvPr>
            <p:ph type="title"/>
          </p:nvPr>
        </p:nvSpPr>
        <p:spPr>
          <a:xfrm>
            <a:off x="743607" y="944670"/>
            <a:ext cx="10515600" cy="1325563"/>
          </a:xfrm>
        </p:spPr>
        <p:txBody>
          <a:bodyPr>
            <a:normAutofit/>
          </a:bodyPr>
          <a:lstStyle/>
          <a:p>
            <a:r>
              <a:rPr lang="en-US" sz="3600" b="1"/>
              <a:t>USDA AMS Report on Dairy Promotion and Research Programs </a:t>
            </a:r>
          </a:p>
        </p:txBody>
      </p:sp>
      <p:sp>
        <p:nvSpPr>
          <p:cNvPr id="3" name="Content Placeholder 2">
            <a:extLst>
              <a:ext uri="{FF2B5EF4-FFF2-40B4-BE49-F238E27FC236}">
                <a16:creationId xmlns:a16="http://schemas.microsoft.com/office/drawing/2014/main" id="{3C5C7385-AA8E-4319-F808-EDF8819C69B2}"/>
              </a:ext>
            </a:extLst>
          </p:cNvPr>
          <p:cNvSpPr>
            <a:spLocks noGrp="1"/>
          </p:cNvSpPr>
          <p:nvPr>
            <p:ph idx="1"/>
          </p:nvPr>
        </p:nvSpPr>
        <p:spPr>
          <a:xfrm>
            <a:off x="743607" y="2270233"/>
            <a:ext cx="10515600" cy="4435367"/>
          </a:xfrm>
        </p:spPr>
        <p:txBody>
          <a:bodyPr>
            <a:noAutofit/>
          </a:bodyPr>
          <a:lstStyle/>
          <a:p>
            <a:r>
              <a:rPr lang="en-US" sz="2000">
                <a:solidFill>
                  <a:schemeClr val="tx1"/>
                </a:solidFill>
              </a:rPr>
              <a:t>On September 25, 2023, the U.S. Department of Agriculture (USDA) Agricultural Marketing Service (AMS) published its </a:t>
            </a:r>
            <a:r>
              <a:rPr lang="en-US" sz="2000">
                <a:solidFill>
                  <a:schemeClr val="tx1"/>
                </a:solidFill>
                <a:hlinkClick r:id="rId2"/>
              </a:rPr>
              <a:t>2020 Report to Congress on the Dairy Promotion and Research Program and Fluid Milk Processor Program</a:t>
            </a:r>
            <a:r>
              <a:rPr lang="en-US" sz="2000">
                <a:solidFill>
                  <a:schemeClr val="tx1"/>
                </a:solidFill>
              </a:rPr>
              <a:t>. </a:t>
            </a:r>
          </a:p>
          <a:p>
            <a:pPr lvl="1"/>
            <a:r>
              <a:rPr lang="en-US" sz="2000" b="1">
                <a:solidFill>
                  <a:schemeClr val="tx1"/>
                </a:solidFill>
              </a:rPr>
              <a:t>Dairy Promotion and Research Program</a:t>
            </a:r>
            <a:r>
              <a:rPr lang="en-US" sz="2000">
                <a:solidFill>
                  <a:schemeClr val="tx1"/>
                </a:solidFill>
              </a:rPr>
              <a:t>—collected </a:t>
            </a:r>
            <a:r>
              <a:rPr lang="en-US" sz="2000" b="1">
                <a:solidFill>
                  <a:schemeClr val="tx1"/>
                </a:solidFill>
              </a:rPr>
              <a:t>$346.8 million </a:t>
            </a:r>
            <a:r>
              <a:rPr lang="en-US" sz="2000">
                <a:solidFill>
                  <a:schemeClr val="tx1"/>
                </a:solidFill>
              </a:rPr>
              <a:t>in assessments in 2020</a:t>
            </a:r>
          </a:p>
          <a:p>
            <a:pPr lvl="1"/>
            <a:r>
              <a:rPr lang="en-US" sz="2000" b="1">
                <a:solidFill>
                  <a:schemeClr val="tx1"/>
                </a:solidFill>
              </a:rPr>
              <a:t>Fluid Milk Processor Promotion Program</a:t>
            </a:r>
            <a:r>
              <a:rPr lang="en-US" sz="2000">
                <a:solidFill>
                  <a:schemeClr val="tx1"/>
                </a:solidFill>
              </a:rPr>
              <a:t>—collected </a:t>
            </a:r>
            <a:r>
              <a:rPr lang="en-US" sz="2000" b="1">
                <a:solidFill>
                  <a:schemeClr val="tx1"/>
                </a:solidFill>
              </a:rPr>
              <a:t>$85.7 million </a:t>
            </a:r>
            <a:r>
              <a:rPr lang="en-US" sz="2000">
                <a:solidFill>
                  <a:schemeClr val="tx1"/>
                </a:solidFill>
              </a:rPr>
              <a:t>in assessments in 2020</a:t>
            </a:r>
          </a:p>
          <a:p>
            <a:pPr marL="457200" lvl="1" indent="0">
              <a:buNone/>
            </a:pPr>
            <a:endParaRPr lang="en-US" sz="1000">
              <a:solidFill>
                <a:schemeClr val="tx1"/>
              </a:solidFill>
            </a:endParaRPr>
          </a:p>
          <a:p>
            <a:r>
              <a:rPr lang="en-US" sz="2000">
                <a:solidFill>
                  <a:schemeClr val="tx1"/>
                </a:solidFill>
              </a:rPr>
              <a:t>Congressmembers </a:t>
            </a:r>
            <a:r>
              <a:rPr lang="en-US" sz="2000">
                <a:solidFill>
                  <a:schemeClr val="tx1"/>
                </a:solidFill>
                <a:hlinkClick r:id="rId3"/>
              </a:rPr>
              <a:t>called</a:t>
            </a:r>
            <a:r>
              <a:rPr lang="en-US" sz="2000">
                <a:solidFill>
                  <a:schemeClr val="tx1"/>
                </a:solidFill>
              </a:rPr>
              <a:t> for the publication of the 2020, 2021, and 2022 reports on September 22, 2023. </a:t>
            </a:r>
          </a:p>
          <a:p>
            <a:pPr lvl="1"/>
            <a:r>
              <a:rPr lang="en-US" sz="2000" i="1">
                <a:solidFill>
                  <a:schemeClr val="tx1"/>
                </a:solidFill>
              </a:rPr>
              <a:t>“We are highly troubled that dairy farmers have been denied access to federally mandated reports detailing the efficacy of programs they must fund. USDA is obligated to provide this information to ensure transparency in how dairy producer’s dollars are spent; by neglecting to fulfill this obligation, USDA risks further eroding farmer’s confidence in important agriculture programs.” </a:t>
            </a:r>
          </a:p>
          <a:p>
            <a:endParaRPr lang="en-US" sz="2000">
              <a:solidFill>
                <a:schemeClr val="tx1"/>
              </a:solidFill>
            </a:endParaRPr>
          </a:p>
        </p:txBody>
      </p:sp>
    </p:spTree>
    <p:extLst>
      <p:ext uri="{BB962C8B-B14F-4D97-AF65-F5344CB8AC3E}">
        <p14:creationId xmlns:p14="http://schemas.microsoft.com/office/powerpoint/2010/main" val="87349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6BC1-534D-F42D-5569-C7D782D39B11}"/>
              </a:ext>
            </a:extLst>
          </p:cNvPr>
          <p:cNvSpPr>
            <a:spLocks noGrp="1"/>
          </p:cNvSpPr>
          <p:nvPr>
            <p:ph type="title"/>
          </p:nvPr>
        </p:nvSpPr>
        <p:spPr>
          <a:xfrm>
            <a:off x="743607" y="944670"/>
            <a:ext cx="10515600" cy="1325563"/>
          </a:xfrm>
        </p:spPr>
        <p:txBody>
          <a:bodyPr>
            <a:normAutofit/>
          </a:bodyPr>
          <a:lstStyle/>
          <a:p>
            <a:r>
              <a:rPr lang="en-US" sz="3600" b="1"/>
              <a:t>Dairy Margin Coverage (DMC) Payment Update</a:t>
            </a:r>
          </a:p>
        </p:txBody>
      </p:sp>
      <p:sp>
        <p:nvSpPr>
          <p:cNvPr id="3" name="Content Placeholder 2">
            <a:extLst>
              <a:ext uri="{FF2B5EF4-FFF2-40B4-BE49-F238E27FC236}">
                <a16:creationId xmlns:a16="http://schemas.microsoft.com/office/drawing/2014/main" id="{3C5C7385-AA8E-4319-F808-EDF8819C69B2}"/>
              </a:ext>
            </a:extLst>
          </p:cNvPr>
          <p:cNvSpPr>
            <a:spLocks noGrp="1"/>
          </p:cNvSpPr>
          <p:nvPr>
            <p:ph idx="1"/>
          </p:nvPr>
        </p:nvSpPr>
        <p:spPr>
          <a:xfrm>
            <a:off x="743607" y="2270233"/>
            <a:ext cx="10515600" cy="4435367"/>
          </a:xfrm>
        </p:spPr>
        <p:txBody>
          <a:bodyPr>
            <a:noAutofit/>
          </a:bodyPr>
          <a:lstStyle/>
          <a:p>
            <a:r>
              <a:rPr lang="en-US" sz="2000">
                <a:solidFill>
                  <a:schemeClr val="tx1"/>
                </a:solidFill>
              </a:rPr>
              <a:t>On September 29, 2023, the U.S. Department of Agriculture (USDA) Farm Service Agency (AMS) </a:t>
            </a:r>
            <a:r>
              <a:rPr lang="en-US" sz="2000">
                <a:solidFill>
                  <a:schemeClr val="tx1"/>
                </a:solidFill>
                <a:hlinkClick r:id="rId2"/>
              </a:rPr>
              <a:t>announced</a:t>
            </a:r>
            <a:r>
              <a:rPr lang="en-US" sz="2000">
                <a:solidFill>
                  <a:schemeClr val="tx1"/>
                </a:solidFill>
              </a:rPr>
              <a:t> the eighth consecutive DMC payment for 2023</a:t>
            </a:r>
          </a:p>
          <a:p>
            <a:pPr lvl="1"/>
            <a:r>
              <a:rPr lang="en-US" sz="2000">
                <a:solidFill>
                  <a:schemeClr val="tx1"/>
                </a:solidFill>
              </a:rPr>
              <a:t>August 2023 margin triggered eighth payment. </a:t>
            </a:r>
          </a:p>
          <a:p>
            <a:pPr marL="457200" lvl="1" indent="0">
              <a:buNone/>
            </a:pPr>
            <a:endParaRPr lang="en-US" sz="1000">
              <a:solidFill>
                <a:schemeClr val="tx1"/>
              </a:solidFill>
            </a:endParaRPr>
          </a:p>
          <a:p>
            <a:r>
              <a:rPr lang="en-US" sz="2000" b="1">
                <a:solidFill>
                  <a:schemeClr val="tx1"/>
                </a:solidFill>
              </a:rPr>
              <a:t>August 2023 Dairy Margin</a:t>
            </a:r>
          </a:p>
          <a:p>
            <a:pPr lvl="1"/>
            <a:r>
              <a:rPr lang="en-US" sz="2000">
                <a:solidFill>
                  <a:schemeClr val="tx1"/>
                </a:solidFill>
              </a:rPr>
              <a:t>In August, dairy producers made an average profit of $6.46 per hundredweight (cwt) of milk after covering feed costs. </a:t>
            </a:r>
          </a:p>
          <a:p>
            <a:pPr lvl="1"/>
            <a:r>
              <a:rPr lang="en-US" sz="2000">
                <a:solidFill>
                  <a:schemeClr val="tx1"/>
                </a:solidFill>
              </a:rPr>
              <a:t>The USDA is set to distribute $120 million in DMC payments to dairy producers for August. </a:t>
            </a:r>
          </a:p>
          <a:p>
            <a:endParaRPr lang="en-US" sz="2000">
              <a:solidFill>
                <a:schemeClr val="tx1"/>
              </a:solidFill>
            </a:endParaRPr>
          </a:p>
        </p:txBody>
      </p:sp>
    </p:spTree>
    <p:extLst>
      <p:ext uri="{BB962C8B-B14F-4D97-AF65-F5344CB8AC3E}">
        <p14:creationId xmlns:p14="http://schemas.microsoft.com/office/powerpoint/2010/main" val="1698189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6BC1-534D-F42D-5569-C7D782D39B11}"/>
              </a:ext>
            </a:extLst>
          </p:cNvPr>
          <p:cNvSpPr>
            <a:spLocks noGrp="1"/>
          </p:cNvSpPr>
          <p:nvPr>
            <p:ph type="title"/>
          </p:nvPr>
        </p:nvSpPr>
        <p:spPr>
          <a:xfrm>
            <a:off x="838200" y="965691"/>
            <a:ext cx="10515600" cy="1325563"/>
          </a:xfrm>
        </p:spPr>
        <p:txBody>
          <a:bodyPr>
            <a:normAutofit/>
          </a:bodyPr>
          <a:lstStyle/>
          <a:p>
            <a:r>
              <a:rPr lang="en-US" sz="3600" b="1"/>
              <a:t>U.S. EPA and Hershey Co. Announced $2 Million in Funding for Local Dairy Farmers </a:t>
            </a:r>
          </a:p>
        </p:txBody>
      </p:sp>
      <p:sp>
        <p:nvSpPr>
          <p:cNvPr id="3" name="Content Placeholder 2">
            <a:extLst>
              <a:ext uri="{FF2B5EF4-FFF2-40B4-BE49-F238E27FC236}">
                <a16:creationId xmlns:a16="http://schemas.microsoft.com/office/drawing/2014/main" id="{3C5C7385-AA8E-4319-F808-EDF8819C69B2}"/>
              </a:ext>
            </a:extLst>
          </p:cNvPr>
          <p:cNvSpPr>
            <a:spLocks noGrp="1"/>
          </p:cNvSpPr>
          <p:nvPr>
            <p:ph idx="1"/>
          </p:nvPr>
        </p:nvSpPr>
        <p:spPr>
          <a:xfrm>
            <a:off x="838200" y="2291254"/>
            <a:ext cx="10515600" cy="4067505"/>
          </a:xfrm>
        </p:spPr>
        <p:txBody>
          <a:bodyPr>
            <a:noAutofit/>
          </a:bodyPr>
          <a:lstStyle/>
          <a:p>
            <a:r>
              <a:rPr lang="en-US" sz="2000">
                <a:solidFill>
                  <a:schemeClr val="tx1"/>
                </a:solidFill>
              </a:rPr>
              <a:t>On August 22, 2023, the U.S. Environmental Protection Agency (EPA) and Hershey Co. </a:t>
            </a:r>
            <a:r>
              <a:rPr lang="en-US" sz="2000">
                <a:solidFill>
                  <a:schemeClr val="tx1"/>
                </a:solidFill>
                <a:hlinkClick r:id="rId2"/>
              </a:rPr>
              <a:t>pledged</a:t>
            </a:r>
            <a:r>
              <a:rPr lang="en-US" sz="2000">
                <a:solidFill>
                  <a:schemeClr val="tx1"/>
                </a:solidFill>
              </a:rPr>
              <a:t> $2 million to assist local dairy farmers in Pennsylvania. </a:t>
            </a:r>
          </a:p>
          <a:p>
            <a:pPr lvl="1"/>
            <a:r>
              <a:rPr lang="en-US" sz="2000" i="1">
                <a:solidFill>
                  <a:schemeClr val="tx1"/>
                </a:solidFill>
              </a:rPr>
              <a:t>“These funds, $1 million of which will be funded by the EPA and a matching $1 million of which will be committed from Hershey, will be used to support the Alliance and Land O’Lakes in implementing </a:t>
            </a:r>
            <a:r>
              <a:rPr lang="en-US" sz="2000" b="1" i="1">
                <a:solidFill>
                  <a:schemeClr val="tx1"/>
                </a:solidFill>
              </a:rPr>
              <a:t>agricultural conservation practices</a:t>
            </a:r>
            <a:r>
              <a:rPr lang="en-US" sz="2000" i="1">
                <a:solidFill>
                  <a:schemeClr val="tx1"/>
                </a:solidFill>
              </a:rPr>
              <a:t> on Land O’Lakes member dairy farms. The National Fish and Wildlife Foundation (NFWF) will administer the portion of the funds provided from EPA to the Alliance.” </a:t>
            </a:r>
          </a:p>
          <a:p>
            <a:pPr lvl="1"/>
            <a:endParaRPr lang="en-US" sz="2000">
              <a:solidFill>
                <a:schemeClr val="tx1"/>
              </a:solidFill>
            </a:endParaRPr>
          </a:p>
          <a:p>
            <a:endParaRPr lang="en-US" sz="2400">
              <a:solidFill>
                <a:schemeClr val="tx1"/>
              </a:solidFill>
            </a:endParaRPr>
          </a:p>
          <a:p>
            <a:endParaRPr lang="en-US" sz="2000">
              <a:solidFill>
                <a:schemeClr val="tx1"/>
              </a:solidFill>
            </a:endParaRPr>
          </a:p>
        </p:txBody>
      </p:sp>
    </p:spTree>
    <p:extLst>
      <p:ext uri="{BB962C8B-B14F-4D97-AF65-F5344CB8AC3E}">
        <p14:creationId xmlns:p14="http://schemas.microsoft.com/office/powerpoint/2010/main" val="2441349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6BC1-534D-F42D-5569-C7D782D39B11}"/>
              </a:ext>
            </a:extLst>
          </p:cNvPr>
          <p:cNvSpPr>
            <a:spLocks noGrp="1"/>
          </p:cNvSpPr>
          <p:nvPr>
            <p:ph type="title"/>
          </p:nvPr>
        </p:nvSpPr>
        <p:spPr>
          <a:xfrm>
            <a:off x="838200" y="818546"/>
            <a:ext cx="10515600" cy="1325563"/>
          </a:xfrm>
        </p:spPr>
        <p:txBody>
          <a:bodyPr>
            <a:normAutofit/>
          </a:bodyPr>
          <a:lstStyle/>
          <a:p>
            <a:r>
              <a:rPr lang="en-US" sz="3600" b="1"/>
              <a:t>Methane Emission Reduction Research in California</a:t>
            </a:r>
          </a:p>
        </p:txBody>
      </p:sp>
      <p:sp>
        <p:nvSpPr>
          <p:cNvPr id="3" name="Content Placeholder 2">
            <a:extLst>
              <a:ext uri="{FF2B5EF4-FFF2-40B4-BE49-F238E27FC236}">
                <a16:creationId xmlns:a16="http://schemas.microsoft.com/office/drawing/2014/main" id="{3C5C7385-AA8E-4319-F808-EDF8819C69B2}"/>
              </a:ext>
            </a:extLst>
          </p:cNvPr>
          <p:cNvSpPr>
            <a:spLocks noGrp="1"/>
          </p:cNvSpPr>
          <p:nvPr>
            <p:ph idx="1"/>
          </p:nvPr>
        </p:nvSpPr>
        <p:spPr>
          <a:xfrm>
            <a:off x="838200" y="1975946"/>
            <a:ext cx="10515600" cy="4382814"/>
          </a:xfrm>
        </p:spPr>
        <p:txBody>
          <a:bodyPr>
            <a:noAutofit/>
          </a:bodyPr>
          <a:lstStyle/>
          <a:p>
            <a:r>
              <a:rPr lang="en-US" sz="2000">
                <a:solidFill>
                  <a:schemeClr val="tx1"/>
                </a:solidFill>
              </a:rPr>
              <a:t>On July 6, 2023, the California Department of Food and Agriculture (CDFA) </a:t>
            </a:r>
            <a:r>
              <a:rPr lang="en-US" sz="2000">
                <a:solidFill>
                  <a:schemeClr val="tx1"/>
                </a:solidFill>
                <a:hlinkClick r:id="rId2"/>
              </a:rPr>
              <a:t>initiated</a:t>
            </a:r>
            <a:r>
              <a:rPr lang="en-US" sz="2000">
                <a:solidFill>
                  <a:schemeClr val="tx1"/>
                </a:solidFill>
              </a:rPr>
              <a:t> the acceptance of pre-proposals for the </a:t>
            </a:r>
            <a:r>
              <a:rPr lang="en-US" sz="2000">
                <a:solidFill>
                  <a:schemeClr val="tx1"/>
                </a:solidFill>
                <a:hlinkClick r:id="rId3"/>
              </a:rPr>
              <a:t>Livestock Enteric Methane Emission Reduction Research Program (LEMER-RP)</a:t>
            </a:r>
            <a:r>
              <a:rPr lang="en-US" sz="2000">
                <a:solidFill>
                  <a:schemeClr val="tx1"/>
                </a:solidFill>
              </a:rPr>
              <a:t>. </a:t>
            </a:r>
          </a:p>
          <a:p>
            <a:pPr lvl="1"/>
            <a:r>
              <a:rPr lang="en-US" sz="2000">
                <a:solidFill>
                  <a:schemeClr val="tx1"/>
                </a:solidFill>
              </a:rPr>
              <a:t>Funded by the California Budget Act of 2022</a:t>
            </a:r>
          </a:p>
          <a:p>
            <a:pPr lvl="1"/>
            <a:r>
              <a:rPr lang="en-US" sz="2000">
                <a:solidFill>
                  <a:schemeClr val="tx1"/>
                </a:solidFill>
              </a:rPr>
              <a:t>Total allocation of $10 million for “demonstration trials evaluating additives and dietary modifications that have the potential to reduce enteric methane emissions in the dairy and livestock sectors. </a:t>
            </a:r>
          </a:p>
          <a:p>
            <a:pPr lvl="1"/>
            <a:r>
              <a:rPr lang="en-US" sz="2000">
                <a:solidFill>
                  <a:schemeClr val="tx1"/>
                </a:solidFill>
              </a:rPr>
              <a:t>Pre-proposals were due by August 7, 2023</a:t>
            </a:r>
          </a:p>
          <a:p>
            <a:pPr lvl="1"/>
            <a:r>
              <a:rPr lang="en-US" sz="2000">
                <a:solidFill>
                  <a:schemeClr val="tx1"/>
                </a:solidFill>
              </a:rPr>
              <a:t>Full proposals are due in early November 2023. </a:t>
            </a:r>
          </a:p>
          <a:p>
            <a:pPr lvl="1"/>
            <a:endParaRPr lang="en-US" sz="2000">
              <a:solidFill>
                <a:schemeClr val="tx1"/>
              </a:solidFill>
            </a:endParaRPr>
          </a:p>
          <a:p>
            <a:endParaRPr lang="en-US" sz="2400">
              <a:solidFill>
                <a:schemeClr val="tx1"/>
              </a:solidFill>
            </a:endParaRPr>
          </a:p>
          <a:p>
            <a:endParaRPr lang="en-US" sz="2000">
              <a:solidFill>
                <a:schemeClr val="tx1"/>
              </a:solidFill>
            </a:endParaRPr>
          </a:p>
        </p:txBody>
      </p:sp>
    </p:spTree>
    <p:extLst>
      <p:ext uri="{BB962C8B-B14F-4D97-AF65-F5344CB8AC3E}">
        <p14:creationId xmlns:p14="http://schemas.microsoft.com/office/powerpoint/2010/main" val="4194250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6BC1-534D-F42D-5569-C7D782D39B11}"/>
              </a:ext>
            </a:extLst>
          </p:cNvPr>
          <p:cNvSpPr>
            <a:spLocks noGrp="1"/>
          </p:cNvSpPr>
          <p:nvPr>
            <p:ph type="title"/>
          </p:nvPr>
        </p:nvSpPr>
        <p:spPr>
          <a:xfrm>
            <a:off x="838200" y="944670"/>
            <a:ext cx="10515600" cy="1325563"/>
          </a:xfrm>
        </p:spPr>
        <p:txBody>
          <a:bodyPr>
            <a:normAutofit/>
          </a:bodyPr>
          <a:lstStyle/>
          <a:p>
            <a:r>
              <a:rPr lang="en-US" sz="3600" b="1"/>
              <a:t>Penn State Study Examining FMMO Pricing Policy Impact within the Chesapeake Bay Watershed</a:t>
            </a:r>
          </a:p>
        </p:txBody>
      </p:sp>
      <p:sp>
        <p:nvSpPr>
          <p:cNvPr id="3" name="Content Placeholder 2">
            <a:extLst>
              <a:ext uri="{FF2B5EF4-FFF2-40B4-BE49-F238E27FC236}">
                <a16:creationId xmlns:a16="http://schemas.microsoft.com/office/drawing/2014/main" id="{3C5C7385-AA8E-4319-F808-EDF8819C69B2}"/>
              </a:ext>
            </a:extLst>
          </p:cNvPr>
          <p:cNvSpPr>
            <a:spLocks noGrp="1"/>
          </p:cNvSpPr>
          <p:nvPr>
            <p:ph idx="1"/>
          </p:nvPr>
        </p:nvSpPr>
        <p:spPr>
          <a:xfrm>
            <a:off x="838200" y="2270233"/>
            <a:ext cx="10515600" cy="4382814"/>
          </a:xfrm>
        </p:spPr>
        <p:txBody>
          <a:bodyPr>
            <a:noAutofit/>
          </a:bodyPr>
          <a:lstStyle/>
          <a:p>
            <a:r>
              <a:rPr lang="en-US" sz="2000">
                <a:solidFill>
                  <a:schemeClr val="tx1"/>
                </a:solidFill>
              </a:rPr>
              <a:t>Professors Zeya Zhang and David Abler from Penn State University College of Agricultural Sciences published a study titled </a:t>
            </a:r>
            <a:r>
              <a:rPr lang="en-US" sz="2000">
                <a:solidFill>
                  <a:schemeClr val="tx1"/>
                </a:solidFill>
                <a:hlinkClick r:id="rId2"/>
              </a:rPr>
              <a:t>“Dairy pricing policy, production, and water quality: Application to the Chesapeake Bay Watershed.” </a:t>
            </a:r>
            <a:endParaRPr lang="en-US" sz="2000">
              <a:solidFill>
                <a:schemeClr val="tx1"/>
              </a:solidFill>
            </a:endParaRPr>
          </a:p>
          <a:p>
            <a:pPr lvl="1"/>
            <a:r>
              <a:rPr lang="en-US" sz="2000">
                <a:solidFill>
                  <a:schemeClr val="tx1"/>
                </a:solidFill>
              </a:rPr>
              <a:t>Research released on May 15, 2023. </a:t>
            </a:r>
          </a:p>
          <a:p>
            <a:pPr lvl="1"/>
            <a:r>
              <a:rPr lang="en-US" sz="2000">
                <a:solidFill>
                  <a:schemeClr val="tx1"/>
                </a:solidFill>
              </a:rPr>
              <a:t>Evaluation of dairy pricing policies and their effects on the economy and water quality in the Chesapeake Bay Watershed</a:t>
            </a:r>
          </a:p>
          <a:p>
            <a:pPr marL="457200" lvl="1" indent="0">
              <a:buNone/>
            </a:pPr>
            <a:endParaRPr lang="en-US" sz="1000">
              <a:solidFill>
                <a:schemeClr val="tx1"/>
              </a:solidFill>
            </a:endParaRPr>
          </a:p>
          <a:p>
            <a:r>
              <a:rPr lang="en-US" sz="2000">
                <a:solidFill>
                  <a:schemeClr val="tx1"/>
                </a:solidFill>
              </a:rPr>
              <a:t>Findings:</a:t>
            </a:r>
          </a:p>
          <a:p>
            <a:pPr lvl="1"/>
            <a:r>
              <a:rPr lang="en-US" sz="2000">
                <a:solidFill>
                  <a:schemeClr val="tx1"/>
                </a:solidFill>
              </a:rPr>
              <a:t>FMMO pricing change would expand the dairy sector</a:t>
            </a:r>
          </a:p>
          <a:p>
            <a:pPr lvl="1"/>
            <a:r>
              <a:rPr lang="en-US" sz="2000">
                <a:solidFill>
                  <a:schemeClr val="tx1"/>
                </a:solidFill>
              </a:rPr>
              <a:t>Limited impact on production from rising livestock feed costs</a:t>
            </a:r>
          </a:p>
          <a:p>
            <a:pPr lvl="1"/>
            <a:r>
              <a:rPr lang="en-US" sz="2000">
                <a:solidFill>
                  <a:schemeClr val="tx1"/>
                </a:solidFill>
              </a:rPr>
              <a:t>Net revenue changes varying across regions, with the highest increases in large dairy sectors</a:t>
            </a:r>
          </a:p>
          <a:p>
            <a:pPr lvl="1"/>
            <a:r>
              <a:rPr lang="en-US" sz="2000">
                <a:solidFill>
                  <a:schemeClr val="tx1"/>
                </a:solidFill>
              </a:rPr>
              <a:t>Water quality impacts: increased nitrogen emissions and decreased phosphorus emissions. </a:t>
            </a:r>
          </a:p>
          <a:p>
            <a:pPr lvl="1"/>
            <a:endParaRPr lang="en-US" sz="1600">
              <a:solidFill>
                <a:schemeClr val="tx1"/>
              </a:solidFill>
            </a:endParaRPr>
          </a:p>
          <a:p>
            <a:pPr lvl="1"/>
            <a:endParaRPr lang="en-US" sz="2000">
              <a:solidFill>
                <a:schemeClr val="tx1"/>
              </a:solidFill>
            </a:endParaRPr>
          </a:p>
          <a:p>
            <a:endParaRPr lang="en-US" sz="2400">
              <a:solidFill>
                <a:schemeClr val="tx1"/>
              </a:solidFill>
            </a:endParaRPr>
          </a:p>
          <a:p>
            <a:endParaRPr lang="en-US" sz="2000">
              <a:solidFill>
                <a:schemeClr val="tx1"/>
              </a:solidFill>
            </a:endParaRPr>
          </a:p>
        </p:txBody>
      </p:sp>
    </p:spTree>
    <p:extLst>
      <p:ext uri="{BB962C8B-B14F-4D97-AF65-F5344CB8AC3E}">
        <p14:creationId xmlns:p14="http://schemas.microsoft.com/office/powerpoint/2010/main" val="2214133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7C67DC-3761-4F86-957F-5DD2EBE91F4F}"/>
              </a:ext>
            </a:extLst>
          </p:cNvPr>
          <p:cNvPicPr>
            <a:picLocks noChangeAspect="1"/>
          </p:cNvPicPr>
          <p:nvPr/>
        </p:nvPicPr>
        <p:blipFill rotWithShape="1">
          <a:blip r:embed="rId2"/>
          <a:srcRect t="6277"/>
          <a:stretch/>
        </p:blipFill>
        <p:spPr>
          <a:xfrm>
            <a:off x="0" y="27279"/>
            <a:ext cx="12192000" cy="6437205"/>
          </a:xfrm>
          <a:prstGeom prst="rect">
            <a:avLst/>
          </a:prstGeom>
        </p:spPr>
      </p:pic>
      <p:pic>
        <p:nvPicPr>
          <p:cNvPr id="3" name="Picture 2">
            <a:extLst>
              <a:ext uri="{FF2B5EF4-FFF2-40B4-BE49-F238E27FC236}">
                <a16:creationId xmlns:a16="http://schemas.microsoft.com/office/drawing/2014/main" id="{BE01EBF6-9CB7-4682-B3B4-8F57ABE613AA}"/>
              </a:ext>
            </a:extLst>
          </p:cNvPr>
          <p:cNvPicPr>
            <a:picLocks noChangeAspect="1"/>
          </p:cNvPicPr>
          <p:nvPr/>
        </p:nvPicPr>
        <p:blipFill>
          <a:blip r:embed="rId3"/>
          <a:stretch>
            <a:fillRect/>
          </a:stretch>
        </p:blipFill>
        <p:spPr>
          <a:xfrm>
            <a:off x="8252210" y="27279"/>
            <a:ext cx="4180769" cy="1244206"/>
          </a:xfrm>
          <a:prstGeom prst="rect">
            <a:avLst/>
          </a:prstGeom>
        </p:spPr>
      </p:pic>
      <p:sp>
        <p:nvSpPr>
          <p:cNvPr id="2" name="Rectangle 1">
            <a:extLst>
              <a:ext uri="{FF2B5EF4-FFF2-40B4-BE49-F238E27FC236}">
                <a16:creationId xmlns:a16="http://schemas.microsoft.com/office/drawing/2014/main" id="{743B9C74-F573-4736-A236-6DA38E948F49}"/>
              </a:ext>
            </a:extLst>
          </p:cNvPr>
          <p:cNvSpPr/>
          <p:nvPr/>
        </p:nvSpPr>
        <p:spPr>
          <a:xfrm>
            <a:off x="0" y="5570573"/>
            <a:ext cx="12192000" cy="1348485"/>
          </a:xfrm>
          <a:prstGeom prst="rect">
            <a:avLst/>
          </a:prstGeom>
          <a:solidFill>
            <a:srgbClr val="1E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4AFD3A-0AF6-4569-BE49-E69F2200B2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8838" y="5939909"/>
            <a:ext cx="4034324" cy="458904"/>
          </a:xfrm>
          <a:prstGeom prst="rect">
            <a:avLst/>
          </a:prstGeom>
        </p:spPr>
      </p:pic>
      <p:sp>
        <p:nvSpPr>
          <p:cNvPr id="8" name="TextBox 7">
            <a:extLst>
              <a:ext uri="{FF2B5EF4-FFF2-40B4-BE49-F238E27FC236}">
                <a16:creationId xmlns:a16="http://schemas.microsoft.com/office/drawing/2014/main" id="{03B6247B-F9D6-005D-6042-D14D82C0683E}"/>
              </a:ext>
            </a:extLst>
          </p:cNvPr>
          <p:cNvSpPr txBox="1"/>
          <p:nvPr/>
        </p:nvSpPr>
        <p:spPr>
          <a:xfrm>
            <a:off x="8724989" y="1165769"/>
            <a:ext cx="323520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Franklin Gothic Medium" panose="020B0603020102020204" pitchFamily="34" charset="0"/>
                <a:ea typeface="+mn-ea"/>
                <a:cs typeface="+mn-cs"/>
              </a:rPr>
              <a:t>3</a:t>
            </a:r>
            <a:r>
              <a:rPr kumimoji="0" lang="en-US" sz="2000" b="1" i="0" u="none" strike="noStrike" kern="1200" cap="none" spc="0" normalizeH="0" baseline="30000" noProof="0">
                <a:ln>
                  <a:noFill/>
                </a:ln>
                <a:solidFill>
                  <a:schemeClr val="bg1"/>
                </a:solidFill>
                <a:effectLst/>
                <a:uLnTx/>
                <a:uFillTx/>
                <a:latin typeface="Franklin Gothic Medium" panose="020B0603020102020204" pitchFamily="34" charset="0"/>
                <a:ea typeface="+mn-ea"/>
                <a:cs typeface="+mn-cs"/>
              </a:rPr>
              <a:t>rd</a:t>
            </a:r>
            <a:r>
              <a:rPr kumimoji="0" lang="en-US" sz="2000" b="1" i="0" u="none" strike="noStrike" kern="1200" cap="none" spc="0" normalizeH="0" baseline="0" noProof="0">
                <a:ln>
                  <a:noFill/>
                </a:ln>
                <a:solidFill>
                  <a:schemeClr val="bg1"/>
                </a:solidFill>
                <a:effectLst/>
                <a:uLnTx/>
                <a:uFillTx/>
                <a:latin typeface="Franklin Gothic Medium" panose="020B0603020102020204" pitchFamily="34" charset="0"/>
                <a:ea typeface="+mn-ea"/>
                <a:cs typeface="+mn-cs"/>
              </a:rPr>
              <a:t> Quarter –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Franklin Gothic Medium" panose="020B0603020102020204" pitchFamily="34" charset="0"/>
                <a:ea typeface="+mn-ea"/>
                <a:cs typeface="+mn-cs"/>
              </a:rPr>
              <a:t>October 17, 2023</a:t>
            </a:r>
            <a:endParaRPr lang="en-US" sz="2000">
              <a:solidFill>
                <a:schemeClr val="bg1"/>
              </a:solidFill>
            </a:endParaRPr>
          </a:p>
        </p:txBody>
      </p:sp>
      <p:sp>
        <p:nvSpPr>
          <p:cNvPr id="7" name="TextBox 6">
            <a:extLst>
              <a:ext uri="{FF2B5EF4-FFF2-40B4-BE49-F238E27FC236}">
                <a16:creationId xmlns:a16="http://schemas.microsoft.com/office/drawing/2014/main" id="{980E724A-2825-E8FF-1589-EFF43F415C7D}"/>
              </a:ext>
            </a:extLst>
          </p:cNvPr>
          <p:cNvSpPr txBox="1"/>
          <p:nvPr/>
        </p:nvSpPr>
        <p:spPr>
          <a:xfrm>
            <a:off x="688036" y="1881150"/>
            <a:ext cx="9500839" cy="769441"/>
          </a:xfrm>
          <a:prstGeom prst="rect">
            <a:avLst/>
          </a:prstGeom>
          <a:noFill/>
        </p:spPr>
        <p:txBody>
          <a:bodyPr wrap="square" rtlCol="0">
            <a:spAutoFit/>
          </a:bodyPr>
          <a:lstStyle/>
          <a:p>
            <a:r>
              <a:rPr lang="en-US" sz="4400" b="1" i="1">
                <a:solidFill>
                  <a:schemeClr val="bg1"/>
                </a:solidFill>
                <a:effectLst/>
                <a:latin typeface="Franklin Gothic Medium" panose="020B0603020102020204" pitchFamily="34" charset="0"/>
              </a:rPr>
              <a:t>Focus Topic:</a:t>
            </a:r>
            <a:endParaRPr lang="en-US" sz="4400">
              <a:solidFill>
                <a:schemeClr val="bg1"/>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D62F0D51-9413-A5E2-ED0B-A416836415EA}"/>
              </a:ext>
            </a:extLst>
          </p:cNvPr>
          <p:cNvSpPr txBox="1"/>
          <p:nvPr/>
        </p:nvSpPr>
        <p:spPr>
          <a:xfrm>
            <a:off x="2526652" y="2946294"/>
            <a:ext cx="7532914" cy="1446550"/>
          </a:xfrm>
          <a:prstGeom prst="rect">
            <a:avLst/>
          </a:prstGeom>
          <a:noFill/>
        </p:spPr>
        <p:txBody>
          <a:bodyPr wrap="square" rtlCol="0">
            <a:spAutoFit/>
          </a:bodyPr>
          <a:lstStyle/>
          <a:p>
            <a:pPr algn="ctr"/>
            <a:r>
              <a:rPr kumimoji="0" lang="en-US" sz="4400" b="1" i="1" u="none" strike="noStrike" kern="1200" cap="none" spc="0" normalizeH="0" baseline="0" noProof="0">
                <a:ln>
                  <a:noFill/>
                </a:ln>
                <a:solidFill>
                  <a:prstClr val="white"/>
                </a:solidFill>
                <a:effectLst/>
                <a:uLnTx/>
                <a:uFillTx/>
                <a:latin typeface="Franklin Gothic Medium"/>
                <a:ea typeface="+mn-ea"/>
                <a:cs typeface="+mn-cs"/>
              </a:rPr>
              <a:t>Risk Management/Income &amp; Revenue Protection </a:t>
            </a:r>
            <a:endParaRPr lang="en-US"/>
          </a:p>
        </p:txBody>
      </p:sp>
    </p:spTree>
    <p:extLst>
      <p:ext uri="{BB962C8B-B14F-4D97-AF65-F5344CB8AC3E}">
        <p14:creationId xmlns:p14="http://schemas.microsoft.com/office/powerpoint/2010/main" val="3043224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2DE5-C1D3-34F9-63E9-FD447CAD466E}"/>
              </a:ext>
            </a:extLst>
          </p:cNvPr>
          <p:cNvSpPr>
            <a:spLocks noGrp="1"/>
          </p:cNvSpPr>
          <p:nvPr>
            <p:ph type="title"/>
          </p:nvPr>
        </p:nvSpPr>
        <p:spPr>
          <a:xfrm>
            <a:off x="447965" y="1348508"/>
            <a:ext cx="10515600" cy="1000106"/>
          </a:xfrm>
        </p:spPr>
        <p:txBody>
          <a:bodyPr>
            <a:normAutofit fontScale="90000"/>
          </a:bodyPr>
          <a:lstStyle/>
          <a:p>
            <a:r>
              <a:rPr lang="en-US" b="1"/>
              <a:t>Agenda : </a:t>
            </a:r>
            <a:r>
              <a:rPr lang="en-US" sz="2700" b="0" i="0">
                <a:solidFill>
                  <a:srgbClr val="141827"/>
                </a:solidFill>
                <a:effectLst/>
                <a:latin typeface="+mn-lt"/>
              </a:rPr>
              <a:t>USDA’s risk management and income protection programs for dairy producers.  We will not discuss private risk management or price hedging tools.  </a:t>
            </a:r>
            <a:endParaRPr lang="en-US" sz="2700">
              <a:latin typeface="+mn-lt"/>
            </a:endParaRPr>
          </a:p>
        </p:txBody>
      </p:sp>
      <p:sp>
        <p:nvSpPr>
          <p:cNvPr id="3" name="Content Placeholder 2">
            <a:extLst>
              <a:ext uri="{FF2B5EF4-FFF2-40B4-BE49-F238E27FC236}">
                <a16:creationId xmlns:a16="http://schemas.microsoft.com/office/drawing/2014/main" id="{613B7D8A-B814-6B63-F897-17B61021740D}"/>
              </a:ext>
            </a:extLst>
          </p:cNvPr>
          <p:cNvSpPr>
            <a:spLocks noGrp="1"/>
          </p:cNvSpPr>
          <p:nvPr>
            <p:ph idx="1"/>
          </p:nvPr>
        </p:nvSpPr>
        <p:spPr>
          <a:xfrm>
            <a:off x="711200" y="2540000"/>
            <a:ext cx="10642600" cy="3636963"/>
          </a:xfrm>
        </p:spPr>
        <p:txBody>
          <a:bodyPr>
            <a:normAutofit fontScale="85000" lnSpcReduction="10000"/>
          </a:bodyPr>
          <a:lstStyle/>
          <a:p>
            <a:pPr marL="514350" indent="-514350">
              <a:buFont typeface="+mj-lt"/>
              <a:buAutoNum type="arabicPeriod"/>
            </a:pPr>
            <a:r>
              <a:rPr lang="en-US" b="0" i="0">
                <a:solidFill>
                  <a:srgbClr val="141827"/>
                </a:solidFill>
                <a:effectLst/>
                <a:latin typeface="Helvetica Neue"/>
              </a:rPr>
              <a:t>Dairy Margin Coverage (DMC) program</a:t>
            </a:r>
          </a:p>
          <a:p>
            <a:pPr marL="514350" indent="-514350">
              <a:buFont typeface="+mj-lt"/>
              <a:buAutoNum type="arabicPeriod"/>
            </a:pPr>
            <a:r>
              <a:rPr lang="en-US" b="0" i="0">
                <a:solidFill>
                  <a:srgbClr val="141827"/>
                </a:solidFill>
                <a:effectLst/>
                <a:latin typeface="Helvetica Neue"/>
              </a:rPr>
              <a:t>Dairy Revenue Protection</a:t>
            </a:r>
          </a:p>
          <a:p>
            <a:pPr marL="514350" indent="-514350">
              <a:buFont typeface="+mj-lt"/>
              <a:buAutoNum type="arabicPeriod"/>
            </a:pPr>
            <a:r>
              <a:rPr lang="en-US" b="0" i="0">
                <a:solidFill>
                  <a:srgbClr val="141827"/>
                </a:solidFill>
                <a:effectLst/>
                <a:latin typeface="Helvetica Neue"/>
              </a:rPr>
              <a:t>Livestock Gross Margin—Dairy</a:t>
            </a:r>
          </a:p>
          <a:p>
            <a:pPr marL="514350" indent="-514350">
              <a:buFont typeface="+mj-lt"/>
              <a:buAutoNum type="arabicPeriod"/>
            </a:pPr>
            <a:r>
              <a:rPr lang="en-US" b="0" i="0">
                <a:solidFill>
                  <a:srgbClr val="141827"/>
                </a:solidFill>
                <a:effectLst/>
                <a:latin typeface="Helvetica Neue"/>
              </a:rPr>
              <a:t>Dairy Indemnity Payment Program</a:t>
            </a:r>
          </a:p>
          <a:p>
            <a:pPr marL="514350" indent="-514350">
              <a:buFont typeface="+mj-lt"/>
              <a:buAutoNum type="arabicPeriod"/>
            </a:pPr>
            <a:r>
              <a:rPr lang="en-US" b="0" i="0">
                <a:solidFill>
                  <a:srgbClr val="141827"/>
                </a:solidFill>
                <a:effectLst/>
                <a:latin typeface="Helvetica Neue"/>
              </a:rPr>
              <a:t>Dairy Donation Program </a:t>
            </a:r>
          </a:p>
          <a:p>
            <a:pPr marL="514350" indent="-514350">
              <a:buFont typeface="+mj-lt"/>
              <a:buAutoNum type="arabicPeriod"/>
            </a:pPr>
            <a:r>
              <a:rPr lang="en-US" b="0" i="1">
                <a:solidFill>
                  <a:srgbClr val="141827"/>
                </a:solidFill>
                <a:effectLst/>
                <a:latin typeface="Helvetica Neue"/>
              </a:rPr>
              <a:t>2021</a:t>
            </a:r>
            <a:r>
              <a:rPr lang="en-US" b="0" i="0">
                <a:solidFill>
                  <a:srgbClr val="141827"/>
                </a:solidFill>
                <a:effectLst/>
                <a:latin typeface="Helvetica Neue"/>
              </a:rPr>
              <a:t> - Market Volatility Assistance Program</a:t>
            </a:r>
          </a:p>
          <a:p>
            <a:pPr marL="514350" indent="-514350">
              <a:buFont typeface="+mj-lt"/>
              <a:buAutoNum type="arabicPeriod"/>
            </a:pPr>
            <a:r>
              <a:rPr lang="en-US" b="0" i="1">
                <a:solidFill>
                  <a:srgbClr val="141827"/>
                </a:solidFill>
                <a:effectLst/>
                <a:latin typeface="Helvetica Neue"/>
              </a:rPr>
              <a:t>2022</a:t>
            </a:r>
            <a:r>
              <a:rPr lang="en-US" b="0" i="0">
                <a:solidFill>
                  <a:srgbClr val="141827"/>
                </a:solidFill>
                <a:effectLst/>
                <a:latin typeface="Helvetica Neue"/>
              </a:rPr>
              <a:t> - Organic Dairy Marketing Assistance Program (ODMAP)</a:t>
            </a:r>
          </a:p>
          <a:p>
            <a:pPr marL="514350" indent="-514350">
              <a:buFont typeface="+mj-lt"/>
              <a:buAutoNum type="arabicPeriod"/>
            </a:pPr>
            <a:r>
              <a:rPr lang="en-US" b="0" i="1">
                <a:solidFill>
                  <a:srgbClr val="141827"/>
                </a:solidFill>
                <a:effectLst/>
                <a:latin typeface="Helvetica Neue"/>
              </a:rPr>
              <a:t>2023</a:t>
            </a:r>
            <a:r>
              <a:rPr lang="en-US" b="0" i="0">
                <a:solidFill>
                  <a:srgbClr val="141827"/>
                </a:solidFill>
                <a:effectLst/>
                <a:latin typeface="Helvetica Neue"/>
              </a:rPr>
              <a:t> - Milk Loss Program (MLP)</a:t>
            </a:r>
            <a:endParaRPr lang="en-US"/>
          </a:p>
        </p:txBody>
      </p:sp>
    </p:spTree>
    <p:extLst>
      <p:ext uri="{BB962C8B-B14F-4D97-AF65-F5344CB8AC3E}">
        <p14:creationId xmlns:p14="http://schemas.microsoft.com/office/powerpoint/2010/main" val="588264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6BC1-534D-F42D-5569-C7D782D39B11}"/>
              </a:ext>
            </a:extLst>
          </p:cNvPr>
          <p:cNvSpPr>
            <a:spLocks noGrp="1"/>
          </p:cNvSpPr>
          <p:nvPr>
            <p:ph type="title"/>
          </p:nvPr>
        </p:nvSpPr>
        <p:spPr/>
        <p:txBody>
          <a:bodyPr/>
          <a:lstStyle/>
          <a:p>
            <a:r>
              <a:rPr lang="en-US" b="1"/>
              <a:t>Dairy Margin Coverage (DMC) </a:t>
            </a:r>
          </a:p>
        </p:txBody>
      </p:sp>
      <p:sp>
        <p:nvSpPr>
          <p:cNvPr id="3" name="Content Placeholder 2">
            <a:extLst>
              <a:ext uri="{FF2B5EF4-FFF2-40B4-BE49-F238E27FC236}">
                <a16:creationId xmlns:a16="http://schemas.microsoft.com/office/drawing/2014/main" id="{3C5C7385-AA8E-4319-F808-EDF8819C69B2}"/>
              </a:ext>
            </a:extLst>
          </p:cNvPr>
          <p:cNvSpPr>
            <a:spLocks noGrp="1"/>
          </p:cNvSpPr>
          <p:nvPr>
            <p:ph idx="1"/>
          </p:nvPr>
        </p:nvSpPr>
        <p:spPr>
          <a:xfrm>
            <a:off x="838200" y="2288688"/>
            <a:ext cx="10515600" cy="3611184"/>
          </a:xfrm>
        </p:spPr>
        <p:txBody>
          <a:bodyPr>
            <a:normAutofit fontScale="92500" lnSpcReduction="10000"/>
          </a:bodyPr>
          <a:lstStyle/>
          <a:p>
            <a:r>
              <a:rPr lang="en-US" sz="2800"/>
              <a:t>DMC guarantees a desired margin between an established “all-milk price” and an average feed cost.  If &lt; $9.50, payments may be made depending up on what coverage has been purchased. </a:t>
            </a:r>
          </a:p>
          <a:p>
            <a:r>
              <a:rPr lang="en-US" sz="2800"/>
              <a:t>FSA administered (not by USDA-RMS).</a:t>
            </a:r>
          </a:p>
          <a:p>
            <a:r>
              <a:rPr lang="en-US" sz="2800">
                <a:hlinkClick r:id="rId3"/>
              </a:rPr>
              <a:t>FSA DMC Homepage</a:t>
            </a:r>
          </a:p>
          <a:p>
            <a:r>
              <a:rPr lang="en-US" sz="2800"/>
              <a:t>1</a:t>
            </a:r>
            <a:r>
              <a:rPr lang="en-US" sz="2800" baseline="30000"/>
              <a:t>st</a:t>
            </a:r>
            <a:r>
              <a:rPr lang="en-US" sz="2800"/>
              <a:t> authorized in 2018 Farm Bill. Annual enrollment by January 31 each year.  Covers up</a:t>
            </a:r>
          </a:p>
          <a:p>
            <a:r>
              <a:rPr lang="en-US" sz="2800">
                <a:hlinkClick r:id="rId4"/>
              </a:rPr>
              <a:t>DMC Fact Sheet-2022</a:t>
            </a:r>
            <a:r>
              <a:rPr lang="en-US" sz="2800"/>
              <a:t> &amp; </a:t>
            </a:r>
            <a:r>
              <a:rPr lang="en-US" sz="2800">
                <a:hlinkClick r:id="rId5"/>
              </a:rPr>
              <a:t>Supplemental DMC Fact Sheet-2023</a:t>
            </a:r>
            <a:endParaRPr lang="en-US" sz="2800"/>
          </a:p>
          <a:p>
            <a:r>
              <a:rPr lang="en-US" sz="2800">
                <a:hlinkClick r:id="rId6"/>
              </a:rPr>
              <a:t>FSA Handbook-DMC (2021)</a:t>
            </a:r>
            <a:endParaRPr lang="en-US" sz="2800"/>
          </a:p>
        </p:txBody>
      </p:sp>
    </p:spTree>
    <p:extLst>
      <p:ext uri="{BB962C8B-B14F-4D97-AF65-F5344CB8AC3E}">
        <p14:creationId xmlns:p14="http://schemas.microsoft.com/office/powerpoint/2010/main" val="1960523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0758-7648-4312-8362-5026C4612C71}"/>
              </a:ext>
            </a:extLst>
          </p:cNvPr>
          <p:cNvSpPr>
            <a:spLocks noGrp="1"/>
          </p:cNvSpPr>
          <p:nvPr>
            <p:ph type="title"/>
          </p:nvPr>
        </p:nvSpPr>
        <p:spPr>
          <a:xfrm>
            <a:off x="1722501" y="1263058"/>
            <a:ext cx="8350187" cy="1227024"/>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en-US" sz="4000">
                <a:solidFill>
                  <a:schemeClr val="bg1"/>
                </a:solidFill>
              </a:rPr>
              <a:t>Thanks to Our Partners</a:t>
            </a:r>
          </a:p>
        </p:txBody>
      </p:sp>
      <p:sp>
        <p:nvSpPr>
          <p:cNvPr id="3" name="Content Placeholder 2">
            <a:extLst>
              <a:ext uri="{FF2B5EF4-FFF2-40B4-BE49-F238E27FC236}">
                <a16:creationId xmlns:a16="http://schemas.microsoft.com/office/drawing/2014/main" id="{059F01DE-800A-4990-A820-9759E613F87B}"/>
              </a:ext>
            </a:extLst>
          </p:cNvPr>
          <p:cNvSpPr>
            <a:spLocks noGrp="1"/>
          </p:cNvSpPr>
          <p:nvPr>
            <p:ph idx="1"/>
          </p:nvPr>
        </p:nvSpPr>
        <p:spPr>
          <a:xfrm>
            <a:off x="804672" y="2655080"/>
            <a:ext cx="5534344" cy="3844572"/>
          </a:xfrm>
        </p:spPr>
        <p:txBody>
          <a:bodyPr anchor="ctr">
            <a:noAutofit/>
          </a:bodyPr>
          <a:lstStyle/>
          <a:p>
            <a:pPr marL="0" indent="0">
              <a:buNone/>
            </a:pPr>
            <a:r>
              <a:rPr lang="en-US" sz="2300">
                <a:solidFill>
                  <a:srgbClr val="000000"/>
                </a:solidFill>
              </a:rPr>
              <a:t>The Center for Agricultural and Shale Law is a partner of the National Agricultural Law Center (NALC) at the University of Arkansas System Division of Agriculture, which serves as the nation’s leading source of agricultural and food law research and information. This material is provided as part of that partnership and is based upon work supported by the National Agricultural Library, Agricultural Research Service, U.S. Department of Agriculture.</a:t>
            </a:r>
          </a:p>
        </p:txBody>
      </p:sp>
      <p:pic>
        <p:nvPicPr>
          <p:cNvPr id="17" name="Picture 16">
            <a:extLst>
              <a:ext uri="{FF2B5EF4-FFF2-40B4-BE49-F238E27FC236}">
                <a16:creationId xmlns:a16="http://schemas.microsoft.com/office/drawing/2014/main" id="{25C0A109-C3D3-4848-817A-AF1160064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V="1">
            <a:off x="7333679" y="1999680"/>
            <a:ext cx="2615627" cy="7101016"/>
          </a:xfrm>
          <a:prstGeom prst="rect">
            <a:avLst/>
          </a:prstGeom>
        </p:spPr>
      </p:pic>
      <p:pic>
        <p:nvPicPr>
          <p:cNvPr id="19" name="Picture 18" descr="A close up of a logo&#10;&#10;Description automatically generated">
            <a:extLst>
              <a:ext uri="{FF2B5EF4-FFF2-40B4-BE49-F238E27FC236}">
                <a16:creationId xmlns:a16="http://schemas.microsoft.com/office/drawing/2014/main" id="{6D38C5C1-031C-4172-9167-C055750BFF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4919" y="4042682"/>
            <a:ext cx="1832806" cy="1851134"/>
          </a:xfrm>
          <a:prstGeom prst="rect">
            <a:avLst/>
          </a:prstGeom>
        </p:spPr>
      </p:pic>
      <p:pic>
        <p:nvPicPr>
          <p:cNvPr id="5" name="Picture 4" descr="Text&#10;&#10;Description automatically generated">
            <a:extLst>
              <a:ext uri="{FF2B5EF4-FFF2-40B4-BE49-F238E27FC236}">
                <a16:creationId xmlns:a16="http://schemas.microsoft.com/office/drawing/2014/main" id="{F3FB4A47-5500-4B80-8C2A-B9BA06C747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4919" y="2831415"/>
            <a:ext cx="4871262" cy="805863"/>
          </a:xfrm>
          <a:prstGeom prst="rect">
            <a:avLst/>
          </a:prstGeom>
        </p:spPr>
      </p:pic>
    </p:spTree>
    <p:extLst>
      <p:ext uri="{BB962C8B-B14F-4D97-AF65-F5344CB8AC3E}">
        <p14:creationId xmlns:p14="http://schemas.microsoft.com/office/powerpoint/2010/main" val="3386329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8D9656-3403-6D51-652E-9B7C4C1C1432}"/>
              </a:ext>
            </a:extLst>
          </p:cNvPr>
          <p:cNvSpPr txBox="1"/>
          <p:nvPr/>
        </p:nvSpPr>
        <p:spPr>
          <a:xfrm>
            <a:off x="252663" y="324853"/>
            <a:ext cx="11754853" cy="8679299"/>
          </a:xfrm>
          <a:prstGeom prst="rect">
            <a:avLst/>
          </a:prstGeom>
          <a:noFill/>
        </p:spPr>
        <p:txBody>
          <a:bodyPr wrap="square" rtlCol="0">
            <a:spAutoFit/>
          </a:bodyPr>
          <a:lstStyle/>
          <a:p>
            <a:pPr marL="285750" indent="-285750">
              <a:buFont typeface="Arial" panose="020B0604020202020204" pitchFamily="34" charset="0"/>
              <a:buChar char="•"/>
            </a:pPr>
            <a:r>
              <a:rPr lang="en-US" sz="2400" b="0" i="0">
                <a:solidFill>
                  <a:srgbClr val="333333"/>
                </a:solidFill>
                <a:effectLst/>
              </a:rPr>
              <a:t>Producers are eligible for catastrophic level margin protection (based on a $4 margin and 95 percent production history coverage) for their dairy operations by paying an annual administrative fee.</a:t>
            </a:r>
          </a:p>
          <a:p>
            <a:pPr marL="285750" indent="-285750">
              <a:buFont typeface="Arial" panose="020B0604020202020204" pitchFamily="34" charset="0"/>
              <a:buChar char="•"/>
            </a:pPr>
            <a:endParaRPr lang="en-US" sz="2400">
              <a:solidFill>
                <a:srgbClr val="333333"/>
              </a:solidFill>
            </a:endParaRPr>
          </a:p>
          <a:p>
            <a:pPr marL="285750" indent="-285750">
              <a:buFont typeface="Arial" panose="020B0604020202020204" pitchFamily="34" charset="0"/>
              <a:buChar char="•"/>
            </a:pPr>
            <a:r>
              <a:rPr lang="en-US" sz="2400">
                <a:solidFill>
                  <a:srgbClr val="333333"/>
                </a:solidFill>
              </a:rPr>
              <a:t>Producers are eligible to </a:t>
            </a:r>
            <a:r>
              <a:rPr lang="en-US" sz="2400" b="0" i="0">
                <a:solidFill>
                  <a:srgbClr val="333333"/>
                </a:solidFill>
                <a:effectLst/>
              </a:rPr>
              <a:t>purchase greater coverage (up to $9.50 margin on 5 to 95 percent of production history) for an annual premium.</a:t>
            </a:r>
          </a:p>
          <a:p>
            <a:pPr marL="285750" indent="-285750">
              <a:buFont typeface="Arial" panose="020B0604020202020204" pitchFamily="34" charset="0"/>
              <a:buChar char="•"/>
            </a:pPr>
            <a:endParaRPr lang="en-US" sz="2400">
              <a:solidFill>
                <a:srgbClr val="333333"/>
              </a:solidFill>
            </a:endParaRPr>
          </a:p>
          <a:p>
            <a:pPr marL="285750" indent="-285750">
              <a:buFont typeface="Arial" panose="020B0604020202020204" pitchFamily="34" charset="0"/>
              <a:buChar char="•"/>
            </a:pPr>
            <a:r>
              <a:rPr lang="en-US" sz="2400">
                <a:solidFill>
                  <a:srgbClr val="333333"/>
                </a:solidFill>
              </a:rPr>
              <a:t>Covers production up to 5M lbs. annually. </a:t>
            </a:r>
          </a:p>
          <a:p>
            <a:pPr marL="285750" indent="-285750">
              <a:buFont typeface="Arial" panose="020B0604020202020204" pitchFamily="34" charset="0"/>
              <a:buChar char="•"/>
            </a:pPr>
            <a:endParaRPr lang="en-US" sz="2400">
              <a:solidFill>
                <a:srgbClr val="333333"/>
              </a:solidFill>
            </a:endParaRPr>
          </a:p>
          <a:p>
            <a:pPr marL="285750" indent="-285750">
              <a:buFont typeface="Arial" panose="020B0604020202020204" pitchFamily="34" charset="0"/>
              <a:buChar char="•"/>
            </a:pPr>
            <a:r>
              <a:rPr lang="en-US" sz="2400" i="1">
                <a:solidFill>
                  <a:srgbClr val="333333"/>
                </a:solidFill>
              </a:rPr>
              <a:t>Supplemental DMC:  </a:t>
            </a:r>
            <a:r>
              <a:rPr lang="en-US" sz="2400">
                <a:solidFill>
                  <a:srgbClr val="333333"/>
                </a:solidFill>
              </a:rPr>
              <a:t>Consolidated Appropriations Act of 2021 allowed small and mid sized producers (not &gt; 5M annually) a more recent calculation of prod. history (from 2011-13 to 2019) for supplemental eligibility starting for 2021 years and forward (but paid in 2023).    </a:t>
            </a:r>
          </a:p>
          <a:p>
            <a:pPr marL="285750" indent="-285750">
              <a:buFont typeface="Arial" panose="020B0604020202020204" pitchFamily="34" charset="0"/>
              <a:buChar char="•"/>
            </a:pPr>
            <a:endParaRPr lang="en-US" sz="2400">
              <a:solidFill>
                <a:srgbClr val="333333"/>
              </a:solidFill>
            </a:endParaRPr>
          </a:p>
          <a:p>
            <a:pPr marL="285750" indent="-285750">
              <a:buFont typeface="Arial" panose="020B0604020202020204" pitchFamily="34" charset="0"/>
              <a:buChar char="•"/>
            </a:pPr>
            <a:r>
              <a:rPr lang="en-US" sz="2400">
                <a:solidFill>
                  <a:srgbClr val="333333"/>
                </a:solidFill>
              </a:rPr>
              <a:t>AGI limits do not apply. </a:t>
            </a:r>
          </a:p>
          <a:p>
            <a:pPr marL="285750" indent="-285750">
              <a:buFont typeface="Arial" panose="020B0604020202020204" pitchFamily="34" charset="0"/>
              <a:buChar char="•"/>
            </a:pPr>
            <a:endParaRPr lang="en-US" sz="2400" b="0" i="0">
              <a:solidFill>
                <a:srgbClr val="333333"/>
              </a:solidFill>
              <a:effectLst/>
            </a:endParaRPr>
          </a:p>
          <a:p>
            <a:pPr marL="342900" indent="-342900">
              <a:buFont typeface="Arial" panose="020B0604020202020204" pitchFamily="34" charset="0"/>
              <a:buChar char="•"/>
            </a:pPr>
            <a:r>
              <a:rPr lang="en-US" sz="2400">
                <a:solidFill>
                  <a:srgbClr val="333333"/>
                </a:solidFill>
                <a:hlinkClick r:id="rId2"/>
              </a:rPr>
              <a:t>USDA’s Database of DMC </a:t>
            </a:r>
            <a:r>
              <a:rPr lang="en-US" sz="2400">
                <a:solidFill>
                  <a:srgbClr val="333333"/>
                </a:solidFill>
              </a:rPr>
              <a:t>- historical enrollment, payments, by state, etc.   </a:t>
            </a:r>
          </a:p>
          <a:p>
            <a:pPr marL="800100" lvl="1" indent="-342900">
              <a:buFont typeface="Arial" panose="020B0604020202020204" pitchFamily="34" charset="0"/>
              <a:buChar char="•"/>
            </a:pPr>
            <a:r>
              <a:rPr lang="en-US" sz="2400">
                <a:solidFill>
                  <a:srgbClr val="333333"/>
                </a:solidFill>
              </a:rPr>
              <a:t>PA:  $96,138,888 total payments; $54,285 avg per operation; 1771 enrolled; 71.8%.</a:t>
            </a:r>
          </a:p>
          <a:p>
            <a:endParaRPr lang="en-US" sz="2400">
              <a:solidFill>
                <a:srgbClr val="333333"/>
              </a:solidFill>
            </a:endParaRPr>
          </a:p>
          <a:p>
            <a:endParaRPr lang="en-US">
              <a:solidFill>
                <a:srgbClr val="333333"/>
              </a:solidFill>
              <a:latin typeface="Helvetica Neue"/>
            </a:endParaRPr>
          </a:p>
          <a:p>
            <a:endParaRPr lang="en-US">
              <a:solidFill>
                <a:srgbClr val="333333"/>
              </a:solidFill>
              <a:latin typeface="Helvetica Neue"/>
            </a:endParaRPr>
          </a:p>
          <a:p>
            <a:endParaRPr lang="en-US">
              <a:solidFill>
                <a:srgbClr val="333333"/>
              </a:solidFill>
              <a:latin typeface="Helvetica Neue"/>
            </a:endParaRPr>
          </a:p>
          <a:p>
            <a:endParaRPr lang="en-US">
              <a:solidFill>
                <a:srgbClr val="333333"/>
              </a:solidFill>
              <a:latin typeface="Helvetica Neue"/>
            </a:endParaRPr>
          </a:p>
          <a:p>
            <a:endParaRPr lang="en-US">
              <a:solidFill>
                <a:srgbClr val="333333"/>
              </a:solidFill>
              <a:latin typeface="Helvetica Neue"/>
            </a:endParaRPr>
          </a:p>
          <a:p>
            <a:endParaRPr lang="en-US">
              <a:solidFill>
                <a:srgbClr val="333333"/>
              </a:solidFill>
              <a:latin typeface="Helvetica Neue"/>
            </a:endParaRPr>
          </a:p>
          <a:p>
            <a:endParaRPr lang="en-US"/>
          </a:p>
        </p:txBody>
      </p:sp>
    </p:spTree>
    <p:extLst>
      <p:ext uri="{BB962C8B-B14F-4D97-AF65-F5344CB8AC3E}">
        <p14:creationId xmlns:p14="http://schemas.microsoft.com/office/powerpoint/2010/main" val="1078078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3FDCF4-278A-3805-F620-6F24B05B6BEB}"/>
              </a:ext>
            </a:extLst>
          </p:cNvPr>
          <p:cNvPicPr>
            <a:picLocks noChangeAspect="1"/>
          </p:cNvPicPr>
          <p:nvPr/>
        </p:nvPicPr>
        <p:blipFill>
          <a:blip r:embed="rId2"/>
          <a:stretch>
            <a:fillRect/>
          </a:stretch>
        </p:blipFill>
        <p:spPr>
          <a:xfrm>
            <a:off x="1969597" y="197302"/>
            <a:ext cx="8252806" cy="4770359"/>
          </a:xfrm>
          <a:prstGeom prst="rect">
            <a:avLst/>
          </a:prstGeom>
        </p:spPr>
      </p:pic>
      <p:pic>
        <p:nvPicPr>
          <p:cNvPr id="5" name="Picture 4">
            <a:extLst>
              <a:ext uri="{FF2B5EF4-FFF2-40B4-BE49-F238E27FC236}">
                <a16:creationId xmlns:a16="http://schemas.microsoft.com/office/drawing/2014/main" id="{B0BE381B-FAC8-62A7-A78F-59D1F79174E5}"/>
              </a:ext>
            </a:extLst>
          </p:cNvPr>
          <p:cNvPicPr>
            <a:picLocks noChangeAspect="1"/>
          </p:cNvPicPr>
          <p:nvPr/>
        </p:nvPicPr>
        <p:blipFill>
          <a:blip r:embed="rId3"/>
          <a:stretch>
            <a:fillRect/>
          </a:stretch>
        </p:blipFill>
        <p:spPr>
          <a:xfrm>
            <a:off x="1023229" y="4402958"/>
            <a:ext cx="10145541" cy="2257740"/>
          </a:xfrm>
          <a:prstGeom prst="rect">
            <a:avLst/>
          </a:prstGeom>
        </p:spPr>
      </p:pic>
    </p:spTree>
    <p:extLst>
      <p:ext uri="{BB962C8B-B14F-4D97-AF65-F5344CB8AC3E}">
        <p14:creationId xmlns:p14="http://schemas.microsoft.com/office/powerpoint/2010/main" val="1112532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7DEAC7-67E9-AA0D-C84D-6154BD7415A0}"/>
              </a:ext>
            </a:extLst>
          </p:cNvPr>
          <p:cNvPicPr>
            <a:picLocks noChangeAspect="1"/>
          </p:cNvPicPr>
          <p:nvPr/>
        </p:nvPicPr>
        <p:blipFill>
          <a:blip r:embed="rId2"/>
          <a:stretch>
            <a:fillRect/>
          </a:stretch>
        </p:blipFill>
        <p:spPr>
          <a:xfrm>
            <a:off x="1911787" y="4469161"/>
            <a:ext cx="8199984" cy="2388839"/>
          </a:xfrm>
          <a:prstGeom prst="rect">
            <a:avLst/>
          </a:prstGeom>
        </p:spPr>
      </p:pic>
      <p:pic>
        <p:nvPicPr>
          <p:cNvPr id="4" name="Picture 3">
            <a:extLst>
              <a:ext uri="{FF2B5EF4-FFF2-40B4-BE49-F238E27FC236}">
                <a16:creationId xmlns:a16="http://schemas.microsoft.com/office/drawing/2014/main" id="{9DC8820E-34D1-6CB1-4C3C-6FCF217BA818}"/>
              </a:ext>
            </a:extLst>
          </p:cNvPr>
          <p:cNvPicPr>
            <a:picLocks noChangeAspect="1"/>
          </p:cNvPicPr>
          <p:nvPr/>
        </p:nvPicPr>
        <p:blipFill>
          <a:blip r:embed="rId3"/>
          <a:stretch>
            <a:fillRect/>
          </a:stretch>
        </p:blipFill>
        <p:spPr>
          <a:xfrm>
            <a:off x="1814266" y="7375"/>
            <a:ext cx="8563468" cy="4461786"/>
          </a:xfrm>
          <a:prstGeom prst="rect">
            <a:avLst/>
          </a:prstGeom>
        </p:spPr>
      </p:pic>
    </p:spTree>
    <p:extLst>
      <p:ext uri="{BB962C8B-B14F-4D97-AF65-F5344CB8AC3E}">
        <p14:creationId xmlns:p14="http://schemas.microsoft.com/office/powerpoint/2010/main" val="2257440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11B89F-C6F2-C3C1-9FA4-6519657978C5}"/>
              </a:ext>
            </a:extLst>
          </p:cNvPr>
          <p:cNvPicPr>
            <a:picLocks noChangeAspect="1"/>
          </p:cNvPicPr>
          <p:nvPr/>
        </p:nvPicPr>
        <p:blipFill>
          <a:blip r:embed="rId2"/>
          <a:stretch>
            <a:fillRect/>
          </a:stretch>
        </p:blipFill>
        <p:spPr>
          <a:xfrm>
            <a:off x="2094404" y="0"/>
            <a:ext cx="8304239" cy="4740442"/>
          </a:xfrm>
          <a:prstGeom prst="rect">
            <a:avLst/>
          </a:prstGeom>
        </p:spPr>
      </p:pic>
      <p:pic>
        <p:nvPicPr>
          <p:cNvPr id="7" name="Picture 6">
            <a:extLst>
              <a:ext uri="{FF2B5EF4-FFF2-40B4-BE49-F238E27FC236}">
                <a16:creationId xmlns:a16="http://schemas.microsoft.com/office/drawing/2014/main" id="{C3F9084C-8C0A-257F-FF80-388A4B8BE9D6}"/>
              </a:ext>
            </a:extLst>
          </p:cNvPr>
          <p:cNvPicPr>
            <a:picLocks noChangeAspect="1"/>
          </p:cNvPicPr>
          <p:nvPr/>
        </p:nvPicPr>
        <p:blipFill>
          <a:blip r:embed="rId3"/>
          <a:stretch>
            <a:fillRect/>
          </a:stretch>
        </p:blipFill>
        <p:spPr>
          <a:xfrm>
            <a:off x="1561467" y="4200154"/>
            <a:ext cx="9069066" cy="2657846"/>
          </a:xfrm>
          <a:prstGeom prst="rect">
            <a:avLst/>
          </a:prstGeom>
        </p:spPr>
      </p:pic>
    </p:spTree>
    <p:extLst>
      <p:ext uri="{BB962C8B-B14F-4D97-AF65-F5344CB8AC3E}">
        <p14:creationId xmlns:p14="http://schemas.microsoft.com/office/powerpoint/2010/main" val="3446136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D33D7C-66CE-8753-E372-15BB981555DB}"/>
              </a:ext>
            </a:extLst>
          </p:cNvPr>
          <p:cNvPicPr>
            <a:picLocks noChangeAspect="1"/>
          </p:cNvPicPr>
          <p:nvPr/>
        </p:nvPicPr>
        <p:blipFill>
          <a:blip r:embed="rId2"/>
          <a:stretch>
            <a:fillRect/>
          </a:stretch>
        </p:blipFill>
        <p:spPr>
          <a:xfrm>
            <a:off x="1866575" y="0"/>
            <a:ext cx="8458849" cy="4870772"/>
          </a:xfrm>
          <a:prstGeom prst="rect">
            <a:avLst/>
          </a:prstGeom>
        </p:spPr>
      </p:pic>
      <p:pic>
        <p:nvPicPr>
          <p:cNvPr id="5" name="Picture 4">
            <a:extLst>
              <a:ext uri="{FF2B5EF4-FFF2-40B4-BE49-F238E27FC236}">
                <a16:creationId xmlns:a16="http://schemas.microsoft.com/office/drawing/2014/main" id="{8FEBB6F8-EEA8-6F4B-A5CC-0307645AC582}"/>
              </a:ext>
            </a:extLst>
          </p:cNvPr>
          <p:cNvPicPr>
            <a:picLocks noChangeAspect="1"/>
          </p:cNvPicPr>
          <p:nvPr/>
        </p:nvPicPr>
        <p:blipFill>
          <a:blip r:embed="rId3"/>
          <a:stretch>
            <a:fillRect/>
          </a:stretch>
        </p:blipFill>
        <p:spPr>
          <a:xfrm>
            <a:off x="1794271" y="4411650"/>
            <a:ext cx="8603455" cy="2446350"/>
          </a:xfrm>
          <a:prstGeom prst="rect">
            <a:avLst/>
          </a:prstGeom>
        </p:spPr>
      </p:pic>
    </p:spTree>
    <p:extLst>
      <p:ext uri="{BB962C8B-B14F-4D97-AF65-F5344CB8AC3E}">
        <p14:creationId xmlns:p14="http://schemas.microsoft.com/office/powerpoint/2010/main" val="643871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8CEDA8-6647-D513-5BC6-154357BB970E}"/>
              </a:ext>
            </a:extLst>
          </p:cNvPr>
          <p:cNvPicPr>
            <a:picLocks noChangeAspect="1"/>
          </p:cNvPicPr>
          <p:nvPr/>
        </p:nvPicPr>
        <p:blipFill>
          <a:blip r:embed="rId2"/>
          <a:stretch>
            <a:fillRect/>
          </a:stretch>
        </p:blipFill>
        <p:spPr>
          <a:xfrm>
            <a:off x="1904928" y="246941"/>
            <a:ext cx="8382144" cy="4865099"/>
          </a:xfrm>
          <a:prstGeom prst="rect">
            <a:avLst/>
          </a:prstGeom>
        </p:spPr>
      </p:pic>
      <p:pic>
        <p:nvPicPr>
          <p:cNvPr id="8" name="Picture 7">
            <a:extLst>
              <a:ext uri="{FF2B5EF4-FFF2-40B4-BE49-F238E27FC236}">
                <a16:creationId xmlns:a16="http://schemas.microsoft.com/office/drawing/2014/main" id="{0A731700-C206-FDD6-2C7C-C743F2C66360}"/>
              </a:ext>
            </a:extLst>
          </p:cNvPr>
          <p:cNvPicPr>
            <a:picLocks noChangeAspect="1"/>
          </p:cNvPicPr>
          <p:nvPr/>
        </p:nvPicPr>
        <p:blipFill>
          <a:blip r:embed="rId3"/>
          <a:stretch>
            <a:fillRect/>
          </a:stretch>
        </p:blipFill>
        <p:spPr>
          <a:xfrm>
            <a:off x="1847257" y="4581951"/>
            <a:ext cx="8497486" cy="2029108"/>
          </a:xfrm>
          <a:prstGeom prst="rect">
            <a:avLst/>
          </a:prstGeom>
        </p:spPr>
      </p:pic>
    </p:spTree>
    <p:extLst>
      <p:ext uri="{BB962C8B-B14F-4D97-AF65-F5344CB8AC3E}">
        <p14:creationId xmlns:p14="http://schemas.microsoft.com/office/powerpoint/2010/main" val="3839886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BC37-7220-ED33-A064-19A197095C10}"/>
              </a:ext>
            </a:extLst>
          </p:cNvPr>
          <p:cNvSpPr>
            <a:spLocks noGrp="1"/>
          </p:cNvSpPr>
          <p:nvPr>
            <p:ph type="title"/>
          </p:nvPr>
        </p:nvSpPr>
        <p:spPr/>
        <p:txBody>
          <a:bodyPr/>
          <a:lstStyle/>
          <a:p>
            <a:r>
              <a:rPr lang="en-US" b="1"/>
              <a:t>Dairy Revenue Protection (DRP) </a:t>
            </a:r>
          </a:p>
        </p:txBody>
      </p:sp>
      <p:sp>
        <p:nvSpPr>
          <p:cNvPr id="3" name="Content Placeholder 2">
            <a:extLst>
              <a:ext uri="{FF2B5EF4-FFF2-40B4-BE49-F238E27FC236}">
                <a16:creationId xmlns:a16="http://schemas.microsoft.com/office/drawing/2014/main" id="{4C7DEC23-C919-501F-BA18-DC01F75EA9D9}"/>
              </a:ext>
            </a:extLst>
          </p:cNvPr>
          <p:cNvSpPr>
            <a:spLocks noGrp="1"/>
          </p:cNvSpPr>
          <p:nvPr>
            <p:ph idx="1"/>
          </p:nvPr>
        </p:nvSpPr>
        <p:spPr>
          <a:xfrm>
            <a:off x="817418" y="2334870"/>
            <a:ext cx="10515600" cy="3611184"/>
          </a:xfrm>
        </p:spPr>
        <p:txBody>
          <a:bodyPr>
            <a:normAutofit/>
          </a:bodyPr>
          <a:lstStyle/>
          <a:p>
            <a:r>
              <a:rPr kumimoji="0" lang="en-US" altLang="en-US" sz="2800" b="0" i="0" u="none" strike="noStrike" cap="none" normalizeH="0" baseline="0">
                <a:ln>
                  <a:noFill/>
                </a:ln>
                <a:solidFill>
                  <a:srgbClr val="000000"/>
                </a:solidFill>
                <a:effectLst/>
              </a:rPr>
              <a:t>Dairy Revenue provides protection against a decline in revenue (yield and/or price) from milk production on a quarterly basis. </a:t>
            </a:r>
          </a:p>
          <a:p>
            <a:r>
              <a:rPr lang="en-US" sz="2800"/>
              <a:t>RMS administered.</a:t>
            </a:r>
          </a:p>
          <a:p>
            <a:r>
              <a:rPr lang="en-US" sz="2800">
                <a:hlinkClick r:id="rId2"/>
              </a:rPr>
              <a:t>DRP Fact Sheet-2019</a:t>
            </a:r>
            <a:endParaRPr lang="en-US" sz="2800"/>
          </a:p>
          <a:p>
            <a:r>
              <a:rPr lang="en-US" sz="2800">
                <a:hlinkClick r:id="rId3"/>
              </a:rPr>
              <a:t>DRP FAQs-2020</a:t>
            </a:r>
            <a:endParaRPr lang="en-US" sz="2800"/>
          </a:p>
          <a:p>
            <a:r>
              <a:rPr lang="en-US" sz="2800">
                <a:hlinkClick r:id="rId4"/>
              </a:rPr>
              <a:t>2023 Policy</a:t>
            </a:r>
            <a:r>
              <a:rPr lang="en-US" sz="2800"/>
              <a:t> / 2024 Policy (not available yet?) </a:t>
            </a:r>
          </a:p>
          <a:p>
            <a:r>
              <a:rPr lang="en-US" sz="2800">
                <a:hlinkClick r:id="rId5"/>
              </a:rPr>
              <a:t>2023 Handbook</a:t>
            </a:r>
            <a:r>
              <a:rPr lang="en-US" sz="2800"/>
              <a:t> / </a:t>
            </a:r>
            <a:r>
              <a:rPr lang="en-US" sz="2800">
                <a:hlinkClick r:id="rId6"/>
              </a:rPr>
              <a:t>2024 Handbook </a:t>
            </a:r>
            <a:endParaRPr lang="en-US" sz="2800"/>
          </a:p>
          <a:p>
            <a:endParaRPr lang="en-US"/>
          </a:p>
          <a:p>
            <a:endParaRPr lang="en-US"/>
          </a:p>
        </p:txBody>
      </p:sp>
    </p:spTree>
    <p:extLst>
      <p:ext uri="{BB962C8B-B14F-4D97-AF65-F5344CB8AC3E}">
        <p14:creationId xmlns:p14="http://schemas.microsoft.com/office/powerpoint/2010/main" val="4062015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8E26BB-6A4D-9920-832C-E9116CEFB321}"/>
              </a:ext>
            </a:extLst>
          </p:cNvPr>
          <p:cNvSpPr txBox="1"/>
          <p:nvPr/>
        </p:nvSpPr>
        <p:spPr>
          <a:xfrm>
            <a:off x="735932" y="360947"/>
            <a:ext cx="10720136" cy="6278642"/>
          </a:xfrm>
          <a:prstGeom prst="rect">
            <a:avLst/>
          </a:prstGeom>
          <a:noFill/>
        </p:spPr>
        <p:txBody>
          <a:bodyPr wrap="square" rtlCol="0">
            <a:spAutoFit/>
          </a:bodyPr>
          <a:lstStyle/>
          <a:p>
            <a:pPr marL="285750" indent="-285750">
              <a:buFont typeface="Arial" panose="020B0604020202020204" pitchFamily="34" charset="0"/>
              <a:buChar char="•"/>
            </a:pPr>
            <a:r>
              <a:rPr lang="en-US" sz="2400" b="0" i="0">
                <a:solidFill>
                  <a:srgbClr val="000000"/>
                </a:solidFill>
                <a:effectLst/>
              </a:rPr>
              <a:t>Dairy Revenue Protection (Dairy-RP) is designed to insure against unexpected declines in the quarterly revenue from milk sales relative to a guaranteed coverage level. The expected revenue is based on futures prices for milk and dairy commodities, and the amount of covered milk production elected by the dairy producer. The covered milk production is indexed to the state or region where the dairy producer is located. </a:t>
            </a:r>
          </a:p>
          <a:p>
            <a:pPr marL="285750" indent="-285750">
              <a:buFont typeface="Arial" panose="020B0604020202020204" pitchFamily="34" charset="0"/>
              <a:buChar char="•"/>
            </a:pPr>
            <a:endParaRPr lang="en-US" sz="2400" b="0" i="0" u="sng">
              <a:solidFill>
                <a:srgbClr val="000000"/>
              </a:solidFill>
              <a:effectLst/>
            </a:endParaRPr>
          </a:p>
          <a:p>
            <a:pPr marL="285750" indent="-285750">
              <a:buFont typeface="Arial" panose="020B0604020202020204" pitchFamily="34" charset="0"/>
              <a:buChar char="•"/>
            </a:pPr>
            <a:r>
              <a:rPr lang="en-US" sz="2400" b="0" i="0" u="sng">
                <a:solidFill>
                  <a:srgbClr val="000000"/>
                </a:solidFill>
                <a:effectLst/>
              </a:rPr>
              <a:t>Not covered</a:t>
            </a:r>
            <a:r>
              <a:rPr lang="en-US" sz="2400" b="0" i="0">
                <a:solidFill>
                  <a:srgbClr val="000000"/>
                </a:solidFill>
                <a:effectLst/>
              </a:rPr>
              <a:t>:  </a:t>
            </a:r>
            <a:r>
              <a:rPr lang="en-US" sz="2400">
                <a:solidFill>
                  <a:srgbClr val="000000"/>
                </a:solidFill>
              </a:rPr>
              <a:t>L</a:t>
            </a:r>
            <a:r>
              <a:rPr lang="en-US" sz="2400" b="0" i="0">
                <a:solidFill>
                  <a:srgbClr val="000000"/>
                </a:solidFill>
                <a:effectLst/>
              </a:rPr>
              <a:t>oss/death of cattle; Not a “natural occurrence in market prices.” </a:t>
            </a:r>
          </a:p>
          <a:p>
            <a:pPr marL="285750" indent="-285750" algn="l">
              <a:buFont typeface="Arial" panose="020B0604020202020204" pitchFamily="34" charset="0"/>
              <a:buChar char="•"/>
            </a:pPr>
            <a:endParaRPr lang="en-US" sz="2400" b="0" i="0" u="sng">
              <a:solidFill>
                <a:srgbClr val="000000"/>
              </a:solidFill>
              <a:effectLst/>
            </a:endParaRPr>
          </a:p>
          <a:p>
            <a:pPr marL="285750" indent="-285750" algn="l">
              <a:buFont typeface="Arial" panose="020B0604020202020204" pitchFamily="34" charset="0"/>
              <a:buChar char="•"/>
            </a:pPr>
            <a:r>
              <a:rPr lang="en-US" sz="2400" b="0" i="0" u="sng">
                <a:solidFill>
                  <a:srgbClr val="000000"/>
                </a:solidFill>
                <a:effectLst/>
              </a:rPr>
              <a:t>Dairy-RP offers two Revenue pricing options</a:t>
            </a:r>
            <a:r>
              <a:rPr lang="en-US" sz="2400" b="0" i="0">
                <a:solidFill>
                  <a:srgbClr val="000000"/>
                </a:solidFill>
                <a:effectLst/>
              </a:rPr>
              <a:t>:</a:t>
            </a:r>
          </a:p>
          <a:p>
            <a:pPr marL="742950" lvl="1" indent="-285750">
              <a:buFont typeface="Courier New" panose="02070309020205020404" pitchFamily="49" charset="0"/>
              <a:buChar char="o"/>
            </a:pPr>
            <a:r>
              <a:rPr lang="en-US" sz="2400" b="1" i="0">
                <a:solidFill>
                  <a:srgbClr val="000000"/>
                </a:solidFill>
                <a:effectLst/>
              </a:rPr>
              <a:t>The Class Pricing Option</a:t>
            </a:r>
            <a:r>
              <a:rPr lang="en-US" sz="2400" b="0" i="0">
                <a:solidFill>
                  <a:srgbClr val="000000"/>
                </a:solidFill>
                <a:effectLst/>
              </a:rPr>
              <a:t> uses a combination of Class III and Class IV milk prices as a basis for determining coverage and indemnities.</a:t>
            </a:r>
          </a:p>
          <a:p>
            <a:pPr marL="742950" lvl="1" indent="-285750">
              <a:buFont typeface="Courier New" panose="02070309020205020404" pitchFamily="49" charset="0"/>
              <a:buChar char="o"/>
            </a:pPr>
            <a:r>
              <a:rPr lang="en-US" sz="2400" b="1" i="0">
                <a:solidFill>
                  <a:srgbClr val="000000"/>
                </a:solidFill>
                <a:effectLst/>
              </a:rPr>
              <a:t>The Component Pricing Option</a:t>
            </a:r>
            <a:r>
              <a:rPr lang="en-US" sz="2400" b="0" i="0">
                <a:solidFill>
                  <a:srgbClr val="000000"/>
                </a:solidFill>
                <a:effectLst/>
              </a:rPr>
              <a:t> uses the component milk prices for butterfat, protein and other solids as a basis for determining coverage and indemnities. Under this option you may select the butterfat test percentage and protein test percentage to establish your insured milk price.</a:t>
            </a:r>
            <a:endParaRPr lang="en-US">
              <a:solidFill>
                <a:srgbClr val="000000"/>
              </a:solidFill>
              <a:latin typeface="Source Sans Pro" panose="020B0503030403020204" pitchFamily="34" charset="0"/>
            </a:endParaRPr>
          </a:p>
          <a:p>
            <a:endParaRPr lang="en-US"/>
          </a:p>
        </p:txBody>
      </p:sp>
    </p:spTree>
    <p:extLst>
      <p:ext uri="{BB962C8B-B14F-4D97-AF65-F5344CB8AC3E}">
        <p14:creationId xmlns:p14="http://schemas.microsoft.com/office/powerpoint/2010/main" val="3080557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F9D2C-1635-E3B0-F3B1-47E1D908201F}"/>
              </a:ext>
            </a:extLst>
          </p:cNvPr>
          <p:cNvSpPr>
            <a:spLocks noGrp="1"/>
          </p:cNvSpPr>
          <p:nvPr>
            <p:ph type="title"/>
          </p:nvPr>
        </p:nvSpPr>
        <p:spPr/>
        <p:txBody>
          <a:bodyPr/>
          <a:lstStyle/>
          <a:p>
            <a:r>
              <a:rPr lang="en-US" b="1"/>
              <a:t>Livestock Gross Margin-Dairy  (LGM-Dairy)</a:t>
            </a:r>
          </a:p>
        </p:txBody>
      </p:sp>
      <p:sp>
        <p:nvSpPr>
          <p:cNvPr id="3" name="Content Placeholder 2">
            <a:extLst>
              <a:ext uri="{FF2B5EF4-FFF2-40B4-BE49-F238E27FC236}">
                <a16:creationId xmlns:a16="http://schemas.microsoft.com/office/drawing/2014/main" id="{F4B8530F-4E30-0EB2-241B-B7C8ACE925D5}"/>
              </a:ext>
            </a:extLst>
          </p:cNvPr>
          <p:cNvSpPr>
            <a:spLocks noGrp="1"/>
          </p:cNvSpPr>
          <p:nvPr>
            <p:ph idx="1"/>
          </p:nvPr>
        </p:nvSpPr>
        <p:spPr>
          <a:xfrm>
            <a:off x="838200" y="2131400"/>
            <a:ext cx="10515600" cy="4558158"/>
          </a:xfrm>
        </p:spPr>
        <p:txBody>
          <a:bodyPr>
            <a:normAutofit fontScale="92500" lnSpcReduction="10000"/>
          </a:bodyPr>
          <a:lstStyle/>
          <a:p>
            <a:r>
              <a:rPr lang="en-US" sz="2800">
                <a:solidFill>
                  <a:schemeClr val="tx1"/>
                </a:solidFill>
              </a:rPr>
              <a:t>RMS administered. Traditional insurance product, designed for livestock. </a:t>
            </a:r>
            <a:endParaRPr lang="en-US" sz="2800">
              <a:solidFill>
                <a:schemeClr val="tx1"/>
              </a:solidFill>
              <a:hlinkClick r:id="rId2">
                <a:extLst>
                  <a:ext uri="{A12FA001-AC4F-418D-AE19-62706E023703}">
                    <ahyp:hlinkClr xmlns:ahyp="http://schemas.microsoft.com/office/drawing/2018/hyperlinkcolor" val="tx"/>
                  </a:ext>
                </a:extLst>
              </a:hlinkClick>
            </a:endParaRPr>
          </a:p>
          <a:p>
            <a:r>
              <a:rPr lang="en-US" sz="2800" b="0" i="0" u="none" strike="noStrike">
                <a:solidFill>
                  <a:srgbClr val="0563C1"/>
                </a:solidFill>
                <a:effectLst/>
                <a:hlinkClick r:id="rId2">
                  <a:extLst>
                    <a:ext uri="{A12FA001-AC4F-418D-AE19-62706E023703}">
                      <ahyp:hlinkClr xmlns:ahyp="http://schemas.microsoft.com/office/drawing/2018/hyperlinkcolor" val="tx"/>
                    </a:ext>
                  </a:extLst>
                </a:hlinkClick>
              </a:rPr>
              <a:t>LGM Dairy Fact Sheet-2022</a:t>
            </a:r>
            <a:endParaRPr lang="en-US" sz="2800" b="0" i="0">
              <a:solidFill>
                <a:srgbClr val="000000"/>
              </a:solidFill>
              <a:effectLst/>
            </a:endParaRPr>
          </a:p>
          <a:p>
            <a:r>
              <a:rPr lang="en-US" sz="2800">
                <a:hlinkClick r:id="rId3"/>
              </a:rPr>
              <a:t>LGM Diary FAQs-2022</a:t>
            </a:r>
            <a:endParaRPr lang="en-US" sz="2800"/>
          </a:p>
          <a:p>
            <a:r>
              <a:rPr lang="en-US" sz="2800">
                <a:hlinkClick r:id="rId4"/>
              </a:rPr>
              <a:t>2023 LGM Dairy Policy</a:t>
            </a:r>
            <a:r>
              <a:rPr lang="en-US" sz="2800"/>
              <a:t> / </a:t>
            </a:r>
            <a:r>
              <a:rPr lang="en-US" sz="2800">
                <a:hlinkClick r:id="rId5"/>
              </a:rPr>
              <a:t>2024 LGM Dairy Policy</a:t>
            </a:r>
            <a:endParaRPr lang="en-US" sz="2800"/>
          </a:p>
          <a:p>
            <a:pPr algn="l">
              <a:buFont typeface="Arial" panose="020B0604020202020204" pitchFamily="34" charset="0"/>
              <a:buChar char="•"/>
            </a:pPr>
            <a:r>
              <a:rPr lang="en-US" sz="2800">
                <a:solidFill>
                  <a:srgbClr val="33599B"/>
                </a:solidFill>
                <a:hlinkClick r:id="rId6"/>
              </a:rPr>
              <a:t>2023 Handbook</a:t>
            </a:r>
            <a:r>
              <a:rPr lang="en-US" sz="2800">
                <a:solidFill>
                  <a:srgbClr val="33599B"/>
                </a:solidFill>
              </a:rPr>
              <a:t> </a:t>
            </a:r>
            <a:r>
              <a:rPr lang="en-US" sz="2800" b="0" i="0">
                <a:solidFill>
                  <a:srgbClr val="33599B"/>
                </a:solidFill>
                <a:effectLst/>
              </a:rPr>
              <a:t>/ </a:t>
            </a:r>
            <a:r>
              <a:rPr lang="en-US" sz="2800" b="0" i="0">
                <a:solidFill>
                  <a:srgbClr val="33599B"/>
                </a:solidFill>
                <a:effectLst/>
                <a:hlinkClick r:id="rId7"/>
              </a:rPr>
              <a:t>2024 Handbook</a:t>
            </a:r>
            <a:endParaRPr lang="en-US" sz="2800" b="0" i="0">
              <a:solidFill>
                <a:srgbClr val="000000"/>
              </a:solidFill>
              <a:effectLst/>
            </a:endParaRPr>
          </a:p>
          <a:p>
            <a:r>
              <a:rPr lang="en-US" b="0" i="0">
                <a:solidFill>
                  <a:srgbClr val="000000"/>
                </a:solidFill>
                <a:effectLst/>
                <a:latin typeface="Source Sans Pro" panose="020B0503030403020204" pitchFamily="34" charset="0"/>
              </a:rPr>
              <a:t>Gross margin is the market value of milk minus feed costs. LGM-Dairy uses futures prices for corn, soybean meal, and milk to determine the expected gross margin and the actual gross margin  LGM‑Dairy is similar to buying both a call option to limit higher feed costs and a put option to set a floor on milk prices.</a:t>
            </a:r>
            <a:endParaRPr lang="en-US"/>
          </a:p>
        </p:txBody>
      </p:sp>
    </p:spTree>
    <p:extLst>
      <p:ext uri="{BB962C8B-B14F-4D97-AF65-F5344CB8AC3E}">
        <p14:creationId xmlns:p14="http://schemas.microsoft.com/office/powerpoint/2010/main" val="672785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C2C2E-C0F2-45F0-B3FE-716D593AA33D}"/>
              </a:ext>
            </a:extLst>
          </p:cNvPr>
          <p:cNvSpPr>
            <a:spLocks noGrp="1"/>
          </p:cNvSpPr>
          <p:nvPr>
            <p:ph type="title"/>
          </p:nvPr>
        </p:nvSpPr>
        <p:spPr/>
        <p:txBody>
          <a:bodyPr/>
          <a:lstStyle/>
          <a:p>
            <a:r>
              <a:rPr lang="en-US" b="1"/>
              <a:t>Dairy Indemnity Payment Program (DIPP)</a:t>
            </a:r>
          </a:p>
        </p:txBody>
      </p:sp>
      <p:sp>
        <p:nvSpPr>
          <p:cNvPr id="3" name="Content Placeholder 2">
            <a:extLst>
              <a:ext uri="{FF2B5EF4-FFF2-40B4-BE49-F238E27FC236}">
                <a16:creationId xmlns:a16="http://schemas.microsoft.com/office/drawing/2014/main" id="{D970CA58-C9D5-D3F3-EBA9-FABFF1C7E60E}"/>
              </a:ext>
            </a:extLst>
          </p:cNvPr>
          <p:cNvSpPr>
            <a:spLocks noGrp="1"/>
          </p:cNvSpPr>
          <p:nvPr>
            <p:ph idx="1"/>
          </p:nvPr>
        </p:nvSpPr>
        <p:spPr>
          <a:xfrm>
            <a:off x="838200" y="2131400"/>
            <a:ext cx="10515600" cy="4380236"/>
          </a:xfrm>
        </p:spPr>
        <p:txBody>
          <a:bodyPr>
            <a:normAutofit/>
          </a:bodyPr>
          <a:lstStyle/>
          <a:p>
            <a:r>
              <a:rPr lang="en-US" sz="2800" b="0" i="0">
                <a:solidFill>
                  <a:srgbClr val="494440"/>
                </a:solidFill>
                <a:effectLst/>
              </a:rPr>
              <a:t>Provides payments to dairy producers when a public regulatory agency directs that raw </a:t>
            </a:r>
            <a:r>
              <a:rPr lang="en-US" sz="2800">
                <a:solidFill>
                  <a:srgbClr val="494440"/>
                </a:solidFill>
              </a:rPr>
              <a:t>milk be excluded </a:t>
            </a:r>
            <a:r>
              <a:rPr lang="en-US" sz="2800" b="0" i="0">
                <a:solidFill>
                  <a:srgbClr val="494440"/>
                </a:solidFill>
                <a:effectLst/>
              </a:rPr>
              <a:t>from the commercial market due to contamination: pesticides, nuclear radiation, toxic substances, chemical residues. Manufacturers also eligible only for pesticide contamination.  </a:t>
            </a:r>
            <a:endParaRPr lang="en-US" sz="2800"/>
          </a:p>
          <a:p>
            <a:r>
              <a:rPr lang="en-US" sz="2800"/>
              <a:t>FSA administered.</a:t>
            </a:r>
          </a:p>
          <a:p>
            <a:r>
              <a:rPr lang="en-US" sz="2800">
                <a:solidFill>
                  <a:srgbClr val="494440"/>
                </a:solidFill>
              </a:rPr>
              <a:t>PFAS Expansion:  </a:t>
            </a:r>
            <a:r>
              <a:rPr lang="en-US" sz="2800">
                <a:solidFill>
                  <a:srgbClr val="494440"/>
                </a:solidFill>
                <a:hlinkClick r:id="rId2"/>
              </a:rPr>
              <a:t>Maine</a:t>
            </a:r>
            <a:r>
              <a:rPr lang="en-US" sz="2800">
                <a:solidFill>
                  <a:srgbClr val="494440"/>
                </a:solidFill>
              </a:rPr>
              <a:t> (2021); </a:t>
            </a:r>
            <a:r>
              <a:rPr lang="en-US" sz="2800">
                <a:solidFill>
                  <a:srgbClr val="494440"/>
                </a:solidFill>
                <a:hlinkClick r:id="rId3"/>
              </a:rPr>
              <a:t>New Mexico</a:t>
            </a:r>
            <a:r>
              <a:rPr lang="en-US" sz="2800">
                <a:solidFill>
                  <a:srgbClr val="494440"/>
                </a:solidFill>
              </a:rPr>
              <a:t> </a:t>
            </a:r>
            <a:r>
              <a:rPr lang="en-US" sz="2800" i="0">
                <a:solidFill>
                  <a:srgbClr val="494440"/>
                </a:solidFill>
                <a:effectLst/>
              </a:rPr>
              <a:t>(2022)</a:t>
            </a:r>
          </a:p>
          <a:p>
            <a:r>
              <a:rPr lang="en-US" sz="2800">
                <a:hlinkClick r:id="rId4"/>
              </a:rPr>
              <a:t>DIPP Fact Sheet-2018 </a:t>
            </a:r>
            <a:endParaRPr lang="en-US" sz="2800"/>
          </a:p>
          <a:p>
            <a:r>
              <a:rPr lang="en-US" sz="2800">
                <a:hlinkClick r:id="rId5"/>
              </a:rPr>
              <a:t>FSA Handbook</a:t>
            </a:r>
            <a:r>
              <a:rPr lang="en-US" sz="2800"/>
              <a:t>-DIPP</a:t>
            </a:r>
          </a:p>
        </p:txBody>
      </p:sp>
    </p:spTree>
    <p:extLst>
      <p:ext uri="{BB962C8B-B14F-4D97-AF65-F5344CB8AC3E}">
        <p14:creationId xmlns:p14="http://schemas.microsoft.com/office/powerpoint/2010/main" val="60018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1B4439-9198-C10A-43DC-CF47262231C4}"/>
              </a:ext>
            </a:extLst>
          </p:cNvPr>
          <p:cNvSpPr>
            <a:spLocks noChangeArrowheads="1"/>
          </p:cNvSpPr>
          <p:nvPr/>
        </p:nvSpPr>
        <p:spPr bwMode="auto">
          <a:xfrm>
            <a:off x="225648" y="526381"/>
            <a:ext cx="11966354" cy="607719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0" rIns="0" bIns="17457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3200" b="1" i="0" u="none" strike="noStrike" cap="none" normalizeH="0" baseline="0">
              <a:ln>
                <a:noFill/>
              </a:ln>
              <a:solidFill>
                <a:srgbClr val="00458D"/>
              </a:solidFill>
              <a:effectLst/>
              <a:latin typeface="Franklin Gothic Medium"/>
            </a:endParaRPr>
          </a:p>
          <a:p>
            <a:pPr algn="just"/>
            <a:endParaRPr lang="en-US" altLang="en-US" sz="3200" b="1">
              <a:solidFill>
                <a:srgbClr val="00458D"/>
              </a:solidFill>
              <a:latin typeface="Franklin Gothic Medium"/>
            </a:endParaRPr>
          </a:p>
          <a:p>
            <a:pPr algn="just"/>
            <a:r>
              <a:rPr lang="en-US" altLang="en-US" sz="2400" i="1">
                <a:solidFill>
                  <a:srgbClr val="4A4E57"/>
                </a:solidFill>
                <a:latin typeface="+mn-lt"/>
              </a:rPr>
              <a:t>         </a:t>
            </a:r>
            <a:r>
              <a:rPr kumimoji="0" lang="en-US" altLang="en-US" sz="2400" b="0" i="1" u="none" strike="noStrike" cap="none" normalizeH="0" baseline="0">
                <a:ln>
                  <a:noFill/>
                </a:ln>
                <a:solidFill>
                  <a:srgbClr val="1376AB"/>
                </a:solidFill>
                <a:effectLst/>
                <a:latin typeface="+mn-lt"/>
                <a:hlinkClick r:id="rId2"/>
              </a:rPr>
              <a:t>Find upcoming webinars in this series here</a:t>
            </a:r>
            <a:r>
              <a:rPr lang="en-US" altLang="en-US" sz="2400" i="1">
                <a:solidFill>
                  <a:srgbClr val="4A4E57"/>
                </a:solidFill>
                <a:latin typeface="+mn-lt"/>
              </a:rPr>
              <a:t> </a:t>
            </a:r>
            <a:endParaRPr lang="en-US" altLang="en-US" sz="2400" b="0" i="1" u="none" strike="noStrike" cap="none" normalizeH="0" baseline="0">
              <a:ln>
                <a:noFill/>
              </a:ln>
              <a:solidFill>
                <a:srgbClr val="4A4E57"/>
              </a:solidFill>
              <a:effectLst/>
              <a:latin typeface="+mn-lt"/>
              <a:ea typeface="Calibri"/>
              <a:cs typeface="Calibri"/>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1" u="none" strike="noStrike" cap="none" normalizeH="0" baseline="0">
              <a:ln>
                <a:noFill/>
              </a:ln>
              <a:solidFill>
                <a:srgbClr val="4A4E57"/>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000" b="0" i="0" u="none" strike="noStrike" cap="none" normalizeH="0" baseline="0">
              <a:ln>
                <a:noFill/>
              </a:ln>
              <a:solidFill>
                <a:srgbClr val="1376AB"/>
              </a:solidFill>
              <a:effectLst/>
              <a:latin typeface="+mn-lt"/>
              <a:ea typeface="Calibri"/>
              <a:cs typeface="Calibri"/>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1376AB"/>
                </a:solidFill>
                <a:effectLst/>
                <a:latin typeface="+mn-lt"/>
                <a:hlinkClick r:id="rId3"/>
              </a:rPr>
              <a:t>April 2023 Quarterly Dairy Legal Webinar Part 2: International Dairy Trade</a:t>
            </a:r>
            <a:endParaRPr kumimoji="0" lang="en-US" altLang="en-US" sz="2000" b="0" i="0" u="none" strike="noStrike" cap="none" normalizeH="0" baseline="0">
              <a:ln>
                <a:noFill/>
              </a:ln>
              <a:solidFill>
                <a:srgbClr val="4A4E57"/>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1376AB"/>
                </a:solidFill>
                <a:effectLst/>
                <a:latin typeface="+mn-lt"/>
                <a:hlinkClick r:id="rId4"/>
              </a:rPr>
              <a:t>January 2023 Quarterly Dairy Legal Webinar: Interstate Regulation of Milk Production and Processing</a:t>
            </a:r>
            <a:endParaRPr kumimoji="0" lang="en-US" altLang="en-US" sz="2000" b="0" i="0" u="none" strike="noStrike" cap="none" normalizeH="0" baseline="0">
              <a:ln>
                <a:noFill/>
              </a:ln>
              <a:solidFill>
                <a:srgbClr val="4A4E57"/>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1376AB"/>
                </a:solidFill>
                <a:effectLst/>
                <a:latin typeface="+mn-lt"/>
                <a:hlinkClick r:id="rId5"/>
              </a:rPr>
              <a:t>October 2022 Quarterly Dairy Legal Webinar: 2023 Farm Bill and the Potential Implications for the Dairy Industry</a:t>
            </a:r>
            <a:endParaRPr kumimoji="0" lang="en-US" altLang="en-US" sz="2000" b="0" i="0" u="none" strike="noStrike" cap="none" normalizeH="0" baseline="0">
              <a:ln>
                <a:noFill/>
              </a:ln>
              <a:solidFill>
                <a:srgbClr val="4A4E57"/>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1376AB"/>
                </a:solidFill>
                <a:effectLst/>
                <a:latin typeface="+mn-lt"/>
                <a:hlinkClick r:id="rId6"/>
              </a:rPr>
              <a:t>July 2022 Quarterly Dairy Legal Webinar: Labeling Standards</a:t>
            </a:r>
            <a:endParaRPr kumimoji="0" lang="en-US" altLang="en-US" sz="2000" b="0" i="0" u="none" strike="noStrike" cap="none" normalizeH="0" baseline="0">
              <a:ln>
                <a:noFill/>
              </a:ln>
              <a:solidFill>
                <a:srgbClr val="4A4E57"/>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1376AB"/>
                </a:solidFill>
                <a:effectLst/>
                <a:latin typeface="+mn-lt"/>
                <a:hlinkClick r:id="rId7"/>
              </a:rPr>
              <a:t>April 2022 Quarterly Dairy Legal Webinar Part 2: Animal Welfare</a:t>
            </a:r>
            <a:endParaRPr kumimoji="0" lang="en-US" altLang="en-US" sz="2000" b="0" i="0" u="none" strike="noStrike" cap="none" normalizeH="0" baseline="0">
              <a:ln>
                <a:noFill/>
              </a:ln>
              <a:solidFill>
                <a:srgbClr val="4A4E57"/>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1376AB"/>
                </a:solidFill>
                <a:effectLst/>
                <a:latin typeface="+mn-lt"/>
                <a:hlinkClick r:id="rId8"/>
              </a:rPr>
              <a:t>February 2022 Quarterly Dairy Legal Webinar Part 2: Dairy Industry Carbon Reduction Programs</a:t>
            </a:r>
            <a:endParaRPr kumimoji="0" lang="en-US" altLang="en-US" sz="2000" b="0" i="0" u="none" strike="noStrike" cap="none" normalizeH="0" baseline="0">
              <a:ln>
                <a:noFill/>
              </a:ln>
              <a:solidFill>
                <a:srgbClr val="4A4E57"/>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1376AB"/>
                </a:solidFill>
                <a:effectLst/>
                <a:latin typeface="+mn-lt"/>
                <a:hlinkClick r:id="rId9"/>
              </a:rPr>
              <a:t>December 2021 Quarterly Dairy Legal Webinar Part 2: USDA’s Pandemic Assistance Programs</a:t>
            </a:r>
            <a:endParaRPr kumimoji="0" lang="en-US" altLang="en-US" sz="2000" b="0" i="0" u="none" strike="noStrike" cap="none" normalizeH="0" baseline="0">
              <a:ln>
                <a:noFill/>
              </a:ln>
              <a:solidFill>
                <a:srgbClr val="4A4E57"/>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1376AB"/>
                </a:solidFill>
                <a:effectLst/>
                <a:latin typeface="+mn-lt"/>
                <a:hlinkClick r:id="rId10"/>
              </a:rPr>
              <a:t>July 2021 Quarterly Dairy Legal Webinar: Geographical Indications</a:t>
            </a:r>
            <a:endParaRPr kumimoji="0" lang="en-US" altLang="en-US" sz="2000" b="0" i="0" u="none" strike="noStrike" cap="none" normalizeH="0" baseline="0">
              <a:ln>
                <a:noFill/>
              </a:ln>
              <a:solidFill>
                <a:srgbClr val="4A4E57"/>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1376AB"/>
                </a:solidFill>
                <a:effectLst/>
                <a:latin typeface="+mn-lt"/>
                <a:hlinkClick r:id="rId11"/>
              </a:rPr>
              <a:t>April 2021 Quarterly Dairy Legal Webinar: Federal Milk Marketing Order Reform</a:t>
            </a:r>
            <a:endParaRPr kumimoji="0" lang="en-US" altLang="en-US" sz="2000" b="0" i="0" u="none" strike="noStrike" cap="none" normalizeH="0" baseline="0">
              <a:ln>
                <a:noFill/>
              </a:ln>
              <a:solidFill>
                <a:srgbClr val="4A4E57"/>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sng" strike="noStrike" cap="none" normalizeH="0" baseline="0">
                <a:ln>
                  <a:noFill/>
                </a:ln>
                <a:solidFill>
                  <a:srgbClr val="1A80B6"/>
                </a:solidFill>
                <a:effectLst/>
                <a:latin typeface="+mn-lt"/>
                <a:hlinkClick r:id="rId12"/>
              </a:rPr>
              <a:t>January 2021 Quarterly Dairy Legal Webinar Part 2: International Trade with Becky Rasdall</a:t>
            </a:r>
            <a:endParaRPr kumimoji="0" lang="en-US" altLang="en-US" sz="2000" b="0" i="0" u="none" strike="noStrike" cap="none" normalizeH="0" baseline="0">
              <a:ln>
                <a:noFill/>
              </a:ln>
              <a:solidFill>
                <a:srgbClr val="4A4E57"/>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1376AB"/>
                </a:solidFill>
                <a:effectLst/>
                <a:latin typeface="+mn-lt"/>
                <a:hlinkClick r:id="rId13"/>
              </a:rPr>
              <a:t>November 2020 Quarterly Dairy Legal Webinar Part 2: Federal Milk Marketing Order 51</a:t>
            </a:r>
            <a:endParaRPr kumimoji="0" lang="en-US" altLang="en-US" sz="2000" b="0" i="0" u="none" strike="noStrike" cap="none" normalizeH="0" baseline="0">
              <a:ln>
                <a:noFill/>
              </a:ln>
              <a:solidFill>
                <a:srgbClr val="4A4E57"/>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000" b="0" i="0" u="none" strike="noStrike" cap="none" normalizeH="0" baseline="0">
              <a:ln>
                <a:noFill/>
              </a:ln>
              <a:solidFill>
                <a:srgbClr val="1376AB"/>
              </a:solidFill>
              <a:effectLst/>
              <a:latin typeface="Calibri"/>
              <a:ea typeface="Calibri"/>
              <a:cs typeface="Calibri"/>
            </a:endParaRPr>
          </a:p>
        </p:txBody>
      </p:sp>
      <p:sp>
        <p:nvSpPr>
          <p:cNvPr id="3" name="AutoShape 2" descr="🌾">
            <a:extLst>
              <a:ext uri="{FF2B5EF4-FFF2-40B4-BE49-F238E27FC236}">
                <a16:creationId xmlns:a16="http://schemas.microsoft.com/office/drawing/2014/main" id="{A15733BC-3990-EEC7-9BF8-A3F150AFF63E}"/>
              </a:ext>
            </a:extLst>
          </p:cNvPr>
          <p:cNvSpPr>
            <a:spLocks noChangeAspect="1" noChangeArrowheads="1"/>
          </p:cNvSpPr>
          <p:nvPr/>
        </p:nvSpPr>
        <p:spPr bwMode="auto">
          <a:xfrm>
            <a:off x="394981" y="99719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Subtitle 2">
            <a:extLst>
              <a:ext uri="{FF2B5EF4-FFF2-40B4-BE49-F238E27FC236}">
                <a16:creationId xmlns:a16="http://schemas.microsoft.com/office/drawing/2014/main" id="{C034ABC1-D290-0286-0E2A-3CF7C2D53049}"/>
              </a:ext>
            </a:extLst>
          </p:cNvPr>
          <p:cNvSpPr txBox="1">
            <a:spLocks/>
          </p:cNvSpPr>
          <p:nvPr/>
        </p:nvSpPr>
        <p:spPr>
          <a:xfrm>
            <a:off x="481685" y="74214"/>
            <a:ext cx="10835614" cy="14032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4B4B4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4B4B4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B4B4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4B4B4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4B4B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a:solidFill>
                  <a:schemeClr val="accent1">
                    <a:lumMod val="75000"/>
                  </a:schemeClr>
                </a:solidFill>
                <a:latin typeface="Franklin Gothic Medium"/>
              </a:rPr>
              <a:t>Quarterly Dairy Legal Webinar Series </a:t>
            </a:r>
            <a:endParaRPr lang="en-US" sz="3600" b="1">
              <a:solidFill>
                <a:schemeClr val="accent1">
                  <a:lumMod val="75000"/>
                </a:schemeClr>
              </a:solidFill>
              <a:latin typeface="Franklin Gothic Medium" panose="020B0603020102020204" pitchFamily="34" charset="0"/>
            </a:endParaRPr>
          </a:p>
          <a:p>
            <a:pPr marL="0" indent="0">
              <a:buNone/>
            </a:pPr>
            <a:r>
              <a:rPr lang="en-US" sz="2800" b="1">
                <a:solidFill>
                  <a:schemeClr val="tx1"/>
                </a:solidFill>
                <a:latin typeface="Franklin Gothic Medium"/>
              </a:rPr>
              <a:t>#13 in the series – covering the 3rd quarter of 2023	</a:t>
            </a:r>
          </a:p>
        </p:txBody>
      </p:sp>
      <p:pic>
        <p:nvPicPr>
          <p:cNvPr id="9" name="Picture 8" descr="A group of cows grazing in a field&#10;&#10;Description automatically generated">
            <a:extLst>
              <a:ext uri="{FF2B5EF4-FFF2-40B4-BE49-F238E27FC236}">
                <a16:creationId xmlns:a16="http://schemas.microsoft.com/office/drawing/2014/main" id="{F6C2E9BF-7085-C0FD-076F-61E1C093906E}"/>
              </a:ext>
            </a:extLst>
          </p:cNvPr>
          <p:cNvPicPr>
            <a:picLocks noChangeAspect="1"/>
          </p:cNvPicPr>
          <p:nvPr/>
        </p:nvPicPr>
        <p:blipFill>
          <a:blip r:embed="rId14"/>
          <a:stretch>
            <a:fillRect/>
          </a:stretch>
        </p:blipFill>
        <p:spPr>
          <a:xfrm>
            <a:off x="8757948" y="573822"/>
            <a:ext cx="3389311" cy="2079010"/>
          </a:xfrm>
          <a:prstGeom prst="rect">
            <a:avLst/>
          </a:prstGeom>
        </p:spPr>
      </p:pic>
    </p:spTree>
    <p:extLst>
      <p:ext uri="{BB962C8B-B14F-4D97-AF65-F5344CB8AC3E}">
        <p14:creationId xmlns:p14="http://schemas.microsoft.com/office/powerpoint/2010/main" val="3925339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BDC3A-12F8-FE36-622F-A6545BFFE1DF}"/>
              </a:ext>
            </a:extLst>
          </p:cNvPr>
          <p:cNvSpPr>
            <a:spLocks noGrp="1"/>
          </p:cNvSpPr>
          <p:nvPr>
            <p:ph type="title"/>
          </p:nvPr>
        </p:nvSpPr>
        <p:spPr/>
        <p:txBody>
          <a:bodyPr/>
          <a:lstStyle/>
          <a:p>
            <a:r>
              <a:rPr lang="en-US" b="1"/>
              <a:t>Dairy Donation Program (DDP) </a:t>
            </a:r>
          </a:p>
        </p:txBody>
      </p:sp>
      <p:sp>
        <p:nvSpPr>
          <p:cNvPr id="3" name="Content Placeholder 2">
            <a:extLst>
              <a:ext uri="{FF2B5EF4-FFF2-40B4-BE49-F238E27FC236}">
                <a16:creationId xmlns:a16="http://schemas.microsoft.com/office/drawing/2014/main" id="{1155BC46-1D45-0919-E405-70710D7A1939}"/>
              </a:ext>
            </a:extLst>
          </p:cNvPr>
          <p:cNvSpPr>
            <a:spLocks noGrp="1"/>
          </p:cNvSpPr>
          <p:nvPr>
            <p:ph idx="1"/>
          </p:nvPr>
        </p:nvSpPr>
        <p:spPr>
          <a:xfrm>
            <a:off x="838200" y="2131399"/>
            <a:ext cx="10515600" cy="4425812"/>
          </a:xfrm>
        </p:spPr>
        <p:txBody>
          <a:bodyPr>
            <a:normAutofit fontScale="70000" lnSpcReduction="20000"/>
          </a:bodyPr>
          <a:lstStyle/>
          <a:p>
            <a:pPr algn="l"/>
            <a:r>
              <a:rPr lang="en-US" sz="3600" b="0" i="0">
                <a:solidFill>
                  <a:srgbClr val="212121"/>
                </a:solidFill>
                <a:effectLst/>
              </a:rPr>
              <a:t>Under the </a:t>
            </a:r>
            <a:r>
              <a:rPr lang="en-US" sz="3600" b="0" i="0">
                <a:solidFill>
                  <a:srgbClr val="212121"/>
                </a:solidFill>
                <a:effectLst/>
                <a:hlinkClick r:id="rId2"/>
              </a:rPr>
              <a:t>Dairy Donation Program </a:t>
            </a:r>
            <a:r>
              <a:rPr lang="en-US" sz="3600" b="0" i="0">
                <a:solidFill>
                  <a:srgbClr val="212121"/>
                </a:solidFill>
                <a:effectLst/>
              </a:rPr>
              <a:t>(DDP), authorized by the 2021 Consolidated Appropriations Act, $400 million in </a:t>
            </a:r>
            <a:r>
              <a:rPr lang="en-US" sz="3600" b="0" i="0">
                <a:solidFill>
                  <a:srgbClr val="212121"/>
                </a:solidFill>
                <a:effectLst/>
                <a:hlinkClick r:id="rId3"/>
              </a:rPr>
              <a:t>funding became available </a:t>
            </a:r>
            <a:r>
              <a:rPr lang="en-US" sz="3600" b="0" i="0">
                <a:solidFill>
                  <a:srgbClr val="212121"/>
                </a:solidFill>
                <a:effectLst/>
              </a:rPr>
              <a:t>to facilitate dairy product donations and reduce food waste. Expired in September 2023. </a:t>
            </a:r>
          </a:p>
          <a:p>
            <a:pPr algn="l"/>
            <a:r>
              <a:rPr lang="en-US" sz="3600" b="0" i="0">
                <a:solidFill>
                  <a:srgbClr val="212121"/>
                </a:solidFill>
                <a:effectLst/>
              </a:rPr>
              <a:t>Under the DDP, eligible dairy organizations can partner with nonprofit feeding organizations that distribute food to individuals and families in need. Those partnerships may apply for and receive reimbursements to cover some expenses related to eligible dairy product donations.</a:t>
            </a:r>
          </a:p>
          <a:p>
            <a:pPr algn="l"/>
            <a:r>
              <a:rPr lang="en-US" sz="3600" b="0" i="0">
                <a:solidFill>
                  <a:srgbClr val="212121"/>
                </a:solidFill>
                <a:effectLst/>
              </a:rPr>
              <a:t>Entities previously enrolled with the existing </a:t>
            </a:r>
            <a:r>
              <a:rPr lang="en-US" sz="3600" b="0" i="0">
                <a:solidFill>
                  <a:srgbClr val="212121"/>
                </a:solidFill>
                <a:effectLst/>
                <a:hlinkClick r:id="rId4"/>
              </a:rPr>
              <a:t>Milk Donation Reimbursement Program</a:t>
            </a:r>
            <a:r>
              <a:rPr lang="en-US" sz="3600" b="0" i="0">
                <a:solidFill>
                  <a:srgbClr val="212121"/>
                </a:solidFill>
                <a:effectLst/>
              </a:rPr>
              <a:t> are eligible to receive a supplemental payment on donations made since January 1, 2020, that equals the difference between the DDP and MDRP payment rates. Supplemental payments to qualifying handlers have already been made.</a:t>
            </a:r>
          </a:p>
          <a:p>
            <a:pPr algn="l"/>
            <a:r>
              <a:rPr lang="en-US" sz="3600">
                <a:solidFill>
                  <a:srgbClr val="212121"/>
                </a:solidFill>
                <a:hlinkClick r:id="rId5"/>
              </a:rPr>
              <a:t>Interim Final Rule </a:t>
            </a:r>
            <a:r>
              <a:rPr lang="en-US" sz="3600">
                <a:solidFill>
                  <a:srgbClr val="212121"/>
                </a:solidFill>
              </a:rPr>
              <a:t>(86 FR 48887)</a:t>
            </a:r>
            <a:endParaRPr lang="en-US" sz="3600" b="0" i="0">
              <a:solidFill>
                <a:srgbClr val="212121"/>
              </a:solidFill>
              <a:effectLst/>
            </a:endParaRPr>
          </a:p>
          <a:p>
            <a:endParaRPr lang="en-US"/>
          </a:p>
        </p:txBody>
      </p:sp>
    </p:spTree>
    <p:extLst>
      <p:ext uri="{BB962C8B-B14F-4D97-AF65-F5344CB8AC3E}">
        <p14:creationId xmlns:p14="http://schemas.microsoft.com/office/powerpoint/2010/main" val="1799882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AD21-D5DF-34EE-072E-E62AECE2C21E}"/>
              </a:ext>
            </a:extLst>
          </p:cNvPr>
          <p:cNvSpPr>
            <a:spLocks noGrp="1"/>
          </p:cNvSpPr>
          <p:nvPr>
            <p:ph type="title"/>
          </p:nvPr>
        </p:nvSpPr>
        <p:spPr/>
        <p:txBody>
          <a:bodyPr/>
          <a:lstStyle/>
          <a:p>
            <a:r>
              <a:rPr lang="en-US" b="1"/>
              <a:t>Market Volatility Assistance Program </a:t>
            </a:r>
          </a:p>
        </p:txBody>
      </p:sp>
      <p:sp>
        <p:nvSpPr>
          <p:cNvPr id="3" name="Content Placeholder 2">
            <a:extLst>
              <a:ext uri="{FF2B5EF4-FFF2-40B4-BE49-F238E27FC236}">
                <a16:creationId xmlns:a16="http://schemas.microsoft.com/office/drawing/2014/main" id="{56264ED7-CF28-4D33-B8C1-B00D63A222BC}"/>
              </a:ext>
            </a:extLst>
          </p:cNvPr>
          <p:cNvSpPr>
            <a:spLocks noGrp="1"/>
          </p:cNvSpPr>
          <p:nvPr>
            <p:ph idx="1"/>
          </p:nvPr>
        </p:nvSpPr>
        <p:spPr>
          <a:xfrm>
            <a:off x="810126" y="2192801"/>
            <a:ext cx="10515600" cy="4244094"/>
          </a:xfrm>
        </p:spPr>
        <p:txBody>
          <a:bodyPr>
            <a:normAutofit lnSpcReduction="10000"/>
          </a:bodyPr>
          <a:lstStyle/>
          <a:p>
            <a:r>
              <a:rPr lang="en-US" sz="2400">
                <a:solidFill>
                  <a:schemeClr val="tx1"/>
                </a:solidFill>
              </a:rPr>
              <a:t>Losses due to 2018 Class 1 price calculation change and govt. cheese purchases. </a:t>
            </a:r>
            <a:endParaRPr lang="en-US" sz="2400">
              <a:solidFill>
                <a:schemeClr val="tx1"/>
              </a:solidFill>
              <a:hlinkClick r:id="rId2">
                <a:extLst>
                  <a:ext uri="{A12FA001-AC4F-418D-AE19-62706E023703}">
                    <ahyp:hlinkClr xmlns:ahyp="http://schemas.microsoft.com/office/drawing/2018/hyperlinkcolor" val="tx"/>
                  </a:ext>
                </a:extLst>
              </a:hlinkClick>
            </a:endParaRPr>
          </a:p>
          <a:p>
            <a:r>
              <a:rPr lang="en-US" sz="2400">
                <a:solidFill>
                  <a:srgbClr val="0563C1"/>
                </a:solidFill>
                <a:hlinkClick r:id="rId2">
                  <a:extLst>
                    <a:ext uri="{A12FA001-AC4F-418D-AE19-62706E023703}">
                      <ahyp:hlinkClr xmlns:ahyp="http://schemas.microsoft.com/office/drawing/2018/hyperlinkcolor" val="tx"/>
                    </a:ext>
                  </a:extLst>
                </a:hlinkClick>
              </a:rPr>
              <a:t>August 2021 – Round One</a:t>
            </a:r>
            <a:r>
              <a:rPr lang="en-US" sz="2400"/>
              <a:t>: </a:t>
            </a:r>
            <a:r>
              <a:rPr lang="en-US" sz="2400" b="0" i="0">
                <a:solidFill>
                  <a:srgbClr val="212121"/>
                </a:solidFill>
                <a:effectLst/>
              </a:rPr>
              <a:t>USDA distributed over $250M in pandemic assistance payments to handlers and cooperatives for payment to more than 25,000 eligible dairy farmers who received a lower value due to market abnormalities caused by the pandemic and ensuing Federal policies between July and December 2020. The first round of payments were made on production up to 5 million pounds.</a:t>
            </a:r>
          </a:p>
          <a:p>
            <a:r>
              <a:rPr lang="en-US" sz="2400">
                <a:solidFill>
                  <a:srgbClr val="212121"/>
                </a:solidFill>
                <a:hlinkClick r:id="rId3"/>
              </a:rPr>
              <a:t>January 2023 – Round Two</a:t>
            </a:r>
            <a:r>
              <a:rPr lang="en-US" sz="2400">
                <a:solidFill>
                  <a:srgbClr val="212121"/>
                </a:solidFill>
              </a:rPr>
              <a:t>: USDA made </a:t>
            </a:r>
            <a:r>
              <a:rPr lang="en-US" sz="2400" b="0" i="0">
                <a:solidFill>
                  <a:srgbClr val="212121"/>
                </a:solidFill>
                <a:effectLst/>
              </a:rPr>
              <a:t>payments to eligible dairy farmers for fluid milk sales between 5 million and 9 million pounds from July through December 2020. Another $100M. </a:t>
            </a:r>
          </a:p>
          <a:p>
            <a:r>
              <a:rPr lang="en-US" sz="2400" u="sng"/>
              <a:t>Limitations</a:t>
            </a:r>
            <a:r>
              <a:rPr lang="en-US" sz="2400"/>
              <a:t>:  Dairy farmers with an eligible 2020 Adjusted Gross Income less than or equal to $900,000, or 75 percent of income was derived from farming, ranching, or forestry-related activities.</a:t>
            </a:r>
            <a:endParaRPr lang="en-US" sz="2400" b="0" i="0">
              <a:solidFill>
                <a:srgbClr val="212121"/>
              </a:solidFill>
              <a:effectLst/>
            </a:endParaRPr>
          </a:p>
          <a:p>
            <a:endParaRPr lang="en-US" sz="2400"/>
          </a:p>
        </p:txBody>
      </p:sp>
    </p:spTree>
    <p:extLst>
      <p:ext uri="{BB962C8B-B14F-4D97-AF65-F5344CB8AC3E}">
        <p14:creationId xmlns:p14="http://schemas.microsoft.com/office/powerpoint/2010/main" val="2369850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B562-9260-48DD-ACCE-00750BD360FA}"/>
              </a:ext>
            </a:extLst>
          </p:cNvPr>
          <p:cNvSpPr>
            <a:spLocks noGrp="1"/>
          </p:cNvSpPr>
          <p:nvPr>
            <p:ph type="title"/>
          </p:nvPr>
        </p:nvSpPr>
        <p:spPr>
          <a:xfrm>
            <a:off x="838200" y="1115416"/>
            <a:ext cx="10938164" cy="1325563"/>
          </a:xfrm>
        </p:spPr>
        <p:txBody>
          <a:bodyPr/>
          <a:lstStyle/>
          <a:p>
            <a:r>
              <a:rPr lang="en-US" b="1"/>
              <a:t>Organic Dairy Marketing Assistance Program </a:t>
            </a:r>
          </a:p>
        </p:txBody>
      </p:sp>
      <p:sp>
        <p:nvSpPr>
          <p:cNvPr id="3" name="Content Placeholder 2">
            <a:extLst>
              <a:ext uri="{FF2B5EF4-FFF2-40B4-BE49-F238E27FC236}">
                <a16:creationId xmlns:a16="http://schemas.microsoft.com/office/drawing/2014/main" id="{7F408E2E-63C2-3357-138D-67FAAAE5A5C1}"/>
              </a:ext>
            </a:extLst>
          </p:cNvPr>
          <p:cNvSpPr>
            <a:spLocks noGrp="1"/>
          </p:cNvSpPr>
          <p:nvPr>
            <p:ph idx="1"/>
          </p:nvPr>
        </p:nvSpPr>
        <p:spPr>
          <a:xfrm>
            <a:off x="838200" y="2168616"/>
            <a:ext cx="10515600" cy="4545006"/>
          </a:xfrm>
        </p:spPr>
        <p:txBody>
          <a:bodyPr>
            <a:noAutofit/>
          </a:bodyPr>
          <a:lstStyle/>
          <a:p>
            <a:r>
              <a:rPr lang="en-US" sz="2400"/>
              <a:t>$104M for a </a:t>
            </a:r>
            <a:r>
              <a:rPr lang="en-US" sz="2400" b="0" i="0">
                <a:solidFill>
                  <a:srgbClr val="494440"/>
                </a:solidFill>
                <a:effectLst/>
              </a:rPr>
              <a:t>one-time 2023 cost-share payment to organic producers for projected marketing costs, based upon marketing costs and lbs</a:t>
            </a:r>
            <a:r>
              <a:rPr lang="en-US" sz="2400">
                <a:solidFill>
                  <a:srgbClr val="494440"/>
                </a:solidFill>
              </a:rPr>
              <a:t>. marketed in 2022. </a:t>
            </a:r>
            <a:r>
              <a:rPr lang="en-US" sz="2400" b="0" i="0">
                <a:solidFill>
                  <a:srgbClr val="494440"/>
                </a:solidFill>
                <a:effectLst/>
              </a:rPr>
              <a:t> </a:t>
            </a:r>
          </a:p>
          <a:p>
            <a:r>
              <a:rPr lang="en-US" sz="2400" b="0" i="0">
                <a:solidFill>
                  <a:srgbClr val="494440"/>
                </a:solidFill>
                <a:effectLst/>
              </a:rPr>
              <a:t>“ . . . organic dairy producers facing a unique set of challenges in recent years, including higher costs attributed to the pandemic and drought conditions . . . ODMAP provides immediate support to certified organic dairy operations during 2023 keeping organic dairy operations sustainable until the markets return to more normal conditions.“ </a:t>
            </a:r>
          </a:p>
          <a:p>
            <a:r>
              <a:rPr lang="en-US">
                <a:solidFill>
                  <a:srgbClr val="494440"/>
                </a:solidFill>
                <a:hlinkClick r:id="rId3"/>
              </a:rPr>
              <a:t>FSA webpage</a:t>
            </a:r>
            <a:endParaRPr lang="en-US">
              <a:solidFill>
                <a:srgbClr val="494440"/>
              </a:solidFill>
            </a:endParaRPr>
          </a:p>
          <a:p>
            <a:r>
              <a:rPr lang="en-US">
                <a:solidFill>
                  <a:srgbClr val="494440"/>
                </a:solidFill>
                <a:hlinkClick r:id="rId4"/>
              </a:rPr>
              <a:t>5/19/23 Press Release</a:t>
            </a:r>
            <a:endParaRPr lang="en-US">
              <a:solidFill>
                <a:srgbClr val="494440"/>
              </a:solidFill>
            </a:endParaRPr>
          </a:p>
          <a:p>
            <a:r>
              <a:rPr lang="en-US">
                <a:solidFill>
                  <a:srgbClr val="494440"/>
                </a:solidFill>
                <a:hlinkClick r:id="rId5"/>
              </a:rPr>
              <a:t>ODMAP Fact Sheet-2023</a:t>
            </a:r>
            <a:endParaRPr lang="en-US">
              <a:solidFill>
                <a:srgbClr val="494440"/>
              </a:solidFill>
            </a:endParaRPr>
          </a:p>
          <a:p>
            <a:br>
              <a:rPr lang="en-US" sz="2800"/>
            </a:br>
            <a:endParaRPr lang="en-US" sz="2800"/>
          </a:p>
        </p:txBody>
      </p:sp>
    </p:spTree>
    <p:extLst>
      <p:ext uri="{BB962C8B-B14F-4D97-AF65-F5344CB8AC3E}">
        <p14:creationId xmlns:p14="http://schemas.microsoft.com/office/powerpoint/2010/main" val="3452871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3939-142C-6D88-4DBC-3AA8536568CC}"/>
              </a:ext>
            </a:extLst>
          </p:cNvPr>
          <p:cNvSpPr>
            <a:spLocks noGrp="1"/>
          </p:cNvSpPr>
          <p:nvPr>
            <p:ph type="title"/>
          </p:nvPr>
        </p:nvSpPr>
        <p:spPr/>
        <p:txBody>
          <a:bodyPr/>
          <a:lstStyle/>
          <a:p>
            <a:r>
              <a:rPr lang="en-US" b="1"/>
              <a:t>Milk Loss Program </a:t>
            </a:r>
            <a:r>
              <a:rPr lang="en-US" sz="2400" i="1"/>
              <a:t>(2023) </a:t>
            </a:r>
          </a:p>
        </p:txBody>
      </p:sp>
      <p:sp>
        <p:nvSpPr>
          <p:cNvPr id="3" name="Content Placeholder 2">
            <a:extLst>
              <a:ext uri="{FF2B5EF4-FFF2-40B4-BE49-F238E27FC236}">
                <a16:creationId xmlns:a16="http://schemas.microsoft.com/office/drawing/2014/main" id="{B62EA9C3-76D7-6A7F-6171-F001D4FD01F6}"/>
              </a:ext>
            </a:extLst>
          </p:cNvPr>
          <p:cNvSpPr>
            <a:spLocks noGrp="1"/>
          </p:cNvSpPr>
          <p:nvPr>
            <p:ph idx="1"/>
          </p:nvPr>
        </p:nvSpPr>
        <p:spPr>
          <a:xfrm>
            <a:off x="838200" y="2325147"/>
            <a:ext cx="10515600" cy="4532853"/>
          </a:xfrm>
        </p:spPr>
        <p:txBody>
          <a:bodyPr>
            <a:normAutofit/>
          </a:bodyPr>
          <a:lstStyle/>
          <a:p>
            <a:r>
              <a:rPr lang="en-US" sz="2600"/>
              <a:t>The Milk Loss Program allows eligible dairy operations to receive payments for milk that was dumped or removed without compensation from the commercial milk market due to qualifying weather events that inhibited the delivery of milk or the storage of milk due to disaster events for the 2020, 2021 and 2022 calendar years.  Limited to 30 days per each year. </a:t>
            </a:r>
          </a:p>
          <a:p>
            <a:r>
              <a:rPr lang="en-US" sz="2600"/>
              <a:t>FSA administered; </a:t>
            </a:r>
            <a:r>
              <a:rPr lang="en-US" sz="2600">
                <a:hlinkClick r:id="rId3"/>
              </a:rPr>
              <a:t>FSA Emergency Relief homepage</a:t>
            </a:r>
            <a:r>
              <a:rPr lang="en-US" sz="2600"/>
              <a:t> – Click on “MLP” tile </a:t>
            </a:r>
            <a:endParaRPr lang="en-US" sz="2600">
              <a:hlinkClick r:id="rId3"/>
            </a:endParaRPr>
          </a:p>
          <a:p>
            <a:r>
              <a:rPr lang="en-US" sz="2600">
                <a:hlinkClick r:id="rId4"/>
              </a:rPr>
              <a:t>Fact Sheet </a:t>
            </a:r>
            <a:endParaRPr lang="en-US" sz="2600"/>
          </a:p>
          <a:p>
            <a:r>
              <a:rPr lang="en-US" sz="2600" i="0">
                <a:solidFill>
                  <a:srgbClr val="333333"/>
                </a:solidFill>
                <a:effectLst/>
                <a:hlinkClick r:id="rId5"/>
              </a:rPr>
              <a:t>Milk Loss Program and Emergency Relief Program</a:t>
            </a:r>
            <a:r>
              <a:rPr lang="en-US" sz="2600" i="0">
                <a:solidFill>
                  <a:srgbClr val="333333"/>
                </a:solidFill>
                <a:effectLst/>
              </a:rPr>
              <a:t> Final Rule (88 FR 62285). </a:t>
            </a:r>
          </a:p>
          <a:p>
            <a:r>
              <a:rPr lang="en-US" sz="2600" i="0">
                <a:solidFill>
                  <a:srgbClr val="333333"/>
                </a:solidFill>
                <a:effectLst/>
                <a:hlinkClick r:id="rId6"/>
              </a:rPr>
              <a:t>FSA internal Polic</a:t>
            </a:r>
            <a:r>
              <a:rPr lang="en-US" sz="2600">
                <a:solidFill>
                  <a:srgbClr val="333333"/>
                </a:solidFill>
                <a:hlinkClick r:id="rId6"/>
              </a:rPr>
              <a:t>y Update</a:t>
            </a:r>
            <a:r>
              <a:rPr lang="en-US" sz="2600">
                <a:solidFill>
                  <a:srgbClr val="333333"/>
                </a:solidFill>
              </a:rPr>
              <a:t> </a:t>
            </a:r>
            <a:r>
              <a:rPr lang="en-US" sz="2600" i="0">
                <a:solidFill>
                  <a:srgbClr val="333333"/>
                </a:solidFill>
                <a:effectLst/>
              </a:rPr>
              <a:t>(10/12/23)</a:t>
            </a:r>
          </a:p>
          <a:p>
            <a:endParaRPr lang="en-US"/>
          </a:p>
        </p:txBody>
      </p:sp>
    </p:spTree>
    <p:extLst>
      <p:ext uri="{BB962C8B-B14F-4D97-AF65-F5344CB8AC3E}">
        <p14:creationId xmlns:p14="http://schemas.microsoft.com/office/powerpoint/2010/main" val="474536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6AB782-D768-7505-6CD0-4A13E7EC48C1}"/>
              </a:ext>
            </a:extLst>
          </p:cNvPr>
          <p:cNvSpPr>
            <a:spLocks noGrp="1"/>
          </p:cNvSpPr>
          <p:nvPr>
            <p:ph idx="1"/>
          </p:nvPr>
        </p:nvSpPr>
        <p:spPr>
          <a:xfrm>
            <a:off x="838200" y="291809"/>
            <a:ext cx="10515600" cy="6481970"/>
          </a:xfrm>
        </p:spPr>
        <p:txBody>
          <a:bodyPr>
            <a:noAutofit/>
          </a:bodyPr>
          <a:lstStyle/>
          <a:p>
            <a:pPr algn="l"/>
            <a:r>
              <a:rPr lang="en-US" sz="2400" b="0" i="0">
                <a:solidFill>
                  <a:srgbClr val="494440"/>
                </a:solidFill>
                <a:effectLst/>
              </a:rPr>
              <a:t>The calculation for determining MLP payment is:</a:t>
            </a:r>
          </a:p>
          <a:p>
            <a:pPr marL="457200" lvl="1" indent="0">
              <a:buNone/>
            </a:pPr>
            <a:r>
              <a:rPr lang="en-US" sz="2400" b="0" i="0">
                <a:solidFill>
                  <a:srgbClr val="494440"/>
                </a:solidFill>
                <a:effectLst/>
              </a:rPr>
              <a:t>(Base period per cow average daily milk production x the number of milking cows in a claim period x the number of days milk was dumped in a claim period) ÷ 100 x pay price per hundredweight (cwt.).</a:t>
            </a:r>
          </a:p>
          <a:p>
            <a:endParaRPr lang="en-US" sz="2400" b="0" i="0">
              <a:solidFill>
                <a:srgbClr val="494440"/>
              </a:solidFill>
              <a:effectLst/>
            </a:endParaRPr>
          </a:p>
          <a:p>
            <a:r>
              <a:rPr lang="en-US" sz="2400" b="0" i="0">
                <a:solidFill>
                  <a:srgbClr val="494440"/>
                </a:solidFill>
                <a:effectLst/>
              </a:rPr>
              <a:t>The MLP payment percentage will be 90% for underserved producers, including beginning, limited resource, and veteran farmers and ranchers and 75% for all other producers.   </a:t>
            </a:r>
          </a:p>
          <a:p>
            <a:endParaRPr lang="en-US" sz="2400"/>
          </a:p>
          <a:p>
            <a:r>
              <a:rPr lang="en-US" sz="2400"/>
              <a:t>AGI limitation does not apply; Payment Limitation = not &gt; </a:t>
            </a:r>
            <a:r>
              <a:rPr lang="en-US" sz="2400" b="0" i="0">
                <a:solidFill>
                  <a:srgbClr val="494440"/>
                </a:solidFill>
                <a:effectLst/>
              </a:rPr>
              <a:t>$125,000 in payments under MLP if their average adjusted gross farm income is less than 75% of their average AGI or more than $250,000 if their adjusted gross farm income is at least 75% of their average AGI.</a:t>
            </a:r>
            <a:endParaRPr lang="en-US" sz="2400"/>
          </a:p>
          <a:p>
            <a:endParaRPr lang="en-US" sz="2400"/>
          </a:p>
          <a:p>
            <a:r>
              <a:rPr lang="en-US" sz="2000" b="1" i="1"/>
              <a:t>Statutory Authority: </a:t>
            </a:r>
            <a:r>
              <a:rPr lang="en-US" sz="2000"/>
              <a:t>Extending Government Funding and Delivering Emergency Assistance Act, P.L. 117-43 - $10B for 2020 &amp; 2021 crop losses, including milk.  Disaster Relief Supplemental Appropriations Act, P.L. 117-328 - $3B for 2022 crop losses, including milk. </a:t>
            </a:r>
          </a:p>
        </p:txBody>
      </p:sp>
    </p:spTree>
    <p:extLst>
      <p:ext uri="{BB962C8B-B14F-4D97-AF65-F5344CB8AC3E}">
        <p14:creationId xmlns:p14="http://schemas.microsoft.com/office/powerpoint/2010/main" val="1201741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65DF56-1907-4CB5-A62E-F667330C5C54}"/>
              </a:ext>
            </a:extLst>
          </p:cNvPr>
          <p:cNvSpPr>
            <a:spLocks noGrp="1"/>
          </p:cNvSpPr>
          <p:nvPr>
            <p:ph idx="1"/>
          </p:nvPr>
        </p:nvSpPr>
        <p:spPr>
          <a:xfrm>
            <a:off x="998898" y="1944775"/>
            <a:ext cx="5097101" cy="2994039"/>
          </a:xfrm>
        </p:spPr>
        <p:txBody>
          <a:bodyPr>
            <a:normAutofit fontScale="70000" lnSpcReduction="20000"/>
          </a:bodyPr>
          <a:lstStyle/>
          <a:p>
            <a:pPr marL="0" indent="0">
              <a:buNone/>
            </a:pPr>
            <a:r>
              <a:rPr lang="en-US" sz="4100" b="1" i="1"/>
              <a:t>Brook Duer </a:t>
            </a:r>
            <a:endParaRPr lang="en-US" sz="4100"/>
          </a:p>
          <a:p>
            <a:pPr marL="0" indent="0">
              <a:buNone/>
            </a:pPr>
            <a:r>
              <a:rPr lang="en-US"/>
              <a:t>Staff Attorney</a:t>
            </a:r>
          </a:p>
          <a:p>
            <a:pPr marL="0" indent="0">
              <a:buNone/>
            </a:pPr>
            <a:r>
              <a:rPr lang="en-US"/>
              <a:t>Center for Agricultural and Shale Law</a:t>
            </a:r>
          </a:p>
          <a:p>
            <a:pPr marL="0" indent="0">
              <a:buNone/>
            </a:pPr>
            <a:r>
              <a:rPr lang="en-US"/>
              <a:t>Penn State Law</a:t>
            </a:r>
          </a:p>
          <a:p>
            <a:pPr marL="0" indent="0">
              <a:buNone/>
            </a:pPr>
            <a:r>
              <a:rPr lang="en-US"/>
              <a:t>329 Innovation Boulevard, Suite 118</a:t>
            </a:r>
          </a:p>
          <a:p>
            <a:pPr marL="0" indent="0">
              <a:buNone/>
            </a:pPr>
            <a:r>
              <a:rPr lang="en-US"/>
              <a:t>University Park, PA 16802 </a:t>
            </a:r>
          </a:p>
          <a:p>
            <a:pPr marL="0" indent="0">
              <a:buNone/>
            </a:pPr>
            <a:r>
              <a:rPr lang="en-US"/>
              <a:t>(814) 863-3396</a:t>
            </a:r>
          </a:p>
          <a:p>
            <a:pPr marL="0" indent="0">
              <a:buNone/>
            </a:pPr>
            <a:r>
              <a:rPr lang="en-US" u="sng">
                <a:hlinkClick r:id="rId2"/>
              </a:rPr>
              <a:t>dhd5103@psu.edu</a:t>
            </a:r>
            <a:endParaRPr lang="en-US"/>
          </a:p>
          <a:p>
            <a:endParaRPr lang="en-US"/>
          </a:p>
          <a:p>
            <a:endParaRPr lang="en-US"/>
          </a:p>
        </p:txBody>
      </p:sp>
      <p:pic>
        <p:nvPicPr>
          <p:cNvPr id="5" name="Picture 4" descr="A person posing for the camera&#10;&#10;Description automatically generated">
            <a:extLst>
              <a:ext uri="{FF2B5EF4-FFF2-40B4-BE49-F238E27FC236}">
                <a16:creationId xmlns:a16="http://schemas.microsoft.com/office/drawing/2014/main" id="{26DA5855-991D-4D24-9C43-F1EFF126B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5580" y="1796328"/>
            <a:ext cx="3543946" cy="3129691"/>
          </a:xfrm>
          <a:prstGeom prst="rect">
            <a:avLst/>
          </a:prstGeom>
        </p:spPr>
      </p:pic>
      <p:sp>
        <p:nvSpPr>
          <p:cNvPr id="4" name="TextBox 3">
            <a:extLst>
              <a:ext uri="{FF2B5EF4-FFF2-40B4-BE49-F238E27FC236}">
                <a16:creationId xmlns:a16="http://schemas.microsoft.com/office/drawing/2014/main" id="{43138BE1-2E64-43D7-A67B-AD253BF10A95}"/>
              </a:ext>
            </a:extLst>
          </p:cNvPr>
          <p:cNvSpPr txBox="1"/>
          <p:nvPr/>
        </p:nvSpPr>
        <p:spPr>
          <a:xfrm>
            <a:off x="1757180" y="5124282"/>
            <a:ext cx="8769305" cy="923330"/>
          </a:xfrm>
          <a:prstGeom prst="rect">
            <a:avLst/>
          </a:prstGeom>
          <a:noFill/>
        </p:spPr>
        <p:txBody>
          <a:bodyPr wrap="square" rtlCol="0">
            <a:spAutoFit/>
          </a:bodyPr>
          <a:lstStyle/>
          <a:p>
            <a:pPr marL="285750" indent="-285750">
              <a:buFont typeface="Arial" panose="020B0604020202020204" pitchFamily="34" charset="0"/>
              <a:buChar char="•"/>
            </a:pPr>
            <a:r>
              <a:rPr lang="en-US"/>
              <a:t>18 years in private practice in Lancaster County</a:t>
            </a:r>
          </a:p>
          <a:p>
            <a:pPr marL="285750" indent="-285750">
              <a:buFont typeface="Arial" panose="020B0604020202020204" pitchFamily="34" charset="0"/>
              <a:buChar char="•"/>
            </a:pPr>
            <a:r>
              <a:rPr lang="en-US"/>
              <a:t>12 years at the Pennsylvania Department of Agriculture (8 years as Chief Counsel)</a:t>
            </a:r>
          </a:p>
          <a:p>
            <a:pPr marL="285750" indent="-285750">
              <a:buFont typeface="Arial" panose="020B0604020202020204" pitchFamily="34" charset="0"/>
              <a:buChar char="•"/>
            </a:pPr>
            <a:r>
              <a:rPr lang="en-US"/>
              <a:t>Penn State Ag Law Center since 2019. </a:t>
            </a:r>
          </a:p>
        </p:txBody>
      </p:sp>
      <p:sp>
        <p:nvSpPr>
          <p:cNvPr id="2" name="TextBox 1">
            <a:extLst>
              <a:ext uri="{FF2B5EF4-FFF2-40B4-BE49-F238E27FC236}">
                <a16:creationId xmlns:a16="http://schemas.microsoft.com/office/drawing/2014/main" id="{E21CD19F-EFEA-6D6D-E97D-9FB68EF4F41E}"/>
              </a:ext>
            </a:extLst>
          </p:cNvPr>
          <p:cNvSpPr txBox="1"/>
          <p:nvPr/>
        </p:nvSpPr>
        <p:spPr>
          <a:xfrm>
            <a:off x="2734852" y="1210498"/>
            <a:ext cx="6722295" cy="523220"/>
          </a:xfrm>
          <a:prstGeom prst="rect">
            <a:avLst/>
          </a:prstGeom>
          <a:noFill/>
        </p:spPr>
        <p:txBody>
          <a:bodyPr wrap="square" rtlCol="0">
            <a:spAutoFit/>
          </a:bodyPr>
          <a:lstStyle/>
          <a:p>
            <a:r>
              <a:rPr lang="en-US" sz="2800" b="1">
                <a:solidFill>
                  <a:schemeClr val="accent1">
                    <a:lumMod val="50000"/>
                  </a:schemeClr>
                </a:solidFill>
                <a:latin typeface="Franklin Gothic Medium" panose="020B0603020102020204" pitchFamily="34" charset="0"/>
              </a:rPr>
              <a:t>THANK YOU!  PLEASE SUBMIT QUESTIONS! </a:t>
            </a:r>
          </a:p>
        </p:txBody>
      </p:sp>
    </p:spTree>
    <p:extLst>
      <p:ext uri="{BB962C8B-B14F-4D97-AF65-F5344CB8AC3E}">
        <p14:creationId xmlns:p14="http://schemas.microsoft.com/office/powerpoint/2010/main" val="215592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630BFF-EA22-4B8C-B98F-81BE155DF290}"/>
              </a:ext>
            </a:extLst>
          </p:cNvPr>
          <p:cNvPicPr>
            <a:picLocks noChangeAspect="1"/>
          </p:cNvPicPr>
          <p:nvPr/>
        </p:nvPicPr>
        <p:blipFill>
          <a:blip r:embed="rId3"/>
          <a:stretch>
            <a:fillRect/>
          </a:stretch>
        </p:blipFill>
        <p:spPr>
          <a:xfrm>
            <a:off x="1407936" y="138129"/>
            <a:ext cx="9136639" cy="2572170"/>
          </a:xfrm>
          <a:prstGeom prst="rect">
            <a:avLst/>
          </a:prstGeom>
        </p:spPr>
      </p:pic>
      <p:pic>
        <p:nvPicPr>
          <p:cNvPr id="4" name="Picture 3">
            <a:extLst>
              <a:ext uri="{FF2B5EF4-FFF2-40B4-BE49-F238E27FC236}">
                <a16:creationId xmlns:a16="http://schemas.microsoft.com/office/drawing/2014/main" id="{0912FC64-550B-47D1-9CED-BBA588EE9679}"/>
              </a:ext>
            </a:extLst>
          </p:cNvPr>
          <p:cNvPicPr>
            <a:picLocks noChangeAspect="1"/>
          </p:cNvPicPr>
          <p:nvPr/>
        </p:nvPicPr>
        <p:blipFill>
          <a:blip r:embed="rId4"/>
          <a:stretch>
            <a:fillRect/>
          </a:stretch>
        </p:blipFill>
        <p:spPr>
          <a:xfrm>
            <a:off x="998626" y="2374553"/>
            <a:ext cx="9955257" cy="4483447"/>
          </a:xfrm>
          <a:prstGeom prst="rect">
            <a:avLst/>
          </a:prstGeom>
        </p:spPr>
      </p:pic>
    </p:spTree>
    <p:extLst>
      <p:ext uri="{BB962C8B-B14F-4D97-AF65-F5344CB8AC3E}">
        <p14:creationId xmlns:p14="http://schemas.microsoft.com/office/powerpoint/2010/main" val="4092837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78F3CDB-12F6-9A14-F2FF-716E0124AA6E}"/>
              </a:ext>
            </a:extLst>
          </p:cNvPr>
          <p:cNvPicPr>
            <a:picLocks noGrp="1" noChangeAspect="1"/>
          </p:cNvPicPr>
          <p:nvPr>
            <p:ph idx="1"/>
          </p:nvPr>
        </p:nvPicPr>
        <p:blipFill>
          <a:blip r:embed="rId2"/>
          <a:stretch>
            <a:fillRect/>
          </a:stretch>
        </p:blipFill>
        <p:spPr>
          <a:xfrm>
            <a:off x="341211" y="54224"/>
            <a:ext cx="9170360" cy="6604410"/>
          </a:xfrm>
        </p:spPr>
      </p:pic>
      <p:sp>
        <p:nvSpPr>
          <p:cNvPr id="2" name="Title 1">
            <a:extLst>
              <a:ext uri="{FF2B5EF4-FFF2-40B4-BE49-F238E27FC236}">
                <a16:creationId xmlns:a16="http://schemas.microsoft.com/office/drawing/2014/main" id="{67E604CA-C024-49DB-12FC-C5AB9458F5B3}"/>
              </a:ext>
            </a:extLst>
          </p:cNvPr>
          <p:cNvSpPr>
            <a:spLocks noGrp="1"/>
          </p:cNvSpPr>
          <p:nvPr>
            <p:ph type="title"/>
          </p:nvPr>
        </p:nvSpPr>
        <p:spPr>
          <a:xfrm>
            <a:off x="6954760" y="5015895"/>
            <a:ext cx="5115078" cy="1476615"/>
          </a:xfrm>
        </p:spPr>
        <p:txBody>
          <a:bodyPr>
            <a:normAutofit/>
          </a:bodyPr>
          <a:lstStyle/>
          <a:p>
            <a:r>
              <a:rPr lang="en-US" sz="3200" b="1"/>
              <a:t>https://aglaw.psu.edu/quarterly-dairy-legal-webinar/</a:t>
            </a:r>
          </a:p>
        </p:txBody>
      </p:sp>
    </p:spTree>
    <p:extLst>
      <p:ext uri="{BB962C8B-B14F-4D97-AF65-F5344CB8AC3E}">
        <p14:creationId xmlns:p14="http://schemas.microsoft.com/office/powerpoint/2010/main" val="1500103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454F1-FD6E-41F7-961A-EDC859F10170}"/>
              </a:ext>
            </a:extLst>
          </p:cNvPr>
          <p:cNvSpPr>
            <a:spLocks noGrp="1"/>
          </p:cNvSpPr>
          <p:nvPr>
            <p:ph type="title"/>
          </p:nvPr>
        </p:nvSpPr>
        <p:spPr>
          <a:xfrm>
            <a:off x="693344" y="1167897"/>
            <a:ext cx="10515600" cy="947157"/>
          </a:xfrm>
        </p:spPr>
        <p:txBody>
          <a:bodyPr/>
          <a:lstStyle/>
          <a:p>
            <a:r>
              <a:rPr lang="en-US" b="1"/>
              <a:t>HOUSEKEEPING </a:t>
            </a:r>
          </a:p>
        </p:txBody>
      </p:sp>
      <p:sp>
        <p:nvSpPr>
          <p:cNvPr id="3" name="Content Placeholder 2">
            <a:extLst>
              <a:ext uri="{FF2B5EF4-FFF2-40B4-BE49-F238E27FC236}">
                <a16:creationId xmlns:a16="http://schemas.microsoft.com/office/drawing/2014/main" id="{0E3C8208-D424-4B7E-9D4C-AAB1168A832F}"/>
              </a:ext>
            </a:extLst>
          </p:cNvPr>
          <p:cNvSpPr>
            <a:spLocks noGrp="1"/>
          </p:cNvSpPr>
          <p:nvPr>
            <p:ph idx="1"/>
          </p:nvPr>
        </p:nvSpPr>
        <p:spPr>
          <a:xfrm>
            <a:off x="838200" y="2303227"/>
            <a:ext cx="10515600" cy="4059873"/>
          </a:xfrm>
        </p:spPr>
        <p:txBody>
          <a:bodyPr vert="horz" lIns="91440" tIns="45720" rIns="91440" bIns="45720" rtlCol="0" anchor="t">
            <a:normAutofit fontScale="70000" lnSpcReduction="20000"/>
          </a:bodyPr>
          <a:lstStyle/>
          <a:p>
            <a:pPr>
              <a:lnSpc>
                <a:spcPct val="120000"/>
              </a:lnSpc>
            </a:pPr>
            <a:r>
              <a:rPr lang="en-US" sz="3600" b="1"/>
              <a:t>This webinar will be recorded.</a:t>
            </a:r>
          </a:p>
          <a:p>
            <a:pPr>
              <a:lnSpc>
                <a:spcPct val="120000"/>
              </a:lnSpc>
            </a:pPr>
            <a:r>
              <a:rPr lang="en-US" sz="3600"/>
              <a:t>Use the Q&amp;A feature for questions.</a:t>
            </a:r>
            <a:endParaRPr lang="en-US" sz="3600">
              <a:ea typeface="Calibri"/>
              <a:cs typeface="Calibri"/>
            </a:endParaRPr>
          </a:p>
          <a:p>
            <a:pPr>
              <a:lnSpc>
                <a:spcPct val="120000"/>
              </a:lnSpc>
            </a:pPr>
            <a:r>
              <a:rPr lang="en-US" sz="3600" b="1">
                <a:solidFill>
                  <a:srgbClr val="00B050"/>
                </a:solidFill>
              </a:rPr>
              <a:t>CLE credits: </a:t>
            </a:r>
          </a:p>
          <a:p>
            <a:pPr>
              <a:lnSpc>
                <a:spcPct val="120000"/>
              </a:lnSpc>
            </a:pPr>
            <a:r>
              <a:rPr lang="en-US" sz="3600"/>
              <a:t>Link will be posted in the chat</a:t>
            </a:r>
            <a:endParaRPr lang="en-US" sz="3600">
              <a:ea typeface="Calibri"/>
              <a:cs typeface="Calibri"/>
            </a:endParaRPr>
          </a:p>
          <a:p>
            <a:pPr lvl="1">
              <a:lnSpc>
                <a:spcPct val="120000"/>
              </a:lnSpc>
            </a:pPr>
            <a:r>
              <a:rPr lang="en-US" sz="3600"/>
              <a:t>Please fill out form</a:t>
            </a:r>
            <a:endParaRPr lang="en-US" sz="3600">
              <a:ea typeface="Calibri"/>
              <a:cs typeface="Calibri"/>
            </a:endParaRPr>
          </a:p>
          <a:p>
            <a:pPr lvl="1">
              <a:lnSpc>
                <a:spcPct val="120000"/>
              </a:lnSpc>
            </a:pPr>
            <a:r>
              <a:rPr lang="en-US" sz="3600"/>
              <a:t>Listen for code word</a:t>
            </a:r>
            <a:endParaRPr lang="en-US" sz="3600">
              <a:ea typeface="Calibri"/>
              <a:cs typeface="Calibri"/>
            </a:endParaRPr>
          </a:p>
          <a:p>
            <a:pPr lvl="1">
              <a:lnSpc>
                <a:spcPct val="120000"/>
              </a:lnSpc>
            </a:pPr>
            <a:r>
              <a:rPr lang="en-US" sz="3600"/>
              <a:t>Questions? </a:t>
            </a:r>
            <a:endParaRPr lang="en-US" sz="3600">
              <a:ea typeface="Calibri"/>
              <a:cs typeface="Calibri"/>
            </a:endParaRPr>
          </a:p>
          <a:p>
            <a:pPr lvl="2">
              <a:lnSpc>
                <a:spcPct val="120000"/>
              </a:lnSpc>
            </a:pPr>
            <a:r>
              <a:rPr lang="en-US" sz="3100"/>
              <a:t>Email: </a:t>
            </a:r>
            <a:r>
              <a:rPr lang="en-US" sz="3100">
                <a:hlinkClick r:id="rId3"/>
              </a:rPr>
              <a:t>aet17@psu.edu</a:t>
            </a:r>
            <a:r>
              <a:rPr lang="en-US" sz="3100"/>
              <a:t> </a:t>
            </a:r>
            <a:endParaRPr lang="en-US" sz="3100">
              <a:ea typeface="Calibri"/>
              <a:cs typeface="Calibri"/>
            </a:endParaRPr>
          </a:p>
          <a:p>
            <a:pPr lvl="1"/>
            <a:endParaRPr lang="en-US"/>
          </a:p>
        </p:txBody>
      </p:sp>
    </p:spTree>
    <p:extLst>
      <p:ext uri="{BB962C8B-B14F-4D97-AF65-F5344CB8AC3E}">
        <p14:creationId xmlns:p14="http://schemas.microsoft.com/office/powerpoint/2010/main" val="3015964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7C67DC-3761-4F86-957F-5DD2EBE91F4F}"/>
              </a:ext>
            </a:extLst>
          </p:cNvPr>
          <p:cNvPicPr>
            <a:picLocks noChangeAspect="1"/>
          </p:cNvPicPr>
          <p:nvPr/>
        </p:nvPicPr>
        <p:blipFill rotWithShape="1">
          <a:blip r:embed="rId2"/>
          <a:srcRect t="6277"/>
          <a:stretch/>
        </p:blipFill>
        <p:spPr>
          <a:xfrm>
            <a:off x="0" y="-38392"/>
            <a:ext cx="12192000" cy="6437205"/>
          </a:xfrm>
          <a:prstGeom prst="rect">
            <a:avLst/>
          </a:prstGeom>
        </p:spPr>
      </p:pic>
      <p:pic>
        <p:nvPicPr>
          <p:cNvPr id="3" name="Picture 2">
            <a:extLst>
              <a:ext uri="{FF2B5EF4-FFF2-40B4-BE49-F238E27FC236}">
                <a16:creationId xmlns:a16="http://schemas.microsoft.com/office/drawing/2014/main" id="{BE01EBF6-9CB7-4682-B3B4-8F57ABE613AA}"/>
              </a:ext>
            </a:extLst>
          </p:cNvPr>
          <p:cNvPicPr>
            <a:picLocks noChangeAspect="1"/>
          </p:cNvPicPr>
          <p:nvPr/>
        </p:nvPicPr>
        <p:blipFill>
          <a:blip r:embed="rId3"/>
          <a:stretch>
            <a:fillRect/>
          </a:stretch>
        </p:blipFill>
        <p:spPr>
          <a:xfrm>
            <a:off x="8252208" y="-162916"/>
            <a:ext cx="4180769" cy="1244206"/>
          </a:xfrm>
          <a:prstGeom prst="rect">
            <a:avLst/>
          </a:prstGeom>
        </p:spPr>
      </p:pic>
      <p:sp>
        <p:nvSpPr>
          <p:cNvPr id="2" name="Rectangle 1">
            <a:extLst>
              <a:ext uri="{FF2B5EF4-FFF2-40B4-BE49-F238E27FC236}">
                <a16:creationId xmlns:a16="http://schemas.microsoft.com/office/drawing/2014/main" id="{743B9C74-F573-4736-A236-6DA38E948F49}"/>
              </a:ext>
            </a:extLst>
          </p:cNvPr>
          <p:cNvSpPr/>
          <p:nvPr/>
        </p:nvSpPr>
        <p:spPr>
          <a:xfrm>
            <a:off x="0" y="5570573"/>
            <a:ext cx="12192000" cy="1348485"/>
          </a:xfrm>
          <a:prstGeom prst="rect">
            <a:avLst/>
          </a:prstGeom>
          <a:solidFill>
            <a:srgbClr val="1E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4AFD3A-0AF6-4569-BE49-E69F2200B2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8838" y="5939909"/>
            <a:ext cx="4034324" cy="458904"/>
          </a:xfrm>
          <a:prstGeom prst="rect">
            <a:avLst/>
          </a:prstGeom>
        </p:spPr>
      </p:pic>
      <p:sp>
        <p:nvSpPr>
          <p:cNvPr id="8" name="TextBox 7">
            <a:extLst>
              <a:ext uri="{FF2B5EF4-FFF2-40B4-BE49-F238E27FC236}">
                <a16:creationId xmlns:a16="http://schemas.microsoft.com/office/drawing/2014/main" id="{03B6247B-F9D6-005D-6042-D14D82C0683E}"/>
              </a:ext>
            </a:extLst>
          </p:cNvPr>
          <p:cNvSpPr txBox="1"/>
          <p:nvPr/>
        </p:nvSpPr>
        <p:spPr>
          <a:xfrm>
            <a:off x="8724989" y="1165769"/>
            <a:ext cx="323520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Franklin Gothic Medium" panose="020B0603020102020204" pitchFamily="34" charset="0"/>
                <a:ea typeface="+mn-ea"/>
                <a:cs typeface="+mn-cs"/>
              </a:rPr>
              <a:t>3</a:t>
            </a:r>
            <a:r>
              <a:rPr kumimoji="0" lang="en-US" sz="2000" b="1" i="0" u="none" strike="noStrike" kern="1200" cap="none" spc="0" normalizeH="0" baseline="30000" noProof="0">
                <a:ln>
                  <a:noFill/>
                </a:ln>
                <a:solidFill>
                  <a:schemeClr val="bg1"/>
                </a:solidFill>
                <a:effectLst/>
                <a:uLnTx/>
                <a:uFillTx/>
                <a:latin typeface="Franklin Gothic Medium" panose="020B0603020102020204" pitchFamily="34" charset="0"/>
                <a:ea typeface="+mn-ea"/>
                <a:cs typeface="+mn-cs"/>
              </a:rPr>
              <a:t>rd</a:t>
            </a:r>
            <a:r>
              <a:rPr kumimoji="0" lang="en-US" sz="2000" b="1" i="0" u="none" strike="noStrike" kern="1200" cap="none" spc="0" normalizeH="0" baseline="0" noProof="0">
                <a:ln>
                  <a:noFill/>
                </a:ln>
                <a:solidFill>
                  <a:schemeClr val="bg1"/>
                </a:solidFill>
                <a:effectLst/>
                <a:uLnTx/>
                <a:uFillTx/>
                <a:latin typeface="Franklin Gothic Medium" panose="020B0603020102020204" pitchFamily="34" charset="0"/>
                <a:ea typeface="+mn-ea"/>
                <a:cs typeface="+mn-cs"/>
              </a:rPr>
              <a:t> Quarter –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Franklin Gothic Medium" panose="020B0603020102020204" pitchFamily="34" charset="0"/>
                <a:ea typeface="+mn-ea"/>
                <a:cs typeface="+mn-cs"/>
              </a:rPr>
              <a:t>October 17, 2023</a:t>
            </a:r>
            <a:endParaRPr lang="en-US" sz="2000">
              <a:solidFill>
                <a:schemeClr val="bg1"/>
              </a:solidFill>
            </a:endParaRPr>
          </a:p>
        </p:txBody>
      </p:sp>
      <p:sp>
        <p:nvSpPr>
          <p:cNvPr id="7" name="TextBox 6">
            <a:extLst>
              <a:ext uri="{FF2B5EF4-FFF2-40B4-BE49-F238E27FC236}">
                <a16:creationId xmlns:a16="http://schemas.microsoft.com/office/drawing/2014/main" id="{980E724A-2825-E8FF-1589-EFF43F415C7D}"/>
              </a:ext>
            </a:extLst>
          </p:cNvPr>
          <p:cNvSpPr txBox="1"/>
          <p:nvPr/>
        </p:nvSpPr>
        <p:spPr>
          <a:xfrm>
            <a:off x="2539928" y="2112075"/>
            <a:ext cx="7554434" cy="769441"/>
          </a:xfrm>
          <a:prstGeom prst="rect">
            <a:avLst/>
          </a:prstGeom>
          <a:noFill/>
        </p:spPr>
        <p:txBody>
          <a:bodyPr wrap="square" rtlCol="0">
            <a:spAutoFit/>
          </a:bodyPr>
          <a:lstStyle/>
          <a:p>
            <a:r>
              <a:rPr lang="en-US" sz="4400" b="1" i="1">
                <a:solidFill>
                  <a:schemeClr val="bg1"/>
                </a:solidFill>
                <a:effectLst/>
                <a:latin typeface="Franklin Gothic Medium" panose="020B0603020102020204" pitchFamily="34" charset="0"/>
              </a:rPr>
              <a:t>Round Up – 3</a:t>
            </a:r>
            <a:r>
              <a:rPr lang="en-US" sz="4400" b="1" i="1" baseline="30000">
                <a:solidFill>
                  <a:schemeClr val="bg1"/>
                </a:solidFill>
                <a:effectLst/>
                <a:latin typeface="Franklin Gothic Medium" panose="020B0603020102020204" pitchFamily="34" charset="0"/>
              </a:rPr>
              <a:t>rd</a:t>
            </a:r>
            <a:r>
              <a:rPr lang="en-US" sz="4400" b="1" i="1">
                <a:solidFill>
                  <a:schemeClr val="bg1"/>
                </a:solidFill>
                <a:effectLst/>
                <a:latin typeface="Franklin Gothic Medium" panose="020B0603020102020204" pitchFamily="34" charset="0"/>
              </a:rPr>
              <a:t> Quarter 2023</a:t>
            </a:r>
            <a:endParaRPr lang="en-US" sz="4400">
              <a:solidFill>
                <a:schemeClr val="bg1"/>
              </a:solidFill>
              <a:latin typeface="Franklin Gothic Medium" panose="020B0603020102020204" pitchFamily="34" charset="0"/>
            </a:endParaRPr>
          </a:p>
        </p:txBody>
      </p:sp>
    </p:spTree>
    <p:extLst>
      <p:ext uri="{BB962C8B-B14F-4D97-AF65-F5344CB8AC3E}">
        <p14:creationId xmlns:p14="http://schemas.microsoft.com/office/powerpoint/2010/main" val="1863163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6BC1-534D-F42D-5569-C7D782D39B11}"/>
              </a:ext>
            </a:extLst>
          </p:cNvPr>
          <p:cNvSpPr>
            <a:spLocks noGrp="1"/>
          </p:cNvSpPr>
          <p:nvPr>
            <p:ph type="title"/>
          </p:nvPr>
        </p:nvSpPr>
        <p:spPr>
          <a:xfrm>
            <a:off x="838200" y="826490"/>
            <a:ext cx="10628586" cy="1325563"/>
          </a:xfrm>
        </p:spPr>
        <p:txBody>
          <a:bodyPr>
            <a:normAutofit/>
          </a:bodyPr>
          <a:lstStyle/>
          <a:p>
            <a:r>
              <a:rPr lang="en-US" sz="3600" b="1"/>
              <a:t>USDA ERS Published Dairy Econometric Model </a:t>
            </a:r>
          </a:p>
        </p:txBody>
      </p:sp>
      <p:sp>
        <p:nvSpPr>
          <p:cNvPr id="3" name="Content Placeholder 2">
            <a:extLst>
              <a:ext uri="{FF2B5EF4-FFF2-40B4-BE49-F238E27FC236}">
                <a16:creationId xmlns:a16="http://schemas.microsoft.com/office/drawing/2014/main" id="{3C5C7385-AA8E-4319-F808-EDF8819C69B2}"/>
              </a:ext>
            </a:extLst>
          </p:cNvPr>
          <p:cNvSpPr>
            <a:spLocks noGrp="1"/>
          </p:cNvSpPr>
          <p:nvPr>
            <p:ph idx="1"/>
          </p:nvPr>
        </p:nvSpPr>
        <p:spPr>
          <a:xfrm>
            <a:off x="838200" y="1996965"/>
            <a:ext cx="10515600" cy="4687613"/>
          </a:xfrm>
        </p:spPr>
        <p:txBody>
          <a:bodyPr>
            <a:noAutofit/>
          </a:bodyPr>
          <a:lstStyle/>
          <a:p>
            <a:r>
              <a:rPr lang="en-US" sz="2000">
                <a:solidFill>
                  <a:schemeClr val="tx1"/>
                </a:solidFill>
              </a:rPr>
              <a:t>On July 13, 2023, the U.S. Department of Agriculture (USDA) Economic Research Service (ERS) published its </a:t>
            </a:r>
            <a:r>
              <a:rPr lang="en-US" sz="2000">
                <a:solidFill>
                  <a:schemeClr val="tx1"/>
                </a:solidFill>
                <a:hlinkClick r:id="rId2"/>
              </a:rPr>
              <a:t>Annual U.S. Dairy Sector Econometric Model</a:t>
            </a:r>
            <a:r>
              <a:rPr lang="en-US" sz="2000">
                <a:solidFill>
                  <a:schemeClr val="tx1"/>
                </a:solidFill>
              </a:rPr>
              <a:t>. </a:t>
            </a:r>
          </a:p>
          <a:p>
            <a:pPr lvl="1"/>
            <a:r>
              <a:rPr lang="en-US" sz="2000">
                <a:solidFill>
                  <a:schemeClr val="tx1"/>
                </a:solidFill>
              </a:rPr>
              <a:t>A tool used by the USDA Dairy Interagency Commodity Estimates Committee (ICEC) to forecast U.S. milk and dairy product supply, demand, and prices over the next 10 years. </a:t>
            </a:r>
          </a:p>
          <a:p>
            <a:pPr lvl="1"/>
            <a:r>
              <a:rPr lang="en-US" sz="2000">
                <a:solidFill>
                  <a:schemeClr val="tx1"/>
                </a:solidFill>
              </a:rPr>
              <a:t>Support the USDA Agricultural Projections annual report</a:t>
            </a:r>
          </a:p>
          <a:p>
            <a:pPr lvl="2"/>
            <a:r>
              <a:rPr lang="en-US" sz="2000">
                <a:solidFill>
                  <a:schemeClr val="tx1"/>
                </a:solidFill>
                <a:hlinkClick r:id="rId3"/>
              </a:rPr>
              <a:t>USDA Agricultural Projections to 2032 </a:t>
            </a:r>
            <a:endParaRPr lang="en-US" sz="2000">
              <a:solidFill>
                <a:schemeClr val="tx1"/>
              </a:solidFill>
            </a:endParaRPr>
          </a:p>
          <a:p>
            <a:pPr lvl="1"/>
            <a:r>
              <a:rPr lang="en-US" sz="2000">
                <a:solidFill>
                  <a:schemeClr val="tx1"/>
                </a:solidFill>
              </a:rPr>
              <a:t>Analyzes market conditions and evaluates the impact of federal policies on the dairy sector. </a:t>
            </a:r>
          </a:p>
          <a:p>
            <a:pPr marL="457200" lvl="1" indent="0">
              <a:buNone/>
            </a:pPr>
            <a:endParaRPr lang="en-US" sz="1000">
              <a:solidFill>
                <a:schemeClr val="tx1"/>
              </a:solidFill>
            </a:endParaRPr>
          </a:p>
          <a:p>
            <a:r>
              <a:rPr lang="en-US" sz="2000">
                <a:solidFill>
                  <a:schemeClr val="tx1"/>
                </a:solidFill>
              </a:rPr>
              <a:t>Key findings: </a:t>
            </a:r>
          </a:p>
          <a:p>
            <a:pPr lvl="1"/>
            <a:r>
              <a:rPr lang="en-US" sz="2000" b="1">
                <a:solidFill>
                  <a:schemeClr val="tx1"/>
                </a:solidFill>
              </a:rPr>
              <a:t>Milk supply remains relatively resistant to price fluctuations.</a:t>
            </a:r>
          </a:p>
          <a:p>
            <a:pPr lvl="1"/>
            <a:r>
              <a:rPr lang="en-US" sz="2000" b="1">
                <a:solidFill>
                  <a:schemeClr val="tx1"/>
                </a:solidFill>
              </a:rPr>
              <a:t>Dairy producers do not significantly alter their milk production in response to shifts in milk prices. </a:t>
            </a:r>
          </a:p>
        </p:txBody>
      </p:sp>
    </p:spTree>
    <p:extLst>
      <p:ext uri="{BB962C8B-B14F-4D97-AF65-F5344CB8AC3E}">
        <p14:creationId xmlns:p14="http://schemas.microsoft.com/office/powerpoint/2010/main" val="3234258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6BC1-534D-F42D-5569-C7D782D39B11}"/>
              </a:ext>
            </a:extLst>
          </p:cNvPr>
          <p:cNvSpPr>
            <a:spLocks noGrp="1"/>
          </p:cNvSpPr>
          <p:nvPr>
            <p:ph type="title"/>
          </p:nvPr>
        </p:nvSpPr>
        <p:spPr>
          <a:xfrm>
            <a:off x="838200" y="944670"/>
            <a:ext cx="10628586" cy="1325563"/>
          </a:xfrm>
        </p:spPr>
        <p:txBody>
          <a:bodyPr>
            <a:normAutofit/>
          </a:bodyPr>
          <a:lstStyle/>
          <a:p>
            <a:r>
              <a:rPr lang="en-US" sz="3600" b="1"/>
              <a:t>USDA Proposed Rule Amending Appalachian, Southeast, Florida Federal Milk Marketing Orders</a:t>
            </a:r>
          </a:p>
        </p:txBody>
      </p:sp>
      <p:sp>
        <p:nvSpPr>
          <p:cNvPr id="3" name="Content Placeholder 2">
            <a:extLst>
              <a:ext uri="{FF2B5EF4-FFF2-40B4-BE49-F238E27FC236}">
                <a16:creationId xmlns:a16="http://schemas.microsoft.com/office/drawing/2014/main" id="{3C5C7385-AA8E-4319-F808-EDF8819C69B2}"/>
              </a:ext>
            </a:extLst>
          </p:cNvPr>
          <p:cNvSpPr>
            <a:spLocks noGrp="1"/>
          </p:cNvSpPr>
          <p:nvPr>
            <p:ph idx="1"/>
          </p:nvPr>
        </p:nvSpPr>
        <p:spPr>
          <a:xfrm>
            <a:off x="838200" y="2270233"/>
            <a:ext cx="10515600" cy="4435367"/>
          </a:xfrm>
        </p:spPr>
        <p:txBody>
          <a:bodyPr>
            <a:noAutofit/>
          </a:bodyPr>
          <a:lstStyle/>
          <a:p>
            <a:r>
              <a:rPr lang="en-US" sz="2000">
                <a:solidFill>
                  <a:schemeClr val="tx1"/>
                </a:solidFill>
              </a:rPr>
              <a:t>On July 18, 2023, the U.S. Department of Agriculture (USDA) </a:t>
            </a:r>
            <a:r>
              <a:rPr lang="en-US" sz="2000">
                <a:solidFill>
                  <a:schemeClr val="tx1"/>
                </a:solidFill>
                <a:hlinkClick r:id="rId2"/>
              </a:rPr>
              <a:t>published</a:t>
            </a:r>
            <a:r>
              <a:rPr lang="en-US" sz="2000">
                <a:solidFill>
                  <a:schemeClr val="tx1"/>
                </a:solidFill>
              </a:rPr>
              <a:t> proposed rule changes for Appalachian, Southeast, and Florida Federal Milk Marketing Orders (FMMOs) (88 FR 46016). </a:t>
            </a:r>
          </a:p>
          <a:p>
            <a:pPr marL="0" indent="0">
              <a:buNone/>
            </a:pPr>
            <a:endParaRPr lang="en-US" sz="1050">
              <a:solidFill>
                <a:schemeClr val="tx1"/>
              </a:solidFill>
            </a:endParaRPr>
          </a:p>
          <a:p>
            <a:pPr lvl="1"/>
            <a:r>
              <a:rPr lang="en-US" sz="2000" b="1">
                <a:solidFill>
                  <a:schemeClr val="tx1"/>
                </a:solidFill>
              </a:rPr>
              <a:t>Proposed changes to Transportation Credit Balancing Fund (TCBF)</a:t>
            </a:r>
          </a:p>
          <a:p>
            <a:pPr lvl="2"/>
            <a:r>
              <a:rPr lang="en-US" sz="2000">
                <a:solidFill>
                  <a:schemeClr val="tx1"/>
                </a:solidFill>
              </a:rPr>
              <a:t>Update mileage rate calculation</a:t>
            </a:r>
          </a:p>
          <a:p>
            <a:pPr lvl="2"/>
            <a:r>
              <a:rPr lang="en-US" sz="2000">
                <a:solidFill>
                  <a:schemeClr val="tx1"/>
                </a:solidFill>
              </a:rPr>
              <a:t>Adjust months of mandatory and discretionary payment</a:t>
            </a:r>
          </a:p>
          <a:p>
            <a:pPr lvl="2"/>
            <a:r>
              <a:rPr lang="en-US" sz="2000">
                <a:solidFill>
                  <a:schemeClr val="tx1"/>
                </a:solidFill>
              </a:rPr>
              <a:t>Revise non-reimbursed mileage factor</a:t>
            </a:r>
          </a:p>
          <a:p>
            <a:pPr lvl="2"/>
            <a:r>
              <a:rPr lang="en-US" sz="2000">
                <a:solidFill>
                  <a:schemeClr val="tx1"/>
                </a:solidFill>
              </a:rPr>
              <a:t>Increase maximum assessment rate for Class I milk </a:t>
            </a:r>
          </a:p>
          <a:p>
            <a:pPr marL="914400" lvl="2" indent="0">
              <a:buNone/>
            </a:pPr>
            <a:endParaRPr lang="en-US" sz="1000">
              <a:solidFill>
                <a:schemeClr val="tx1"/>
              </a:solidFill>
            </a:endParaRPr>
          </a:p>
          <a:p>
            <a:pPr lvl="1"/>
            <a:r>
              <a:rPr lang="en-US" sz="2000" b="1">
                <a:solidFill>
                  <a:schemeClr val="tx1"/>
                </a:solidFill>
              </a:rPr>
              <a:t>Proposed introduction of Distributing Plant Delivery Credits (DPDC) </a:t>
            </a:r>
          </a:p>
          <a:p>
            <a:pPr lvl="2"/>
            <a:r>
              <a:rPr lang="en-US" sz="2000">
                <a:solidFill>
                  <a:schemeClr val="tx1"/>
                </a:solidFill>
              </a:rPr>
              <a:t>Credit determination based on location and delivery criteria</a:t>
            </a:r>
          </a:p>
          <a:p>
            <a:pPr lvl="2"/>
            <a:r>
              <a:rPr lang="en-US" sz="2000">
                <a:solidFill>
                  <a:schemeClr val="tx1"/>
                </a:solidFill>
              </a:rPr>
              <a:t>Safeguards to prevent excess assessment collections</a:t>
            </a:r>
          </a:p>
          <a:p>
            <a:pPr lvl="2"/>
            <a:r>
              <a:rPr lang="en-US" sz="2000">
                <a:solidFill>
                  <a:schemeClr val="tx1"/>
                </a:solidFill>
              </a:rPr>
              <a:t>Measures to deter unwarranted milk movements for DPDC payments. </a:t>
            </a:r>
          </a:p>
        </p:txBody>
      </p:sp>
    </p:spTree>
    <p:extLst>
      <p:ext uri="{BB962C8B-B14F-4D97-AF65-F5344CB8AC3E}">
        <p14:creationId xmlns:p14="http://schemas.microsoft.com/office/powerpoint/2010/main" val="2929125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6BC1-534D-F42D-5569-C7D782D39B11}"/>
              </a:ext>
            </a:extLst>
          </p:cNvPr>
          <p:cNvSpPr>
            <a:spLocks noGrp="1"/>
          </p:cNvSpPr>
          <p:nvPr>
            <p:ph type="title"/>
          </p:nvPr>
        </p:nvSpPr>
        <p:spPr>
          <a:xfrm>
            <a:off x="838200" y="944670"/>
            <a:ext cx="10628586" cy="1325563"/>
          </a:xfrm>
        </p:spPr>
        <p:txBody>
          <a:bodyPr>
            <a:normAutofit/>
          </a:bodyPr>
          <a:lstStyle/>
          <a:p>
            <a:r>
              <a:rPr lang="en-US" sz="3600" b="1"/>
              <a:t>USDA AMS Held Hearing on Federal Milk Marketing Order (FMMO) Reform </a:t>
            </a:r>
          </a:p>
        </p:txBody>
      </p:sp>
      <p:sp>
        <p:nvSpPr>
          <p:cNvPr id="3" name="Content Placeholder 2">
            <a:extLst>
              <a:ext uri="{FF2B5EF4-FFF2-40B4-BE49-F238E27FC236}">
                <a16:creationId xmlns:a16="http://schemas.microsoft.com/office/drawing/2014/main" id="{3C5C7385-AA8E-4319-F808-EDF8819C69B2}"/>
              </a:ext>
            </a:extLst>
          </p:cNvPr>
          <p:cNvSpPr>
            <a:spLocks noGrp="1"/>
          </p:cNvSpPr>
          <p:nvPr>
            <p:ph idx="1"/>
          </p:nvPr>
        </p:nvSpPr>
        <p:spPr>
          <a:xfrm>
            <a:off x="838200" y="2270233"/>
            <a:ext cx="10515600" cy="4435367"/>
          </a:xfrm>
        </p:spPr>
        <p:txBody>
          <a:bodyPr>
            <a:noAutofit/>
          </a:bodyPr>
          <a:lstStyle/>
          <a:p>
            <a:r>
              <a:rPr lang="en-US" sz="2000">
                <a:solidFill>
                  <a:schemeClr val="tx1"/>
                </a:solidFill>
              </a:rPr>
              <a:t>On August 23, 2023, the U.S. Department of Agriculture (USDA) Agricultural Marketing Service (AMS) </a:t>
            </a:r>
            <a:r>
              <a:rPr lang="en-US" sz="2000">
                <a:solidFill>
                  <a:schemeClr val="tx1"/>
                </a:solidFill>
                <a:hlinkClick r:id="rId2"/>
              </a:rPr>
              <a:t>commenced</a:t>
            </a:r>
            <a:r>
              <a:rPr lang="en-US" sz="2000">
                <a:solidFill>
                  <a:schemeClr val="tx1"/>
                </a:solidFill>
              </a:rPr>
              <a:t> its first hearing on Federal Milk Marketing Order (FMMO) reform. </a:t>
            </a:r>
            <a:endParaRPr lang="en-US" sz="1050">
              <a:solidFill>
                <a:schemeClr val="tx1"/>
              </a:solidFill>
            </a:endParaRPr>
          </a:p>
          <a:p>
            <a:pPr lvl="1"/>
            <a:r>
              <a:rPr lang="en-US" sz="2000">
                <a:solidFill>
                  <a:schemeClr val="tx1"/>
                </a:solidFill>
              </a:rPr>
              <a:t>Testimony and evidence on proposals to amend the pricing formula for all eleven FMMOs</a:t>
            </a:r>
          </a:p>
          <a:p>
            <a:pPr lvl="1"/>
            <a:r>
              <a:rPr lang="en-US" sz="2000">
                <a:solidFill>
                  <a:schemeClr val="tx1"/>
                </a:solidFill>
              </a:rPr>
              <a:t>The AMS is considering 21 proposals</a:t>
            </a:r>
          </a:p>
          <a:p>
            <a:pPr lvl="1"/>
            <a:r>
              <a:rPr lang="en-US" sz="2000">
                <a:solidFill>
                  <a:schemeClr val="tx1"/>
                </a:solidFill>
              </a:rPr>
              <a:t>Proposals revolve around milk composition, commodity products, Class III and IV formulas, base Class I skim milk price, and Class I and Class II differentials. </a:t>
            </a:r>
          </a:p>
          <a:p>
            <a:pPr marL="457200" lvl="1" indent="0">
              <a:buNone/>
            </a:pPr>
            <a:endParaRPr lang="en-US" sz="1000">
              <a:solidFill>
                <a:schemeClr val="tx1"/>
              </a:solidFill>
            </a:endParaRPr>
          </a:p>
          <a:p>
            <a:r>
              <a:rPr lang="en-US" sz="2000">
                <a:solidFill>
                  <a:schemeClr val="tx1"/>
                </a:solidFill>
              </a:rPr>
              <a:t>Hearing progress</a:t>
            </a:r>
          </a:p>
          <a:p>
            <a:pPr lvl="1"/>
            <a:r>
              <a:rPr lang="en-US" sz="2000">
                <a:solidFill>
                  <a:schemeClr val="tx1"/>
                </a:solidFill>
              </a:rPr>
              <a:t>The hearing recessed on October 11, 2023</a:t>
            </a:r>
          </a:p>
          <a:p>
            <a:pPr lvl="1"/>
            <a:r>
              <a:rPr lang="en-US" sz="2000">
                <a:solidFill>
                  <a:schemeClr val="tx1"/>
                </a:solidFill>
              </a:rPr>
              <a:t>The hearing will reconvene on </a:t>
            </a:r>
            <a:r>
              <a:rPr lang="en-US" sz="2000" b="1">
                <a:solidFill>
                  <a:schemeClr val="tx1"/>
                </a:solidFill>
              </a:rPr>
              <a:t>November 27, 2023</a:t>
            </a:r>
            <a:r>
              <a:rPr lang="en-US" sz="2000">
                <a:solidFill>
                  <a:schemeClr val="tx1"/>
                </a:solidFill>
              </a:rPr>
              <a:t>, in Zionsville, Illinois. </a:t>
            </a:r>
          </a:p>
          <a:p>
            <a:pPr lvl="1"/>
            <a:r>
              <a:rPr lang="en-US" sz="2000">
                <a:solidFill>
                  <a:schemeClr val="tx1"/>
                </a:solidFill>
              </a:rPr>
              <a:t>Read weekly summaries at </a:t>
            </a:r>
            <a:r>
              <a:rPr lang="en-US" sz="2000">
                <a:solidFill>
                  <a:schemeClr val="tx1"/>
                </a:solidFill>
                <a:hlinkClick r:id="rId3"/>
              </a:rPr>
              <a:t>National Milk Producers Federation Hearing Updates webpage</a:t>
            </a:r>
            <a:r>
              <a:rPr lang="en-US" sz="2000">
                <a:solidFill>
                  <a:schemeClr val="tx1"/>
                </a:solidFill>
              </a:rPr>
              <a:t>. </a:t>
            </a:r>
          </a:p>
          <a:p>
            <a:pPr lvl="1"/>
            <a:r>
              <a:rPr lang="en-US" sz="2000">
                <a:solidFill>
                  <a:schemeClr val="tx1"/>
                </a:solidFill>
              </a:rPr>
              <a:t>Watch at: </a:t>
            </a:r>
            <a:r>
              <a:rPr lang="en-US" sz="2000" b="0" i="0" u="sng">
                <a:solidFill>
                  <a:srgbClr val="23527C"/>
                </a:solidFill>
                <a:effectLst/>
                <a:hlinkClick r:id="rId4"/>
              </a:rPr>
              <a:t>www.zoomgov.com/j/1604805748 </a:t>
            </a:r>
            <a:endParaRPr lang="en-US" sz="2000" b="0" i="0">
              <a:solidFill>
                <a:srgbClr val="333333"/>
              </a:solidFill>
              <a:effectLst/>
            </a:endParaRPr>
          </a:p>
          <a:p>
            <a:pPr lvl="1"/>
            <a:endParaRPr lang="en-US" sz="2000">
              <a:solidFill>
                <a:schemeClr val="tx1"/>
              </a:solidFill>
            </a:endParaRPr>
          </a:p>
          <a:p>
            <a:pPr marL="457200" lvl="1" indent="0">
              <a:buNone/>
            </a:pPr>
            <a:endParaRPr lang="en-US" sz="2000">
              <a:solidFill>
                <a:schemeClr val="tx1"/>
              </a:solidFill>
            </a:endParaRPr>
          </a:p>
        </p:txBody>
      </p:sp>
    </p:spTree>
    <p:extLst>
      <p:ext uri="{BB962C8B-B14F-4D97-AF65-F5344CB8AC3E}">
        <p14:creationId xmlns:p14="http://schemas.microsoft.com/office/powerpoint/2010/main" val="806801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77F14C8F4D3C4CB50F8D241DC6D0A7" ma:contentTypeVersion="17" ma:contentTypeDescription="Create a new document." ma:contentTypeScope="" ma:versionID="976f75855a7a7b80333037681767a30e">
  <xsd:schema xmlns:xsd="http://www.w3.org/2001/XMLSchema" xmlns:xs="http://www.w3.org/2001/XMLSchema" xmlns:p="http://schemas.microsoft.com/office/2006/metadata/properties" xmlns:ns2="1a77752c-389e-4139-a2e1-ffeb93c6b7f4" xmlns:ns3="3f22d959-b4eb-4e97-a7c2-b3045aa00095" targetNamespace="http://schemas.microsoft.com/office/2006/metadata/properties" ma:root="true" ma:fieldsID="d7c56ccf3a3f0c2c8973b9537106df98" ns2:_="" ns3:_="">
    <xsd:import namespace="1a77752c-389e-4139-a2e1-ffeb93c6b7f4"/>
    <xsd:import namespace="3f22d959-b4eb-4e97-a7c2-b3045aa0009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77752c-389e-4139-a2e1-ffeb93c6b7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22d959-b4eb-4e97-a7c2-b3045aa0009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79464b9-6950-4418-be79-a009da5a0164}" ma:internalName="TaxCatchAll" ma:showField="CatchAllData" ma:web="3f22d959-b4eb-4e97-a7c2-b3045aa000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f22d959-b4eb-4e97-a7c2-b3045aa00095" xsi:nil="true"/>
    <lcf76f155ced4ddcb4097134ff3c332f xmlns="1a77752c-389e-4139-a2e1-ffeb93c6b7f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B4907FB-A704-49D5-806C-E4AC23B97DE7}">
  <ds:schemaRefs>
    <ds:schemaRef ds:uri="1a77752c-389e-4139-a2e1-ffeb93c6b7f4"/>
    <ds:schemaRef ds:uri="3f22d959-b4eb-4e97-a7c2-b3045aa0009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0D1DF70-52D9-457D-813B-21D8425D3848}">
  <ds:schemaRefs>
    <ds:schemaRef ds:uri="http://schemas.microsoft.com/sharepoint/v3/contenttype/forms"/>
  </ds:schemaRefs>
</ds:datastoreItem>
</file>

<file path=customXml/itemProps3.xml><?xml version="1.0" encoding="utf-8"?>
<ds:datastoreItem xmlns:ds="http://schemas.openxmlformats.org/officeDocument/2006/customXml" ds:itemID="{8D43C512-B8E9-4EF9-B4C9-9EB06BE3B8EA}">
  <ds:schemaRefs>
    <ds:schemaRef ds:uri="1a77752c-389e-4139-a2e1-ffeb93c6b7f4"/>
    <ds:schemaRef ds:uri="3f22d959-b4eb-4e97-a7c2-b3045aa0009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7cf48d45-3ddb-4389-a9c1-c115526eb52e}" enabled="0" method="" siteId="{7cf48d45-3ddb-4389-a9c1-c115526eb52e}" removed="1"/>
</clbl:labelList>
</file>

<file path=docProps/app.xml><?xml version="1.0" encoding="utf-8"?>
<Properties xmlns="http://schemas.openxmlformats.org/officeDocument/2006/extended-properties" xmlns:vt="http://schemas.openxmlformats.org/officeDocument/2006/docPropsVTypes">
  <TotalTime>0</TotalTime>
  <Words>3595</Words>
  <Application>Microsoft Office PowerPoint</Application>
  <PresentationFormat>Widescreen</PresentationFormat>
  <Paragraphs>268</Paragraphs>
  <Slides>36</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Arial</vt:lpstr>
      <vt:lpstr>Calibri</vt:lpstr>
      <vt:lpstr>Cambria</vt:lpstr>
      <vt:lpstr>Courier New</vt:lpstr>
      <vt:lpstr>Franklin Gothic Medium</vt:lpstr>
      <vt:lpstr>Helvetica Neue</vt:lpstr>
      <vt:lpstr>Segoe UI</vt:lpstr>
      <vt:lpstr>Source Sans Pro</vt:lpstr>
      <vt:lpstr>Office Theme</vt:lpstr>
      <vt:lpstr>Custom Design</vt:lpstr>
      <vt:lpstr>PowerPoint Presentation</vt:lpstr>
      <vt:lpstr>Thanks to Our Partners</vt:lpstr>
      <vt:lpstr>PowerPoint Presentation</vt:lpstr>
      <vt:lpstr>https://aglaw.psu.edu/quarterly-dairy-legal-webinar/</vt:lpstr>
      <vt:lpstr>HOUSEKEEPING </vt:lpstr>
      <vt:lpstr>PowerPoint Presentation</vt:lpstr>
      <vt:lpstr>USDA ERS Published Dairy Econometric Model </vt:lpstr>
      <vt:lpstr>USDA Proposed Rule Amending Appalachian, Southeast, Florida Federal Milk Marketing Orders</vt:lpstr>
      <vt:lpstr>USDA AMS Held Hearing on Federal Milk Marketing Order (FMMO) Reform </vt:lpstr>
      <vt:lpstr>USDA FSA Established Milk Loss Program for 2020, 2021, and 2022 Disaster Events </vt:lpstr>
      <vt:lpstr>USDA Announced $5 Million for Second Round of Organic Dairy Marketing Assistance Payments</vt:lpstr>
      <vt:lpstr>USDA AMS Report on Dairy Promotion and Research Programs </vt:lpstr>
      <vt:lpstr>Dairy Margin Coverage (DMC) Payment Update</vt:lpstr>
      <vt:lpstr>U.S. EPA and Hershey Co. Announced $2 Million in Funding for Local Dairy Farmers </vt:lpstr>
      <vt:lpstr>Methane Emission Reduction Research in California</vt:lpstr>
      <vt:lpstr>Penn State Study Examining FMMO Pricing Policy Impact within the Chesapeake Bay Watershed</vt:lpstr>
      <vt:lpstr>PowerPoint Presentation</vt:lpstr>
      <vt:lpstr>Agenda : USDA’s risk management and income protection programs for dairy producers.  We will not discuss private risk management or price hedging tools.  </vt:lpstr>
      <vt:lpstr>Dairy Margin Coverage (DMC) </vt:lpstr>
      <vt:lpstr>PowerPoint Presentation</vt:lpstr>
      <vt:lpstr>PowerPoint Presentation</vt:lpstr>
      <vt:lpstr>PowerPoint Presentation</vt:lpstr>
      <vt:lpstr>PowerPoint Presentation</vt:lpstr>
      <vt:lpstr>PowerPoint Presentation</vt:lpstr>
      <vt:lpstr>PowerPoint Presentation</vt:lpstr>
      <vt:lpstr>Dairy Revenue Protection (DRP) </vt:lpstr>
      <vt:lpstr>PowerPoint Presentation</vt:lpstr>
      <vt:lpstr>Livestock Gross Margin-Dairy  (LGM-Dairy)</vt:lpstr>
      <vt:lpstr>Dairy Indemnity Payment Program (DIPP)</vt:lpstr>
      <vt:lpstr>Dairy Donation Program (DDP) </vt:lpstr>
      <vt:lpstr>Market Volatility Assistance Program </vt:lpstr>
      <vt:lpstr>Organic Dairy Marketing Assistance Program </vt:lpstr>
      <vt:lpstr>Milk Loss Program (2023)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Agricultural Law &amp; Policy</dc:title>
  <dc:creator>Schweichler, Jackie</dc:creator>
  <cp:lastModifiedBy>Schweichler, Jackie</cp:lastModifiedBy>
  <cp:revision>1</cp:revision>
  <dcterms:created xsi:type="dcterms:W3CDTF">2020-01-09T17:31:11Z</dcterms:created>
  <dcterms:modified xsi:type="dcterms:W3CDTF">2023-10-17T15:50:51Z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0x0101002177F14C8F4D3C4CB50F8D241DC6D0A7</vt:lpwstr>
  </property>
  <property fmtid="{D5CDD505-2E9C-101B-9397-08002B2CF9AE}" pid="3" name="MediaServiceImageTags">
    <vt:lpwstr/>
  </property>
</Properties>
</file>