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handoutMasterIdLst>
    <p:handoutMasterId r:id="rId51"/>
  </p:handoutMasterIdLst>
  <p:sldIdLst>
    <p:sldId id="1438" r:id="rId6"/>
    <p:sldId id="1431" r:id="rId7"/>
    <p:sldId id="434" r:id="rId8"/>
    <p:sldId id="460" r:id="rId9"/>
    <p:sldId id="433" r:id="rId10"/>
    <p:sldId id="380" r:id="rId11"/>
    <p:sldId id="379" r:id="rId12"/>
    <p:sldId id="378" r:id="rId13"/>
    <p:sldId id="382" r:id="rId14"/>
    <p:sldId id="383" r:id="rId15"/>
    <p:sldId id="1425" r:id="rId16"/>
    <p:sldId id="1426" r:id="rId17"/>
    <p:sldId id="1427" r:id="rId18"/>
    <p:sldId id="1428" r:id="rId19"/>
    <p:sldId id="1429" r:id="rId20"/>
    <p:sldId id="1430" r:id="rId21"/>
    <p:sldId id="265" r:id="rId22"/>
    <p:sldId id="1409" r:id="rId23"/>
    <p:sldId id="1402" r:id="rId24"/>
    <p:sldId id="1403" r:id="rId25"/>
    <p:sldId id="1410" r:id="rId26"/>
    <p:sldId id="1416" r:id="rId27"/>
    <p:sldId id="1418" r:id="rId28"/>
    <p:sldId id="269" r:id="rId29"/>
    <p:sldId id="1415" r:id="rId30"/>
    <p:sldId id="270" r:id="rId31"/>
    <p:sldId id="1417" r:id="rId32"/>
    <p:sldId id="1419" r:id="rId33"/>
    <p:sldId id="1421" r:id="rId34"/>
    <p:sldId id="1411" r:id="rId35"/>
    <p:sldId id="1420" r:id="rId36"/>
    <p:sldId id="1435" r:id="rId37"/>
    <p:sldId id="1432" r:id="rId38"/>
    <p:sldId id="1434" r:id="rId39"/>
    <p:sldId id="1433" r:id="rId40"/>
    <p:sldId id="1436" r:id="rId41"/>
    <p:sldId id="1412" r:id="rId42"/>
    <p:sldId id="1437" r:id="rId43"/>
    <p:sldId id="1413" r:id="rId44"/>
    <p:sldId id="1424" r:id="rId45"/>
    <p:sldId id="1423" r:id="rId46"/>
    <p:sldId id="1414" r:id="rId47"/>
    <p:sldId id="260" r:id="rId48"/>
    <p:sldId id="113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BBFD17-06DA-ED8F-4089-7226D155472B}" name="Duer, Brook" initials="DB" userId="S::dhd5103@psu.edu::278edf82-9400-4964-af65-49866688f9c0" providerId="AD"/>
  <p188:author id="{1756A121-F07E-DCAC-7AAC-B365AFEF92FB}" name="Marie, Chloe Justine Laura" initials="MCJL" userId="S::cjm445@psu.edu::2535b730-43e7-4b42-a82f-10bff8ccf0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uer, Brook" initials="DB" lastIdx="3" clrIdx="0">
    <p:extLst>
      <p:ext uri="{19B8F6BF-5375-455C-9EA6-DF929625EA0E}">
        <p15:presenceInfo xmlns:p15="http://schemas.microsoft.com/office/powerpoint/2012/main" userId="S::dhd5103@psu.edu::278edf82-9400-4964-af65-49866688f9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8D"/>
    <a:srgbClr val="1E407C"/>
    <a:srgbClr val="0066FF"/>
    <a:srgbClr val="4B4B4B"/>
    <a:srgbClr val="2667A2"/>
    <a:srgbClr val="93BFE6"/>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28228A-F9BC-4771-B7FB-BF6DDE19D6E7}" v="1754" dt="2023-04-18T14:47:43.477"/>
    <p1510:client id="{8333A812-CBFC-720B-C5E2-BBA6047489D3}" v="2" dt="2023-04-18T12:01:35.934"/>
    <p1510:client id="{B28BACA0-FD0B-7E47-9FD2-8A9B8F42F343}" v="10088" dt="2023-04-18T10:50:27.963"/>
    <p1510:client id="{E309B74E-4834-87D1-E6DA-AB72D1BA8AE6}" v="2" dt="2023-04-18T15:06:59.8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Audry E" userId="S::aet17@psu.edu::73691e91-87e4-442f-b13d-3ba815c9a046" providerId="AD" clId="Web-{E309B74E-4834-87D1-E6DA-AB72D1BA8AE6}"/>
    <pc:docChg chg="sldOrd">
      <pc:chgData name="Thompson, Audry E" userId="S::aet17@psu.edu::73691e91-87e4-442f-b13d-3ba815c9a046" providerId="AD" clId="Web-{E309B74E-4834-87D1-E6DA-AB72D1BA8AE6}" dt="2023-04-18T15:06:59.853" v="1"/>
      <pc:docMkLst>
        <pc:docMk/>
      </pc:docMkLst>
      <pc:sldChg chg="ord">
        <pc:chgData name="Thompson, Audry E" userId="S::aet17@psu.edu::73691e91-87e4-442f-b13d-3ba815c9a046" providerId="AD" clId="Web-{E309B74E-4834-87D1-E6DA-AB72D1BA8AE6}" dt="2023-04-18T15:06:43.305" v="0"/>
        <pc:sldMkLst>
          <pc:docMk/>
          <pc:sldMk cId="728405595" sldId="434"/>
        </pc:sldMkLst>
      </pc:sldChg>
      <pc:sldChg chg="ord">
        <pc:chgData name="Thompson, Audry E" userId="S::aet17@psu.edu::73691e91-87e4-442f-b13d-3ba815c9a046" providerId="AD" clId="Web-{E309B74E-4834-87D1-E6DA-AB72D1BA8AE6}" dt="2023-04-18T15:06:59.853" v="1"/>
        <pc:sldMkLst>
          <pc:docMk/>
          <pc:sldMk cId="2847931810" sldId="460"/>
        </pc:sldMkLst>
      </pc:sldChg>
    </pc:docChg>
  </pc:docChgLst>
  <pc:docChgLst>
    <pc:chgData name="Schweichler, Jackie" userId="728f2fd9-1d21-41dd-a1fe-d4a9dd64dc02" providerId="ADAL" clId="{C5C6FC4E-4630-4417-84B3-3B38D654F0C8}"/>
    <pc:docChg chg="delSld modSld">
      <pc:chgData name="Schweichler, Jackie" userId="728f2fd9-1d21-41dd-a1fe-d4a9dd64dc02" providerId="ADAL" clId="{C5C6FC4E-4630-4417-84B3-3B38D654F0C8}" dt="2023-04-18T15:11:21.480" v="2" actId="20577"/>
      <pc:docMkLst>
        <pc:docMk/>
      </pc:docMkLst>
      <pc:sldChg chg="del">
        <pc:chgData name="Schweichler, Jackie" userId="728f2fd9-1d21-41dd-a1fe-d4a9dd64dc02" providerId="ADAL" clId="{C5C6FC4E-4630-4417-84B3-3B38D654F0C8}" dt="2023-04-18T15:09:28.057" v="0" actId="47"/>
        <pc:sldMkLst>
          <pc:docMk/>
          <pc:sldMk cId="1647126642" sldId="390"/>
        </pc:sldMkLst>
      </pc:sldChg>
      <pc:sldChg chg="modSp mod">
        <pc:chgData name="Schweichler, Jackie" userId="728f2fd9-1d21-41dd-a1fe-d4a9dd64dc02" providerId="ADAL" clId="{C5C6FC4E-4630-4417-84B3-3B38D654F0C8}" dt="2023-04-18T15:11:21.480" v="2" actId="20577"/>
        <pc:sldMkLst>
          <pc:docMk/>
          <pc:sldMk cId="1117730314" sldId="1409"/>
        </pc:sldMkLst>
        <pc:spChg chg="mod">
          <ac:chgData name="Schweichler, Jackie" userId="728f2fd9-1d21-41dd-a1fe-d4a9dd64dc02" providerId="ADAL" clId="{C5C6FC4E-4630-4417-84B3-3B38D654F0C8}" dt="2023-04-18T15:11:21.480" v="2" actId="20577"/>
          <ac:spMkLst>
            <pc:docMk/>
            <pc:sldMk cId="1117730314" sldId="1409"/>
            <ac:spMk id="5" creationId="{3345EEB8-549A-2672-9D92-844B2A15C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724C87-A048-4A8F-8368-A2596C0D37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C6426D-B10C-4C2D-AB22-12A563BC6F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2FC311-9770-48E4-9FDA-FA65E6A8FB49}" type="datetimeFigureOut">
              <a:rPr lang="en-US" smtClean="0"/>
              <a:t>4/18/2023</a:t>
            </a:fld>
            <a:endParaRPr lang="en-US"/>
          </a:p>
        </p:txBody>
      </p:sp>
      <p:sp>
        <p:nvSpPr>
          <p:cNvPr id="4" name="Footer Placeholder 3">
            <a:extLst>
              <a:ext uri="{FF2B5EF4-FFF2-40B4-BE49-F238E27FC236}">
                <a16:creationId xmlns:a16="http://schemas.microsoft.com/office/drawing/2014/main" id="{6E1D20A6-4DA7-4860-89B5-BF86935206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F14343-A90E-4404-912E-EEF90551E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F0434-F08C-4CCE-8D10-ADAB3748AC04}" type="slidenum">
              <a:rPr lang="en-US" smtClean="0"/>
              <a:t>‹#›</a:t>
            </a:fld>
            <a:endParaRPr lang="en-US"/>
          </a:p>
        </p:txBody>
      </p:sp>
    </p:spTree>
    <p:extLst>
      <p:ext uri="{BB962C8B-B14F-4D97-AF65-F5344CB8AC3E}">
        <p14:creationId xmlns:p14="http://schemas.microsoft.com/office/powerpoint/2010/main" val="2519086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EF020-5ADC-4853-AF6B-3DFCB45D5DA8}"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87676-DD0B-484B-8A02-D4CE01C987B4}" type="slidenum">
              <a:rPr lang="en-US" smtClean="0"/>
              <a:t>‹#›</a:t>
            </a:fld>
            <a:endParaRPr lang="en-US"/>
          </a:p>
        </p:txBody>
      </p:sp>
    </p:spTree>
    <p:extLst>
      <p:ext uri="{BB962C8B-B14F-4D97-AF65-F5344CB8AC3E}">
        <p14:creationId xmlns:p14="http://schemas.microsoft.com/office/powerpoint/2010/main" val="328390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B87676-DD0B-484B-8A02-D4CE01C987B4}" type="slidenum">
              <a:rPr lang="en-US" smtClean="0"/>
              <a:t>3</a:t>
            </a:fld>
            <a:endParaRPr lang="en-US"/>
          </a:p>
        </p:txBody>
      </p:sp>
    </p:spTree>
    <p:extLst>
      <p:ext uri="{BB962C8B-B14F-4D97-AF65-F5344CB8AC3E}">
        <p14:creationId xmlns:p14="http://schemas.microsoft.com/office/powerpoint/2010/main" val="176384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B87676-DD0B-484B-8A02-D4CE01C987B4}" type="slidenum">
              <a:rPr lang="en-US" smtClean="0"/>
              <a:t>6</a:t>
            </a:fld>
            <a:endParaRPr lang="en-US"/>
          </a:p>
        </p:txBody>
      </p:sp>
    </p:spTree>
    <p:extLst>
      <p:ext uri="{BB962C8B-B14F-4D97-AF65-F5344CB8AC3E}">
        <p14:creationId xmlns:p14="http://schemas.microsoft.com/office/powerpoint/2010/main" val="411460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B87676-DD0B-484B-8A02-D4CE01C987B4}" type="slidenum">
              <a:rPr lang="en-US" smtClean="0"/>
              <a:t>7</a:t>
            </a:fld>
            <a:endParaRPr lang="en-US"/>
          </a:p>
        </p:txBody>
      </p:sp>
    </p:spTree>
    <p:extLst>
      <p:ext uri="{BB962C8B-B14F-4D97-AF65-F5344CB8AC3E}">
        <p14:creationId xmlns:p14="http://schemas.microsoft.com/office/powerpoint/2010/main" val="293129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B87676-DD0B-484B-8A02-D4CE01C987B4}" type="slidenum">
              <a:rPr lang="en-US" smtClean="0"/>
              <a:t>8</a:t>
            </a:fld>
            <a:endParaRPr lang="en-US"/>
          </a:p>
        </p:txBody>
      </p:sp>
    </p:spTree>
    <p:extLst>
      <p:ext uri="{BB962C8B-B14F-4D97-AF65-F5344CB8AC3E}">
        <p14:creationId xmlns:p14="http://schemas.microsoft.com/office/powerpoint/2010/main" val="3892280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0B9B-1F5D-4AC7-BAC5-BA877AF4FB45}"/>
              </a:ext>
            </a:extLst>
          </p:cNvPr>
          <p:cNvSpPr>
            <a:spLocks noGrp="1"/>
          </p:cNvSpPr>
          <p:nvPr>
            <p:ph type="ctrTitle"/>
          </p:nvPr>
        </p:nvSpPr>
        <p:spPr>
          <a:xfrm>
            <a:off x="1524000" y="1122363"/>
            <a:ext cx="9144000" cy="2387600"/>
          </a:xfrm>
        </p:spPr>
        <p:txBody>
          <a:bodyPr anchor="b"/>
          <a:lstStyle>
            <a:lvl1pPr algn="ctr">
              <a:defRPr sz="6000" baseline="0">
                <a:solidFill>
                  <a:srgbClr val="1E407C"/>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09775C3-CFB0-4F3F-9246-38D2B0FD9A5E}"/>
              </a:ext>
            </a:extLst>
          </p:cNvPr>
          <p:cNvSpPr>
            <a:spLocks noGrp="1"/>
          </p:cNvSpPr>
          <p:nvPr>
            <p:ph type="subTitle" idx="1"/>
          </p:nvPr>
        </p:nvSpPr>
        <p:spPr>
          <a:xfrm>
            <a:off x="1524000" y="3602038"/>
            <a:ext cx="9144000" cy="1655762"/>
          </a:xfrm>
        </p:spPr>
        <p:txBody>
          <a:bodyPr>
            <a:normAutofit/>
          </a:bodyPr>
          <a:lstStyle>
            <a:lvl1pPr marL="0" indent="0" algn="ctr">
              <a:buNone/>
              <a:defRPr sz="30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904A9-6755-4193-B37E-029484C6A6EB}"/>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2D7A013B-004A-485C-A066-559593536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47ED1-F736-4906-B357-D1A7087785AD}"/>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140283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A6D1-A43C-43C0-9B1D-314BE56854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CD79C-E467-4451-82E4-EA3AD5F117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BCFA31-F494-4C89-A756-E029DA294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752B7-C13A-4CF9-9975-587CB6B481E3}"/>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6" name="Footer Placeholder 5">
            <a:extLst>
              <a:ext uri="{FF2B5EF4-FFF2-40B4-BE49-F238E27FC236}">
                <a16:creationId xmlns:a16="http://schemas.microsoft.com/office/drawing/2014/main" id="{C45BB000-86A2-47C4-A433-9A6F3E78F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50CFB-AD8C-40F0-9B8B-A3A4E6D04079}"/>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2096097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2E47-EF89-422E-84ED-46C3133485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5980EC-7A66-4430-BDE6-D487D05343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67FCE-BCA9-4F17-B528-F4AF0E39D18B}"/>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077FCC8C-4112-47E6-BC67-A58ECE1F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ABA5C-D801-492E-A417-A536BFFB3D10}"/>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22061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B4D8E1-8C6E-43AA-BAA9-EA213CCC9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63881-E76F-42AF-9170-3ACE5B4A4E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47BE3-21E7-40C7-8E3F-63764F007C7D}"/>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D4BCC132-BC53-495E-9C9A-5EB9DF04F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124C4-C6EF-4010-841A-21D329F9097B}"/>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305679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DD64-00F8-4556-9F05-8DFF17724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54738E-A09D-4112-AB69-D39C25DD2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0C03C-222E-48BA-B746-057C743A61BB}"/>
              </a:ext>
            </a:extLst>
          </p:cNvPr>
          <p:cNvSpPr>
            <a:spLocks noGrp="1"/>
          </p:cNvSpPr>
          <p:nvPr>
            <p:ph type="dt" sz="half" idx="10"/>
          </p:nvPr>
        </p:nvSpPr>
        <p:spPr/>
        <p:txBody>
          <a:bodyPr/>
          <a:lstStyle/>
          <a:p>
            <a:fld id="{8F1E6D52-151F-4876-8731-9851F34F5FC5}" type="datetimeFigureOut">
              <a:rPr lang="en-US" smtClean="0"/>
              <a:t>4/18/2023</a:t>
            </a:fld>
            <a:endParaRPr lang="en-US"/>
          </a:p>
        </p:txBody>
      </p:sp>
      <p:sp>
        <p:nvSpPr>
          <p:cNvPr id="5" name="Footer Placeholder 4">
            <a:extLst>
              <a:ext uri="{FF2B5EF4-FFF2-40B4-BE49-F238E27FC236}">
                <a16:creationId xmlns:a16="http://schemas.microsoft.com/office/drawing/2014/main" id="{665F18B9-CCF4-4E50-92B8-0FA10D0E7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A5E86-3076-438F-BCF7-C46492C4196F}"/>
              </a:ext>
            </a:extLst>
          </p:cNvPr>
          <p:cNvSpPr>
            <a:spLocks noGrp="1"/>
          </p:cNvSpPr>
          <p:nvPr>
            <p:ph type="sldNum" sz="quarter" idx="12"/>
          </p:nvPr>
        </p:nvSpPr>
        <p:spPr/>
        <p:txBody>
          <a:bodyPr/>
          <a:lstStyle/>
          <a:p>
            <a:fld id="{58EE0A43-9511-4A46-9901-157187E978F5}" type="slidenum">
              <a:rPr lang="en-US" smtClean="0"/>
              <a:t>‹#›</a:t>
            </a:fld>
            <a:endParaRPr lang="en-US"/>
          </a:p>
        </p:txBody>
      </p:sp>
    </p:spTree>
    <p:extLst>
      <p:ext uri="{BB962C8B-B14F-4D97-AF65-F5344CB8AC3E}">
        <p14:creationId xmlns:p14="http://schemas.microsoft.com/office/powerpoint/2010/main" val="9071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9C19-56C4-434F-B127-6D6E39EA8D9F}"/>
              </a:ext>
            </a:extLst>
          </p:cNvPr>
          <p:cNvSpPr>
            <a:spLocks noGrp="1"/>
          </p:cNvSpPr>
          <p:nvPr>
            <p:ph type="title"/>
          </p:nvPr>
        </p:nvSpPr>
        <p:spPr>
          <a:xfrm>
            <a:off x="831850" y="1349827"/>
            <a:ext cx="10515600" cy="217632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6BA13-6284-4B9F-AB34-6251C8C1FC3D}"/>
              </a:ext>
            </a:extLst>
          </p:cNvPr>
          <p:cNvSpPr>
            <a:spLocks noGrp="1"/>
          </p:cNvSpPr>
          <p:nvPr>
            <p:ph type="body" idx="1"/>
          </p:nvPr>
        </p:nvSpPr>
        <p:spPr>
          <a:xfrm>
            <a:off x="831850" y="359668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DA311D-B7AE-4699-948F-F92083745C7C}"/>
              </a:ext>
            </a:extLst>
          </p:cNvPr>
          <p:cNvSpPr>
            <a:spLocks noGrp="1"/>
          </p:cNvSpPr>
          <p:nvPr>
            <p:ph type="dt" sz="half" idx="10"/>
          </p:nvPr>
        </p:nvSpPr>
        <p:spPr/>
        <p:txBody>
          <a:bodyPr/>
          <a:lstStyle/>
          <a:p>
            <a:fld id="{8F1E6D52-151F-4876-8731-9851F34F5FC5}" type="datetimeFigureOut">
              <a:rPr lang="en-US" smtClean="0"/>
              <a:t>4/18/2023</a:t>
            </a:fld>
            <a:endParaRPr lang="en-US"/>
          </a:p>
        </p:txBody>
      </p:sp>
      <p:sp>
        <p:nvSpPr>
          <p:cNvPr id="5" name="Footer Placeholder 4">
            <a:extLst>
              <a:ext uri="{FF2B5EF4-FFF2-40B4-BE49-F238E27FC236}">
                <a16:creationId xmlns:a16="http://schemas.microsoft.com/office/drawing/2014/main" id="{84C8ED51-7FCA-4F7F-8B89-0984C7251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44882-9035-4DF9-9DBB-0764FEEFF571}"/>
              </a:ext>
            </a:extLst>
          </p:cNvPr>
          <p:cNvSpPr>
            <a:spLocks noGrp="1"/>
          </p:cNvSpPr>
          <p:nvPr>
            <p:ph type="sldNum" sz="quarter" idx="12"/>
          </p:nvPr>
        </p:nvSpPr>
        <p:spPr/>
        <p:txBody>
          <a:bodyPr/>
          <a:lstStyle/>
          <a:p>
            <a:fld id="{58EE0A43-9511-4A46-9901-157187E978F5}" type="slidenum">
              <a:rPr lang="en-US" smtClean="0"/>
              <a:t>‹#›</a:t>
            </a:fld>
            <a:endParaRPr lang="en-US"/>
          </a:p>
        </p:txBody>
      </p:sp>
    </p:spTree>
    <p:extLst>
      <p:ext uri="{BB962C8B-B14F-4D97-AF65-F5344CB8AC3E}">
        <p14:creationId xmlns:p14="http://schemas.microsoft.com/office/powerpoint/2010/main" val="133746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2356-5BC7-4D8E-BCCE-B63E31DFB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4640C-097D-43CE-A3E4-0FEFB39C747D}"/>
              </a:ext>
            </a:extLst>
          </p:cNvPr>
          <p:cNvSpPr>
            <a:spLocks noGrp="1"/>
          </p:cNvSpPr>
          <p:nvPr>
            <p:ph sz="half" idx="1"/>
          </p:nvPr>
        </p:nvSpPr>
        <p:spPr>
          <a:xfrm>
            <a:off x="838200" y="2551611"/>
            <a:ext cx="5181600" cy="362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127131-C763-4BBB-A1E9-9110BADCBA00}"/>
              </a:ext>
            </a:extLst>
          </p:cNvPr>
          <p:cNvSpPr>
            <a:spLocks noGrp="1"/>
          </p:cNvSpPr>
          <p:nvPr>
            <p:ph sz="half" idx="2"/>
          </p:nvPr>
        </p:nvSpPr>
        <p:spPr>
          <a:xfrm>
            <a:off x="6172200" y="2551611"/>
            <a:ext cx="5181600" cy="362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5B0256-6146-4494-BADE-D39AA3A5621F}"/>
              </a:ext>
            </a:extLst>
          </p:cNvPr>
          <p:cNvSpPr>
            <a:spLocks noGrp="1"/>
          </p:cNvSpPr>
          <p:nvPr>
            <p:ph type="dt" sz="half" idx="10"/>
          </p:nvPr>
        </p:nvSpPr>
        <p:spPr/>
        <p:txBody>
          <a:bodyPr/>
          <a:lstStyle/>
          <a:p>
            <a:fld id="{8F1E6D52-151F-4876-8731-9851F34F5FC5}" type="datetimeFigureOut">
              <a:rPr lang="en-US" smtClean="0"/>
              <a:t>4/18/2023</a:t>
            </a:fld>
            <a:endParaRPr lang="en-US"/>
          </a:p>
        </p:txBody>
      </p:sp>
      <p:sp>
        <p:nvSpPr>
          <p:cNvPr id="6" name="Footer Placeholder 5">
            <a:extLst>
              <a:ext uri="{FF2B5EF4-FFF2-40B4-BE49-F238E27FC236}">
                <a16:creationId xmlns:a16="http://schemas.microsoft.com/office/drawing/2014/main" id="{E2213CF4-D331-4D32-9F3C-56B457C2E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6CCE5-6BD1-4E02-9A30-168FA718E891}"/>
              </a:ext>
            </a:extLst>
          </p:cNvPr>
          <p:cNvSpPr>
            <a:spLocks noGrp="1"/>
          </p:cNvSpPr>
          <p:nvPr>
            <p:ph type="sldNum" sz="quarter" idx="12"/>
          </p:nvPr>
        </p:nvSpPr>
        <p:spPr/>
        <p:txBody>
          <a:bodyPr/>
          <a:lstStyle/>
          <a:p>
            <a:fld id="{58EE0A43-9511-4A46-9901-157187E978F5}" type="slidenum">
              <a:rPr lang="en-US" smtClean="0"/>
              <a:t>‹#›</a:t>
            </a:fld>
            <a:endParaRPr lang="en-US"/>
          </a:p>
        </p:txBody>
      </p:sp>
    </p:spTree>
    <p:extLst>
      <p:ext uri="{BB962C8B-B14F-4D97-AF65-F5344CB8AC3E}">
        <p14:creationId xmlns:p14="http://schemas.microsoft.com/office/powerpoint/2010/main" val="175980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C88C-19BD-48E2-8C93-2FDB4682B821}"/>
              </a:ext>
            </a:extLst>
          </p:cNvPr>
          <p:cNvSpPr>
            <a:spLocks noGrp="1"/>
          </p:cNvSpPr>
          <p:nvPr>
            <p:ph type="title"/>
          </p:nvPr>
        </p:nvSpPr>
        <p:spPr>
          <a:xfrm>
            <a:off x="838200" y="77390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402F0-B726-4817-B728-A795EE9096C7}"/>
              </a:ext>
            </a:extLst>
          </p:cNvPr>
          <p:cNvSpPr>
            <a:spLocks noGrp="1"/>
          </p:cNvSpPr>
          <p:nvPr>
            <p:ph type="body" idx="1"/>
          </p:nvPr>
        </p:nvSpPr>
        <p:spPr>
          <a:xfrm>
            <a:off x="836612" y="21828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D83106-0006-4C4D-A442-D113DBDD15A4}"/>
              </a:ext>
            </a:extLst>
          </p:cNvPr>
          <p:cNvSpPr>
            <a:spLocks noGrp="1"/>
          </p:cNvSpPr>
          <p:nvPr>
            <p:ph sz="half" idx="2"/>
          </p:nvPr>
        </p:nvSpPr>
        <p:spPr>
          <a:xfrm>
            <a:off x="839788" y="3006725"/>
            <a:ext cx="515778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DD61F-C71A-4647-8C41-1DBBC92FA8C1}"/>
              </a:ext>
            </a:extLst>
          </p:cNvPr>
          <p:cNvSpPr>
            <a:spLocks noGrp="1"/>
          </p:cNvSpPr>
          <p:nvPr>
            <p:ph type="body" sz="quarter" idx="3"/>
          </p:nvPr>
        </p:nvSpPr>
        <p:spPr>
          <a:xfrm>
            <a:off x="6172200" y="21828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EB868E-3943-445B-8AE2-75EB8DF1568C}"/>
              </a:ext>
            </a:extLst>
          </p:cNvPr>
          <p:cNvSpPr>
            <a:spLocks noGrp="1"/>
          </p:cNvSpPr>
          <p:nvPr>
            <p:ph sz="quarter" idx="4"/>
          </p:nvPr>
        </p:nvSpPr>
        <p:spPr>
          <a:xfrm>
            <a:off x="6172200" y="3006725"/>
            <a:ext cx="5183188" cy="318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3D3149-BAB9-4DDA-9B12-71E4AF7F3F77}"/>
              </a:ext>
            </a:extLst>
          </p:cNvPr>
          <p:cNvSpPr>
            <a:spLocks noGrp="1"/>
          </p:cNvSpPr>
          <p:nvPr>
            <p:ph type="dt" sz="half" idx="10"/>
          </p:nvPr>
        </p:nvSpPr>
        <p:spPr/>
        <p:txBody>
          <a:bodyPr/>
          <a:lstStyle/>
          <a:p>
            <a:fld id="{8F1E6D52-151F-4876-8731-9851F34F5FC5}" type="datetimeFigureOut">
              <a:rPr lang="en-US" smtClean="0"/>
              <a:t>4/18/2023</a:t>
            </a:fld>
            <a:endParaRPr lang="en-US"/>
          </a:p>
        </p:txBody>
      </p:sp>
      <p:sp>
        <p:nvSpPr>
          <p:cNvPr id="8" name="Footer Placeholder 7">
            <a:extLst>
              <a:ext uri="{FF2B5EF4-FFF2-40B4-BE49-F238E27FC236}">
                <a16:creationId xmlns:a16="http://schemas.microsoft.com/office/drawing/2014/main" id="{574B6FE5-EA26-4AFC-8211-A21DAA4257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49418D-00D5-4413-8156-7375DA2469D5}"/>
              </a:ext>
            </a:extLst>
          </p:cNvPr>
          <p:cNvSpPr>
            <a:spLocks noGrp="1"/>
          </p:cNvSpPr>
          <p:nvPr>
            <p:ph type="sldNum" sz="quarter" idx="12"/>
          </p:nvPr>
        </p:nvSpPr>
        <p:spPr/>
        <p:txBody>
          <a:bodyPr/>
          <a:lstStyle/>
          <a:p>
            <a:fld id="{58EE0A43-9511-4A46-9901-157187E978F5}" type="slidenum">
              <a:rPr lang="en-US" smtClean="0"/>
              <a:t>‹#›</a:t>
            </a:fld>
            <a:endParaRPr lang="en-US"/>
          </a:p>
        </p:txBody>
      </p:sp>
    </p:spTree>
    <p:extLst>
      <p:ext uri="{BB962C8B-B14F-4D97-AF65-F5344CB8AC3E}">
        <p14:creationId xmlns:p14="http://schemas.microsoft.com/office/powerpoint/2010/main" val="161928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EBC8-4DEC-47FF-A7C5-D5DF638725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D25877-884D-4D8A-959A-C65549E42E8D}"/>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4" name="Footer Placeholder 3">
            <a:extLst>
              <a:ext uri="{FF2B5EF4-FFF2-40B4-BE49-F238E27FC236}">
                <a16:creationId xmlns:a16="http://schemas.microsoft.com/office/drawing/2014/main" id="{ED3EA6FD-21F4-42B4-BAC1-966C1013E7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FAE3A-BF2A-4ED1-BBE5-97861D201F5C}"/>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2329526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FCCA-1902-4786-9FF9-2D80705CE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C095E-3B43-4FB6-8E65-1B6FEE77A0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74795-3320-409B-BF56-1FFE41537865}"/>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290253A9-357D-4C61-AB86-CC3F76C32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0DCFE-5B1B-494D-A5D2-C9C4EE817B15}"/>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128311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82389-125A-4665-B453-A1D11AA0D4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9C77F8-8F74-44E0-A244-AE0E14BEB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D9C50-1073-4360-8937-33C44E65319C}"/>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9D719E27-E1AA-45F5-ACCA-D35CE2C52F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AD4E1-4B2D-405A-83BE-F0F1140956B8}"/>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206703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AC7A-5476-482A-A8E1-DC41DACD9C29}"/>
              </a:ext>
            </a:extLst>
          </p:cNvPr>
          <p:cNvSpPr>
            <a:spLocks noGrp="1"/>
          </p:cNvSpPr>
          <p:nvPr>
            <p:ph type="title"/>
          </p:nvPr>
        </p:nvSpPr>
        <p:spPr>
          <a:xfrm>
            <a:off x="838200" y="1135295"/>
            <a:ext cx="10515600" cy="10181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7C70CF9-389B-47D7-86D5-D1B0AF501715}"/>
              </a:ext>
            </a:extLst>
          </p:cNvPr>
          <p:cNvSpPr>
            <a:spLocks noGrp="1"/>
          </p:cNvSpPr>
          <p:nvPr>
            <p:ph sz="half" idx="1"/>
          </p:nvPr>
        </p:nvSpPr>
        <p:spPr>
          <a:xfrm>
            <a:off x="838200" y="2133601"/>
            <a:ext cx="5181600" cy="4043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92120-CDC6-4AAC-8E8E-67C16AD9D22B}"/>
              </a:ext>
            </a:extLst>
          </p:cNvPr>
          <p:cNvSpPr>
            <a:spLocks noGrp="1"/>
          </p:cNvSpPr>
          <p:nvPr>
            <p:ph sz="half" idx="2"/>
          </p:nvPr>
        </p:nvSpPr>
        <p:spPr>
          <a:xfrm>
            <a:off x="6172200" y="2133601"/>
            <a:ext cx="5181600" cy="4043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8D38FD-3087-4F92-BD48-C9B12840ADE8}"/>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6" name="Footer Placeholder 5">
            <a:extLst>
              <a:ext uri="{FF2B5EF4-FFF2-40B4-BE49-F238E27FC236}">
                <a16:creationId xmlns:a16="http://schemas.microsoft.com/office/drawing/2014/main" id="{95AB70A4-D0E9-4887-AC23-A9885B690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52AE7-5330-40F4-836E-8426BF1BB26F}"/>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37571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EA37-D834-429C-A3BE-82569CB7D2C5}"/>
              </a:ext>
            </a:extLst>
          </p:cNvPr>
          <p:cNvSpPr>
            <a:spLocks noGrp="1"/>
          </p:cNvSpPr>
          <p:nvPr>
            <p:ph type="title"/>
          </p:nvPr>
        </p:nvSpPr>
        <p:spPr>
          <a:xfrm>
            <a:off x="827088" y="1018903"/>
            <a:ext cx="10515600" cy="131948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A826B8-068E-486D-A79C-8A1E391E9B79}"/>
              </a:ext>
            </a:extLst>
          </p:cNvPr>
          <p:cNvSpPr>
            <a:spLocks noGrp="1"/>
          </p:cNvSpPr>
          <p:nvPr>
            <p:ph type="body" idx="1"/>
          </p:nvPr>
        </p:nvSpPr>
        <p:spPr>
          <a:xfrm>
            <a:off x="839788" y="2343943"/>
            <a:ext cx="5157787" cy="662782"/>
          </a:xfrm>
        </p:spPr>
        <p:txBody>
          <a:bodyPr anchor="b"/>
          <a:lstStyle>
            <a:lvl1pPr marL="0" indent="0">
              <a:buNone/>
              <a:defRPr sz="2400" b="1">
                <a:solidFill>
                  <a:srgbClr val="2667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1B12FD-79E8-496B-B7E0-2B33BF64F11C}"/>
              </a:ext>
            </a:extLst>
          </p:cNvPr>
          <p:cNvSpPr>
            <a:spLocks noGrp="1"/>
          </p:cNvSpPr>
          <p:nvPr>
            <p:ph sz="half" idx="2"/>
          </p:nvPr>
        </p:nvSpPr>
        <p:spPr>
          <a:xfrm>
            <a:off x="839788" y="3001169"/>
            <a:ext cx="5157787" cy="3188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84A47F-FBFA-45F7-BC65-0BBA16C16958}"/>
              </a:ext>
            </a:extLst>
          </p:cNvPr>
          <p:cNvSpPr>
            <a:spLocks noGrp="1"/>
          </p:cNvSpPr>
          <p:nvPr>
            <p:ph type="body" sz="quarter" idx="3"/>
          </p:nvPr>
        </p:nvSpPr>
        <p:spPr>
          <a:xfrm>
            <a:off x="6159500" y="2338386"/>
            <a:ext cx="5183188" cy="662782"/>
          </a:xfrm>
        </p:spPr>
        <p:txBody>
          <a:bodyPr anchor="b"/>
          <a:lstStyle>
            <a:lvl1pPr marL="0" indent="0">
              <a:buNone/>
              <a:defRPr sz="2400" b="1">
                <a:solidFill>
                  <a:srgbClr val="2667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9B247-F1E5-4098-B53D-A62796CA4CCB}"/>
              </a:ext>
            </a:extLst>
          </p:cNvPr>
          <p:cNvSpPr>
            <a:spLocks noGrp="1"/>
          </p:cNvSpPr>
          <p:nvPr>
            <p:ph sz="quarter" idx="4"/>
          </p:nvPr>
        </p:nvSpPr>
        <p:spPr>
          <a:xfrm>
            <a:off x="6172200" y="3001168"/>
            <a:ext cx="5183188" cy="3188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C730E-37D1-47A8-897B-4CF8224C64FA}"/>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8" name="Footer Placeholder 7">
            <a:extLst>
              <a:ext uri="{FF2B5EF4-FFF2-40B4-BE49-F238E27FC236}">
                <a16:creationId xmlns:a16="http://schemas.microsoft.com/office/drawing/2014/main" id="{2388024B-333E-45C6-AE72-A065F70AD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2883D6-98BD-47AB-B0AA-F365D66A2128}"/>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254180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EAFB-044B-4275-8EBE-A800E8B0F1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AF793D-96B3-4310-85B2-DDDFC1F78040}"/>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4" name="Footer Placeholder 3">
            <a:extLst>
              <a:ext uri="{FF2B5EF4-FFF2-40B4-BE49-F238E27FC236}">
                <a16:creationId xmlns:a16="http://schemas.microsoft.com/office/drawing/2014/main" id="{10571A2C-780B-40D9-815A-90CE6110D8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DA708E-0AB0-4E1C-8EB5-13FBE278A848}"/>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391631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B478F-8B4E-430C-9B6E-DA27AA480ABA}"/>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3" name="Footer Placeholder 2">
            <a:extLst>
              <a:ext uri="{FF2B5EF4-FFF2-40B4-BE49-F238E27FC236}">
                <a16:creationId xmlns:a16="http://schemas.microsoft.com/office/drawing/2014/main" id="{65F728F7-8D2B-49D4-B66D-3C08CB4BA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932195-B17C-443A-AA2F-C5E081A29E5F}"/>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406282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193F-D7D9-4A99-8641-F0A55BEA6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4F9E2-A1B9-431D-A086-87C0C536ED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0A356D-86F9-4FBD-ABC6-9E39D24DD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8B54C-86E7-4326-A4D2-A0CE18DEA7CD}"/>
              </a:ext>
            </a:extLst>
          </p:cNvPr>
          <p:cNvSpPr>
            <a:spLocks noGrp="1"/>
          </p:cNvSpPr>
          <p:nvPr>
            <p:ph type="dt" sz="half" idx="10"/>
          </p:nvPr>
        </p:nvSpPr>
        <p:spPr/>
        <p:txBody>
          <a:bodyPr/>
          <a:lstStyle/>
          <a:p>
            <a:fld id="{B7D9E9D2-11D5-4D01-B440-27B90138BCB7}" type="datetimeFigureOut">
              <a:rPr lang="en-US" smtClean="0"/>
              <a:t>4/18/2023</a:t>
            </a:fld>
            <a:endParaRPr lang="en-US"/>
          </a:p>
        </p:txBody>
      </p:sp>
      <p:sp>
        <p:nvSpPr>
          <p:cNvPr id="6" name="Footer Placeholder 5">
            <a:extLst>
              <a:ext uri="{FF2B5EF4-FFF2-40B4-BE49-F238E27FC236}">
                <a16:creationId xmlns:a16="http://schemas.microsoft.com/office/drawing/2014/main" id="{47038FAC-683A-4304-805A-36124F0C3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5C7D6-A39D-49D6-82B6-8991DB35E5DC}"/>
              </a:ext>
            </a:extLst>
          </p:cNvPr>
          <p:cNvSpPr>
            <a:spLocks noGrp="1"/>
          </p:cNvSpPr>
          <p:nvPr>
            <p:ph type="sldNum" sz="quarter" idx="12"/>
          </p:nvPr>
        </p:nvSpPr>
        <p:spPr/>
        <p:txBody>
          <a:bodyPr/>
          <a:lstStyle/>
          <a:p>
            <a:fld id="{B3FA7ADF-BCFD-4B31-ADBC-8A42BD360F96}" type="slidenum">
              <a:rPr lang="en-US" smtClean="0"/>
              <a:t>‹#›</a:t>
            </a:fld>
            <a:endParaRPr lang="en-US"/>
          </a:p>
        </p:txBody>
      </p:sp>
    </p:spTree>
    <p:extLst>
      <p:ext uri="{BB962C8B-B14F-4D97-AF65-F5344CB8AC3E}">
        <p14:creationId xmlns:p14="http://schemas.microsoft.com/office/powerpoint/2010/main" val="43483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37103-35B7-4616-AE0B-02F31494FB1E}"/>
              </a:ext>
            </a:extLst>
          </p:cNvPr>
          <p:cNvSpPr>
            <a:spLocks noGrp="1"/>
          </p:cNvSpPr>
          <p:nvPr>
            <p:ph type="title"/>
          </p:nvPr>
        </p:nvSpPr>
        <p:spPr>
          <a:xfrm>
            <a:off x="838200" y="111541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8D760F-3077-4401-92E9-388921000262}"/>
              </a:ext>
            </a:extLst>
          </p:cNvPr>
          <p:cNvSpPr>
            <a:spLocks noGrp="1"/>
          </p:cNvSpPr>
          <p:nvPr>
            <p:ph type="body" idx="1"/>
          </p:nvPr>
        </p:nvSpPr>
        <p:spPr>
          <a:xfrm>
            <a:off x="838200" y="2565779"/>
            <a:ext cx="10515600" cy="361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18775-7057-4065-855C-2FD453254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9E9D2-11D5-4D01-B440-27B90138BCB7}" type="datetimeFigureOut">
              <a:rPr lang="en-US" smtClean="0"/>
              <a:t>4/18/2023</a:t>
            </a:fld>
            <a:endParaRPr lang="en-US"/>
          </a:p>
        </p:txBody>
      </p:sp>
      <p:sp>
        <p:nvSpPr>
          <p:cNvPr id="5" name="Footer Placeholder 4">
            <a:extLst>
              <a:ext uri="{FF2B5EF4-FFF2-40B4-BE49-F238E27FC236}">
                <a16:creationId xmlns:a16="http://schemas.microsoft.com/office/drawing/2014/main" id="{4E44ABF4-6545-49DB-99F7-4751C174C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DB50CF-B45D-4EAE-97F4-8E2DAACC5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A7ADF-BCFD-4B31-ADBC-8A42BD360F96}" type="slidenum">
              <a:rPr lang="en-US" smtClean="0"/>
              <a:t>‹#›</a:t>
            </a:fld>
            <a:endParaRPr lang="en-US"/>
          </a:p>
        </p:txBody>
      </p:sp>
      <p:pic>
        <p:nvPicPr>
          <p:cNvPr id="10" name="Picture 9">
            <a:extLst>
              <a:ext uri="{FF2B5EF4-FFF2-40B4-BE49-F238E27FC236}">
                <a16:creationId xmlns:a16="http://schemas.microsoft.com/office/drawing/2014/main" id="{010D83F6-B421-49B2-AC9F-5DD8881A99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5290" y="282194"/>
            <a:ext cx="4430219" cy="528099"/>
          </a:xfrm>
          <a:prstGeom prst="rect">
            <a:avLst/>
          </a:prstGeom>
        </p:spPr>
      </p:pic>
      <p:pic>
        <p:nvPicPr>
          <p:cNvPr id="11" name="Picture 10">
            <a:extLst>
              <a:ext uri="{FF2B5EF4-FFF2-40B4-BE49-F238E27FC236}">
                <a16:creationId xmlns:a16="http://schemas.microsoft.com/office/drawing/2014/main" id="{ECB60049-1049-4B04-AF19-E490178B592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16200000">
            <a:off x="7801974" y="-2342865"/>
            <a:ext cx="2047164" cy="6732893"/>
          </a:xfrm>
          <a:prstGeom prst="rect">
            <a:avLst/>
          </a:prstGeom>
        </p:spPr>
      </p:pic>
      <p:pic>
        <p:nvPicPr>
          <p:cNvPr id="12" name="Picture 11">
            <a:extLst>
              <a:ext uri="{FF2B5EF4-FFF2-40B4-BE49-F238E27FC236}">
                <a16:creationId xmlns:a16="http://schemas.microsoft.com/office/drawing/2014/main" id="{57DDDEED-6197-483D-9D2A-8C34F9054E2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956888" y="-113548"/>
            <a:ext cx="228534" cy="2142307"/>
          </a:xfrm>
          <a:prstGeom prst="rect">
            <a:avLst/>
          </a:prstGeom>
        </p:spPr>
      </p:pic>
    </p:spTree>
    <p:extLst>
      <p:ext uri="{BB962C8B-B14F-4D97-AF65-F5344CB8AC3E}">
        <p14:creationId xmlns:p14="http://schemas.microsoft.com/office/powerpoint/2010/main" val="4129103541"/>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rgbClr val="1E407C"/>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B4B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B4B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B4B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B4B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B4B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4D906-B5DD-44DA-91FB-9904CB40F1A4}"/>
              </a:ext>
            </a:extLst>
          </p:cNvPr>
          <p:cNvSpPr>
            <a:spLocks noGrp="1"/>
          </p:cNvSpPr>
          <p:nvPr>
            <p:ph type="title"/>
          </p:nvPr>
        </p:nvSpPr>
        <p:spPr>
          <a:xfrm>
            <a:off x="838200" y="111242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BF3246-DE01-4B9E-9E39-4C1CACC327C1}"/>
              </a:ext>
            </a:extLst>
          </p:cNvPr>
          <p:cNvSpPr>
            <a:spLocks noGrp="1"/>
          </p:cNvSpPr>
          <p:nvPr>
            <p:ph type="body" idx="1"/>
          </p:nvPr>
        </p:nvSpPr>
        <p:spPr>
          <a:xfrm>
            <a:off x="838200" y="2527681"/>
            <a:ext cx="10515600" cy="3649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7CBDB-C2E5-4857-8256-E2860D3FEF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E6D52-151F-4876-8731-9851F34F5FC5}" type="datetimeFigureOut">
              <a:rPr lang="en-US" smtClean="0"/>
              <a:t>4/18/2023</a:t>
            </a:fld>
            <a:endParaRPr lang="en-US"/>
          </a:p>
        </p:txBody>
      </p:sp>
      <p:sp>
        <p:nvSpPr>
          <p:cNvPr id="5" name="Footer Placeholder 4">
            <a:extLst>
              <a:ext uri="{FF2B5EF4-FFF2-40B4-BE49-F238E27FC236}">
                <a16:creationId xmlns:a16="http://schemas.microsoft.com/office/drawing/2014/main" id="{827A90FA-2932-420B-A3B5-8FB78497E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7FF5B-23AD-492A-A99B-782FF46C7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E0A43-9511-4A46-9901-157187E978F5}" type="slidenum">
              <a:rPr lang="en-US" smtClean="0"/>
              <a:t>‹#›</a:t>
            </a:fld>
            <a:endParaRPr lang="en-US"/>
          </a:p>
        </p:txBody>
      </p:sp>
      <p:pic>
        <p:nvPicPr>
          <p:cNvPr id="7" name="Picture 6">
            <a:extLst>
              <a:ext uri="{FF2B5EF4-FFF2-40B4-BE49-F238E27FC236}">
                <a16:creationId xmlns:a16="http://schemas.microsoft.com/office/drawing/2014/main" id="{6E16704B-307F-4F59-AFFA-6EE3E06D84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15100" y="138113"/>
            <a:ext cx="5676900" cy="6743700"/>
          </a:xfrm>
          <a:prstGeom prst="rect">
            <a:avLst/>
          </a:prstGeom>
        </p:spPr>
      </p:pic>
      <p:pic>
        <p:nvPicPr>
          <p:cNvPr id="8" name="Picture 6" descr="CombolionnoColor.jpg">
            <a:extLst>
              <a:ext uri="{FF2B5EF4-FFF2-40B4-BE49-F238E27FC236}">
                <a16:creationId xmlns:a16="http://schemas.microsoft.com/office/drawing/2014/main" id="{7A977E5B-DBB8-4D32-BDF2-C34B9E2BB7E2}"/>
              </a:ext>
            </a:extLst>
          </p:cNvPr>
          <p:cNvPicPr>
            <a:picLocks noChangeAspect="1"/>
          </p:cNvPicPr>
          <p:nvPr userDrawn="1"/>
        </p:nvPicPr>
        <p:blipFill>
          <a:blip r:embed="rId7">
            <a:extLst>
              <a:ext uri="{28A0092B-C50C-407E-A947-70E740481C1C}">
                <a14:useLocalDpi xmlns:a14="http://schemas.microsoft.com/office/drawing/2010/main" val="0"/>
              </a:ext>
            </a:extLst>
          </a:blip>
          <a:srcRect t="16452" b="3006"/>
          <a:stretch>
            <a:fillRect/>
          </a:stretch>
        </p:blipFill>
        <p:spPr bwMode="auto">
          <a:xfrm>
            <a:off x="0" y="4692650"/>
            <a:ext cx="320040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4FDE548-2788-4F89-94E3-903411DD861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290" y="282194"/>
            <a:ext cx="5459914" cy="650842"/>
          </a:xfrm>
          <a:prstGeom prst="rect">
            <a:avLst/>
          </a:prstGeom>
        </p:spPr>
      </p:pic>
    </p:spTree>
    <p:extLst>
      <p:ext uri="{BB962C8B-B14F-4D97-AF65-F5344CB8AC3E}">
        <p14:creationId xmlns:p14="http://schemas.microsoft.com/office/powerpoint/2010/main" val="395575684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rgbClr val="1E407C"/>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B4B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B4B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B4B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B4B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B4B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gulations.gov/docket/FNS-2022-0043" TargetMode="External"/><Relationship Id="rId2" Type="http://schemas.openxmlformats.org/officeDocument/2006/relationships/hyperlink" Target="https://www.federalregister.gov/documents/2023/02/07/2023-02102/child-nutrition-programs-revisions-to-meal-patterns-consistent-with-the-2020-dietary-guidelines-for"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legis.state.pa.us/CFDOCS/Legis/PN/Public/btCheck.cfm?txtType=PDF&amp;sessYr=2023&amp;sessInd=0&amp;billBody=S&amp;billTyp=R&amp;billNbr=0048&amp;pn=0368"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rmers.gov/" TargetMode="External"/><Relationship Id="rId2" Type="http://schemas.openxmlformats.org/officeDocument/2006/relationships/hyperlink" Target="https://www.usda.gov/media/press-releases/2023/01/23/usda-announces-additional-assistance-dairy-farm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fda.gov/regulatory-information/search-fda-guidance-documents/draft-guidance-industry-labeling-plant-based-milk-alternatives-and-voluntary-nutrient-statements" TargetMode="Externa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s://www.nmpf.org/issues/milk-pricing-economics/federal-milk-marketing-order/" TargetMode="External"/><Relationship Id="rId2" Type="http://schemas.openxmlformats.org/officeDocument/2006/relationships/hyperlink" Target="https://www.nmpf.org/milk-pricing-proposal-moves-forward-as-dairy-leaders-endorse-nmpf-plan/" TargetMode="External"/><Relationship Id="rId1" Type="http://schemas.openxmlformats.org/officeDocument/2006/relationships/slideLayout" Target="../slideLayouts/slideLayout3.xml"/><Relationship Id="rId6" Type="http://schemas.openxmlformats.org/officeDocument/2006/relationships/hyperlink" Target="https://www.ams.usda.gov/rules-regulations/moa/dairy/petitions" TargetMode="External"/><Relationship Id="rId5" Type="http://schemas.openxmlformats.org/officeDocument/2006/relationships/hyperlink" Target="https://www.ams.usda.gov/sites/default/files/media/20230309_IDFAPetition4865_3290_0697.pdf" TargetMode="External"/><Relationship Id="rId4" Type="http://schemas.openxmlformats.org/officeDocument/2006/relationships/hyperlink" Target="https://www.ams.usda.gov/sites/default/files/media/WCMA_USDA_Petition_March2023.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glaw.psu.edu/wp-content/uploads/2023/04/Gruyere-Complaint-USDC-10.6.20.pdf" TargetMode="External"/><Relationship Id="rId2" Type="http://schemas.openxmlformats.org/officeDocument/2006/relationships/hyperlink" Target="https://aglaw.psu.edu/wp-content/uploads/2023/04/TTAB-decision-Gruyere-8.5.20.pdf" TargetMode="External"/><Relationship Id="rId1" Type="http://schemas.openxmlformats.org/officeDocument/2006/relationships/slideLayout" Target="../slideLayouts/slideLayout3.xml"/><Relationship Id="rId5" Type="http://schemas.openxmlformats.org/officeDocument/2006/relationships/hyperlink" Target="https://aglaw.psu.edu/wp-content/uploads/2023/04/4th-Circuit-Court-decision-Gruyere-case.pdf" TargetMode="External"/><Relationship Id="rId4" Type="http://schemas.openxmlformats.org/officeDocument/2006/relationships/hyperlink" Target="https://aglaw.psu.edu/wp-content/uploads/2023/04/USDC-Decision-Gruyere-cas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oodnavigator-usa.com/Events/Dairy-trends-From-zero-sugar-to-animal-free?source=3&amp;utm_source=newsletter_daily&amp;utm_medium=email&amp;utm_campaign=14-Apr-2023&amp;cid=DM1069651&amp;bid=90119905" TargetMode="External"/><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aglaw.psu.edu/research-by-topic/library-guides/ag-law-resource-rooms/" TargetMode="Externa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hyperlink" Target="https://crsreports.congress.gov/product/pdf/IF/IF10038"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everycrsreport.com/reports/IF11399.html" TargetMode="External"/><Relationship Id="rId2" Type="http://schemas.openxmlformats.org/officeDocument/2006/relationships/hyperlink" Target="https://www.everycrsreport.com/reports/IF11149.html" TargetMode="External"/><Relationship Id="rId1" Type="http://schemas.openxmlformats.org/officeDocument/2006/relationships/slideLayout" Target="../slideLayouts/slideLayout3.xml"/><Relationship Id="rId6" Type="http://schemas.openxmlformats.org/officeDocument/2006/relationships/hyperlink" Target="https://www.everycrsreport.com/reports/IF10997.html" TargetMode="External"/><Relationship Id="rId5" Type="http://schemas.openxmlformats.org/officeDocument/2006/relationships/hyperlink" Target="https://www.everycrsreport.com/reports/R44981.html" TargetMode="External"/><Relationship Id="rId4" Type="http://schemas.openxmlformats.org/officeDocument/2006/relationships/hyperlink" Target="https://www.everycrsreport.com/reports/LSB10399.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ustr.gov/sites/default/files/enforcement/USMCA/Canada%20Dairy%20TRQ%20Final%20Panel%20Report.pdf" TargetMode="Externa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aglaw.psu.ed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s://ustr.gov/about-us/policy-offices/press-office/press-releases/2022/january/united-states-prevails-usmca-dispute-canadian-dairy-restrictions#:~:text=Under%20the%20USMCA%2C%20Canada,mixes%2C%20and%20other%20dairy" TargetMode="External"/><Relationship Id="rId7" Type="http://schemas.openxmlformats.org/officeDocument/2006/relationships/hyperlink" Target="https://aglaw.psu.edu/ag-law-weekly-review/agricultural-law-weekly-review-week-ending-may-28-2021/" TargetMode="External"/><Relationship Id="rId2" Type="http://schemas.openxmlformats.org/officeDocument/2006/relationships/hyperlink" Target="https://ustr.gov/about-us/policy-offices/press-office/press-releases/2022/january/united-states-prevails-usmca-dispute-canadian-dairy-restrictions" TargetMode="External"/><Relationship Id="rId1" Type="http://schemas.openxmlformats.org/officeDocument/2006/relationships/slideLayout" Target="../slideLayouts/slideLayout3.xml"/><Relationship Id="rId6" Type="http://schemas.openxmlformats.org/officeDocument/2006/relationships/hyperlink" Target="https://www.international.gc.ca/trade-commerce/trade-agreements-accords-commerciaux/agr-acc/cusma-aceum/text-texte/03.aspx?lang=eng#:~:text=(b)%20unless%20otherwise%20agreed%20by%20the%20Parties%2C%20it%20does%20not%20allocate%20any%20portion%20of%20the%20quota%20to%20a%20producer%20group%2C%20condition%20access%20to%20an%20allocation%20on%20the%20purchase%20of%20domestic%20production%2C%20or%20limit%20access%20to%20an%20allocation%20to%20processors" TargetMode="External"/><Relationship Id="rId5" Type="http://schemas.openxmlformats.org/officeDocument/2006/relationships/hyperlink" Target="https://ustr.gov/trade-agreements/free-trade-agreements/united-states-mexico-canada-agreement/agreement-between" TargetMode="External"/><Relationship Id="rId4" Type="http://schemas.openxmlformats.org/officeDocument/2006/relationships/hyperlink" Target="https://ustr.gov/sites/default/files/enforcement/USMCA/Canada%20Dairy%20TRQ%20Final%20Panel%20Report.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ternational.gc.ca/trade-commerce/consultations/TRQ-CT/cusma_dairy_changes-produits_laitiers_aceum_changements.aspx?lang=eng&amp;utm_campaign=News%20Releases&amp;utm_medium=email&amp;_hsmi=205738156&amp;_hsenc=p2ANqtz-_puMNvCMu0w_v2e0kRNvNGVZMs2zD_ZAscLWZRK" TargetMode="Externa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hyperlink" Target="https://www.beehive.govt.nz/release/new-zealand-initiates-dispute-settlement-proceedings-against-canada%E2%80%99s-implementation-dairy" TargetMode="External"/><Relationship Id="rId3" Type="http://schemas.openxmlformats.org/officeDocument/2006/relationships/hyperlink" Target="https://ustr.gov/sites/default/files/enforcement/USMCA/Canada%20Dairy%20TRQ%20Final%20Panel%20Report.pdf" TargetMode="External"/><Relationship Id="rId7" Type="http://schemas.openxmlformats.org/officeDocument/2006/relationships/hyperlink" Target="https://www.agri-pulse.com/articles/17692-us-rejects-canadas-second-proposal-to-fix-dairy-quotas" TargetMode="External"/><Relationship Id="rId2" Type="http://schemas.openxmlformats.org/officeDocument/2006/relationships/hyperlink" Target="https://ustr.gov/about-us/policy-offices/press-office/press-releases/2022/may/readout-ambassador-katherine-tais-meeting-canadian-minister-international-trade-export-promotion" TargetMode="External"/><Relationship Id="rId1" Type="http://schemas.openxmlformats.org/officeDocument/2006/relationships/slideLayout" Target="../slideLayouts/slideLayout3.xml"/><Relationship Id="rId6" Type="http://schemas.openxmlformats.org/officeDocument/2006/relationships/hyperlink" Target="https://files.constantcontact.com/c0632ec8801/3220eeda-bae6-4e3e-b3ed-3808c59ea855.pdf" TargetMode="External"/><Relationship Id="rId5" Type="http://schemas.openxmlformats.org/officeDocument/2006/relationships/hyperlink" Target="https://files.constantcontact.com/c0632ec8801/28130e55-a566-4f87-ad36-b7db34ea02a2.pdf?utm_campaign=Global%20Dairy%20eBrief&amp;utm_medium=email&amp;_hsmi=209433558&amp;_hsenc=p2ANqtz-8F0kHA4Ps59u8YNcXTMP9a2o0jVaNcto74TWWzj0AOpbkn77Dg8FVxbNMX7ew-t89Pqnb2tkcx2JPFMR4o" TargetMode="External"/><Relationship Id="rId4" Type="http://schemas.openxmlformats.org/officeDocument/2006/relationships/hyperlink" Target="https://www.international.gc.ca/trade-commerce/consultations/TRQ-CT/cusma_dairy_changes-produits_laitiers_aceum_changements.aspx?lang=eng&amp;utm_campaign=News%20Releases&amp;utm_medium=email&amp;_hsmi=205738156&amp;_hsenc=p2ANqtz-_puMNvCMu0w_v2e0kRNvNGVZMs2zD_ZAscLWZR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nternational.gc.ca/trade-commerce/controls-controles/messages/2022-05-16-message-industry-industrie.aspx?lang=eng"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hyperlink" Target="https://ustr.gov/sites/default/files/files/agreements/FTA/USMCA/Text/03_Agriculture.pdf" TargetMode="External"/><Relationship Id="rId3" Type="http://schemas.openxmlformats.org/officeDocument/2006/relationships/hyperlink" Target="https://ustr.gov/sites/default/files/2022-12/US%20Cons%20Req%20Cda%20Dairy.for.USTR.website.pdf" TargetMode="External"/><Relationship Id="rId7" Type="http://schemas.openxmlformats.org/officeDocument/2006/relationships/hyperlink" Target="https://ustr.gov/sites/default/files/enforcement/USMCA/Canada%20Dairy%20TRQ%20Final%20Panel%20Report.pdf" TargetMode="External"/><Relationship Id="rId2" Type="http://schemas.openxmlformats.org/officeDocument/2006/relationships/hyperlink" Target="https://ustr.gov/about-us/policy-offices/press-office/press-releases/2022/december/united-states-requests-new-usmca-dispute-consultations-canadian-dairy-tariff-rate-quota-policies" TargetMode="External"/><Relationship Id="rId1" Type="http://schemas.openxmlformats.org/officeDocument/2006/relationships/slideLayout" Target="../slideLayouts/slideLayout3.xml"/><Relationship Id="rId6" Type="http://schemas.openxmlformats.org/officeDocument/2006/relationships/hyperlink" Target="https://ustr.gov/about-us/policy-offices/press-office/press-releases/2022/may/united-states-initiates-second-usmca-dispute-canadian-dairy-tariff-rate-quota-policies" TargetMode="External"/><Relationship Id="rId5" Type="http://schemas.openxmlformats.org/officeDocument/2006/relationships/hyperlink" Target="https://ustr.gov/sites/default/files/enforcement/USMCA/US%20Cons%20Req.for.USTR.website%20(1).pdf" TargetMode="External"/><Relationship Id="rId4" Type="http://schemas.openxmlformats.org/officeDocument/2006/relationships/hyperlink" Target="https://ustr.gov/trade-agreements/free-trade-agreements/united-states-mexico-canada-agreement/agreement-between" TargetMode="External"/><Relationship Id="rId9" Type="http://schemas.openxmlformats.org/officeDocument/2006/relationships/hyperlink" Target="https://aglaw.psu.edu/ag-law-weekly-review/agricultural-law-weekly-review-week-ending-may-6-202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glaw.psu.edu/quarterly-dairy-legal-webinar/" TargetMode="External"/><Relationship Id="rId2" Type="http://schemas.openxmlformats.org/officeDocument/2006/relationships/hyperlink" Target="https://aglaw.psu.edu/research-by-topic/library-guide/dairy-and-dairy-products-law/" TargetMode="Externa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ustr.gov/sites/default/files/2023-01/USMCA%20Canada%20Dairy%20Panel%20Request%20Jan%202023.pdf" TargetMode="External"/><Relationship Id="rId2" Type="http://schemas.openxmlformats.org/officeDocument/2006/relationships/hyperlink" Target="https://ustr.gov/about-us/policy-offices/press-office/press-releases/2023/january/united-states-establishes-second-usmca-dispute-panel-canadian-dairy-tariff-rate-quota-policies" TargetMode="External"/><Relationship Id="rId1" Type="http://schemas.openxmlformats.org/officeDocument/2006/relationships/slideLayout" Target="../slideLayouts/slideLayout3.xml"/><Relationship Id="rId4" Type="http://schemas.openxmlformats.org/officeDocument/2006/relationships/hyperlink" Target="https://ustr.gov/about-us/policy-offices/press-office/press-releases/2023/january/what-they-are-saying-ustr-defends-rights-dairy-exporters-under-usmc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hyperlink" Target="https://aglaw.psu.edu/ag-law-weekly-review/agricultural-law-weekly-review-week-ending-may-6-2022/" TargetMode="External"/><Relationship Id="rId3" Type="http://schemas.openxmlformats.org/officeDocument/2006/relationships/hyperlink" Target="https://www.international.gc.ca/trade-commerce/trade-agreements-accords-commerciaux/agr-acc/cptpp-ptpgp/about_cptpp-propos_ptpgp.aspx?lang=eng" TargetMode="External"/><Relationship Id="rId7" Type="http://schemas.openxmlformats.org/officeDocument/2006/relationships/hyperlink" Target="https://www.beehive.govt.nz/release/new-zealand-progresses-cptpp-dairy-dispute-canada" TargetMode="External"/><Relationship Id="rId2" Type="http://schemas.openxmlformats.org/officeDocument/2006/relationships/hyperlink" Target="https://www.mfat.govt.nz/assets/Trade-General/WTO-Disputes/Panel-request-by-New-Zealand-regarding-Canadas-allocation-of-dairy-TRQs-under-CPTPP.pdf" TargetMode="External"/><Relationship Id="rId1" Type="http://schemas.openxmlformats.org/officeDocument/2006/relationships/slideLayout" Target="../slideLayouts/slideLayout3.xml"/><Relationship Id="rId6" Type="http://schemas.openxmlformats.org/officeDocument/2006/relationships/hyperlink" Target="https://www.mfat.govt.nz/en/trade/trade-law-and-dispute-settlement/current-wto-disputes/" TargetMode="External"/><Relationship Id="rId5" Type="http://schemas.openxmlformats.org/officeDocument/2006/relationships/hyperlink" Target="https://www.mfat.govt.nz/assets/Trade-General/WTO-Disputes/Request-for-consultations-by-New-Zealand-regarding-Canadas-allocation-of-dairy-TRQs-under-CPTPP.pdf" TargetMode="External"/><Relationship Id="rId4" Type="http://schemas.openxmlformats.org/officeDocument/2006/relationships/hyperlink" Target="https://www.beehive.govt.nz/release/new-zealand-initiates-dispute-settlement-proceedings-against-canada%E2%80%99s-implementation-dai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mailto:dhd5103@psu.edu"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glaw.psu.edu/quarterly-dairy-legal-webinar/"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mailto:jks251@psu.ed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irt, drawing&#10;&#10;Description automatically generated">
            <a:extLst>
              <a:ext uri="{FF2B5EF4-FFF2-40B4-BE49-F238E27FC236}">
                <a16:creationId xmlns:a16="http://schemas.microsoft.com/office/drawing/2014/main" id="{4CE8A334-19ED-4C82-BA02-6756A7270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596" y="1156995"/>
            <a:ext cx="6327181" cy="4066575"/>
          </a:xfrm>
          <a:prstGeom prst="rect">
            <a:avLst/>
          </a:prstGeom>
        </p:spPr>
      </p:pic>
      <p:sp>
        <p:nvSpPr>
          <p:cNvPr id="6" name="Rectangle 5">
            <a:extLst>
              <a:ext uri="{FF2B5EF4-FFF2-40B4-BE49-F238E27FC236}">
                <a16:creationId xmlns:a16="http://schemas.microsoft.com/office/drawing/2014/main" id="{3E799A65-9424-475B-9134-742421B339ED}"/>
              </a:ext>
            </a:extLst>
          </p:cNvPr>
          <p:cNvSpPr/>
          <p:nvPr/>
        </p:nvSpPr>
        <p:spPr>
          <a:xfrm>
            <a:off x="0" y="0"/>
            <a:ext cx="6027576" cy="933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77571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765DF4-A84F-EA45-A292-858A5FFA6ACD}"/>
              </a:ext>
            </a:extLst>
          </p:cNvPr>
          <p:cNvSpPr>
            <a:spLocks noGrp="1"/>
          </p:cNvSpPr>
          <p:nvPr>
            <p:ph type="title"/>
          </p:nvPr>
        </p:nvSpPr>
        <p:spPr>
          <a:xfrm>
            <a:off x="831850" y="1349827"/>
            <a:ext cx="10515600" cy="1032129"/>
          </a:xfrm>
        </p:spPr>
        <p:txBody>
          <a:bodyPr/>
          <a:lstStyle/>
          <a:p>
            <a:r>
              <a:rPr lang="fr-FR" b="1"/>
              <a:t>Round Up – 1st Quarter 2023</a:t>
            </a:r>
          </a:p>
        </p:txBody>
      </p:sp>
      <p:sp>
        <p:nvSpPr>
          <p:cNvPr id="3" name="Espace réservé du texte 2">
            <a:extLst>
              <a:ext uri="{FF2B5EF4-FFF2-40B4-BE49-F238E27FC236}">
                <a16:creationId xmlns:a16="http://schemas.microsoft.com/office/drawing/2014/main" id="{BC0C2853-5A23-C147-B3A7-D78BD2564A49}"/>
              </a:ext>
            </a:extLst>
          </p:cNvPr>
          <p:cNvSpPr>
            <a:spLocks noGrp="1"/>
          </p:cNvSpPr>
          <p:nvPr>
            <p:ph type="body" idx="1"/>
          </p:nvPr>
        </p:nvSpPr>
        <p:spPr>
          <a:xfrm>
            <a:off x="831850" y="2688482"/>
            <a:ext cx="9753675" cy="3120648"/>
          </a:xfrm>
        </p:spPr>
        <p:txBody>
          <a:bodyPr>
            <a:normAutofit/>
          </a:bodyPr>
          <a:lstStyle/>
          <a:p>
            <a:pPr marL="342900" indent="-342900">
              <a:buFont typeface="Arial" panose="020B0604020202020204" pitchFamily="34" charset="0"/>
              <a:buChar char="•"/>
            </a:pPr>
            <a:r>
              <a:rPr lang="en-US" sz="2000">
                <a:solidFill>
                  <a:schemeClr val="tx1"/>
                </a:solidFill>
              </a:rPr>
              <a:t>The U.S. Department of Agriculture (USDA) Published Proposed Rule for Child Nutrition Programs, Containing New Added Sugars Standards for Dairy Products</a:t>
            </a:r>
          </a:p>
          <a:p>
            <a:pPr marL="342900" indent="-342900">
              <a:buFont typeface="Arial" panose="020B0604020202020204" pitchFamily="34" charset="0"/>
              <a:buChar char="•"/>
            </a:pPr>
            <a:r>
              <a:rPr lang="en-US" sz="2000">
                <a:solidFill>
                  <a:schemeClr val="tx1"/>
                </a:solidFill>
              </a:rPr>
              <a:t>The U.S. Department of Agriculture (USDA) Announced Second Round of Pandemic Market Volatility Assistance Program and Launched New Organic Dairy Marketing Assistance Program</a:t>
            </a:r>
          </a:p>
          <a:p>
            <a:pPr marL="342900" indent="-342900">
              <a:buFont typeface="Arial" panose="020B0604020202020204" pitchFamily="34" charset="0"/>
              <a:buChar char="•"/>
            </a:pPr>
            <a:r>
              <a:rPr lang="en-US" sz="2000">
                <a:solidFill>
                  <a:schemeClr val="tx1"/>
                </a:solidFill>
              </a:rPr>
              <a:t>The U.S. Food and Drug Administration (FDA) Published Draft Guidance on Labeling Plant-Based Milk Products</a:t>
            </a:r>
          </a:p>
          <a:p>
            <a:pPr marL="342900" indent="-342900">
              <a:buFont typeface="Arial" panose="020B0604020202020204" pitchFamily="34" charset="0"/>
              <a:buChar char="•"/>
            </a:pPr>
            <a:r>
              <a:rPr lang="en-US" sz="2000">
                <a:solidFill>
                  <a:schemeClr val="tx1"/>
                </a:solidFill>
              </a:rPr>
              <a:t>The U.S. Court of Appeals for the Fourth Circuit Held ”Gruyere” Generic, Not Eligible for Trademark Registration</a:t>
            </a:r>
          </a:p>
        </p:txBody>
      </p:sp>
      <p:pic>
        <p:nvPicPr>
          <p:cNvPr id="4" name="Picture 3">
            <a:extLst>
              <a:ext uri="{FF2B5EF4-FFF2-40B4-BE49-F238E27FC236}">
                <a16:creationId xmlns:a16="http://schemas.microsoft.com/office/drawing/2014/main" id="{E87CFDE7-6782-1E09-6BDE-57642FE3B88D}"/>
              </a:ext>
            </a:extLst>
          </p:cNvPr>
          <p:cNvPicPr>
            <a:picLocks noChangeAspect="1"/>
          </p:cNvPicPr>
          <p:nvPr/>
        </p:nvPicPr>
        <p:blipFill>
          <a:blip r:embed="rId2"/>
          <a:stretch>
            <a:fillRect/>
          </a:stretch>
        </p:blipFill>
        <p:spPr>
          <a:xfrm>
            <a:off x="9719372" y="5350598"/>
            <a:ext cx="2267714" cy="1378694"/>
          </a:xfrm>
          <a:prstGeom prst="rect">
            <a:avLst/>
          </a:prstGeom>
        </p:spPr>
      </p:pic>
    </p:spTree>
    <p:extLst>
      <p:ext uri="{BB962C8B-B14F-4D97-AF65-F5344CB8AC3E}">
        <p14:creationId xmlns:p14="http://schemas.microsoft.com/office/powerpoint/2010/main" val="1319899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7023" y="1048253"/>
            <a:ext cx="10515600" cy="901890"/>
          </a:xfrm>
        </p:spPr>
        <p:txBody>
          <a:bodyPr>
            <a:normAutofit fontScale="90000"/>
          </a:bodyPr>
          <a:lstStyle/>
          <a:p>
            <a:r>
              <a:rPr lang="en-US" sz="3200" b="1"/>
              <a:t>USDA Proposes Added Sugars Limits for School Meal Programs</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1950142"/>
            <a:ext cx="11528834" cy="4805659"/>
          </a:xfrm>
        </p:spPr>
        <p:txBody>
          <a:bodyPr>
            <a:normAutofit/>
          </a:bodyPr>
          <a:lstStyle/>
          <a:p>
            <a:pPr marL="0" indent="0">
              <a:buNone/>
            </a:pPr>
            <a:r>
              <a:rPr lang="en-US" sz="1800">
                <a:solidFill>
                  <a:schemeClr val="tx1"/>
                </a:solidFill>
                <a:latin typeface="Calibri" panose="020F0502020204030204" pitchFamily="34" charset="0"/>
                <a:cs typeface="Calibri" panose="020F0502020204030204" pitchFamily="34" charset="0"/>
              </a:rPr>
              <a:t>On February 7, 2023, the USDA Food and Nutrition Service (FNS) published in the Federal Register a proposed rule, titled </a:t>
            </a:r>
            <a:r>
              <a:rPr lang="en-US" sz="1800">
                <a:solidFill>
                  <a:schemeClr val="tx1"/>
                </a:solidFill>
                <a:latin typeface="Calibri" panose="020F0502020204030204" pitchFamily="34" charset="0"/>
                <a:cs typeface="Calibri" panose="020F0502020204030204" pitchFamily="34" charset="0"/>
                <a:hlinkClick r:id="rId2"/>
              </a:rPr>
              <a:t>Child Nutrition Programs: Revisions to Meal Patterns Consistent with the 2020 Dietary Guidelines for Americans</a:t>
            </a:r>
            <a:r>
              <a:rPr lang="en-US" sz="1800">
                <a:solidFill>
                  <a:schemeClr val="tx1"/>
                </a:solidFill>
                <a:latin typeface="Calibri" panose="020F0502020204030204" pitchFamily="34" charset="0"/>
                <a:cs typeface="Calibri" panose="020F0502020204030204" pitchFamily="34" charset="0"/>
              </a:rPr>
              <a:t>. </a:t>
            </a:r>
          </a:p>
          <a:p>
            <a:pPr lvl="1"/>
            <a:r>
              <a:rPr lang="en-US" sz="1600">
                <a:solidFill>
                  <a:schemeClr val="tx1"/>
                </a:solidFill>
                <a:latin typeface="Calibri" panose="020F0502020204030204" pitchFamily="34" charset="0"/>
                <a:cs typeface="Calibri" panose="020F0502020204030204" pitchFamily="34" charset="0"/>
              </a:rPr>
              <a:t>Comment period closed on April 10, 2023</a:t>
            </a:r>
            <a:r>
              <a:rPr lang="en-US" sz="1600">
                <a:latin typeface="Calibri" panose="020F0502020204030204" pitchFamily="34" charset="0"/>
                <a:cs typeface="Calibri" panose="020F0502020204030204" pitchFamily="34" charset="0"/>
              </a:rPr>
              <a:t>  </a:t>
            </a:r>
          </a:p>
          <a:p>
            <a:pPr marL="0" indent="0">
              <a:lnSpc>
                <a:spcPct val="100000"/>
              </a:lnSpc>
              <a:buNone/>
              <a:defRPr/>
            </a:pPr>
            <a:r>
              <a:rPr lang="en-US" sz="1800">
                <a:solidFill>
                  <a:schemeClr val="tx1"/>
                </a:solidFill>
                <a:latin typeface="Calibri" panose="020F0502020204030204"/>
              </a:rPr>
              <a:t>Proposed limits for dairy products:</a:t>
            </a:r>
          </a:p>
          <a:p>
            <a:pPr lvl="1">
              <a:lnSpc>
                <a:spcPct val="100000"/>
              </a:lnSpc>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Yogur</a:t>
            </a:r>
            <a:r>
              <a:rPr lang="en-US" sz="1800">
                <a:solidFill>
                  <a:schemeClr val="tx1"/>
                </a:solidFill>
                <a:latin typeface="Calibri" panose="020F0502020204030204"/>
              </a:rPr>
              <a:t>t must </a:t>
            </a:r>
            <a:r>
              <a:rPr lang="en-US" sz="1800" b="1">
                <a:solidFill>
                  <a:schemeClr val="tx1"/>
                </a:solidFill>
                <a:latin typeface="Calibri" panose="020F0502020204030204"/>
              </a:rPr>
              <a:t>not contain more than 6 grams of added sugars per dry ounce</a:t>
            </a:r>
            <a:r>
              <a:rPr lang="en-US" sz="1800">
                <a:solidFill>
                  <a:schemeClr val="tx1"/>
                </a:solidFill>
                <a:latin typeface="Calibri" panose="020F0502020204030204"/>
              </a:rPr>
              <a:t>;</a:t>
            </a:r>
          </a:p>
          <a:p>
            <a:pPr lvl="1">
              <a:lnSpc>
                <a:spcPct val="100000"/>
              </a:lnSpc>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Flavored milk must </a:t>
            </a:r>
            <a:r>
              <a:rPr kumimoji="0" lang="en-US" sz="1800" b="1" i="0" u="none" strike="noStrike" kern="1200" cap="none" spc="0" normalizeH="0" baseline="0" noProof="0">
                <a:ln>
                  <a:noFill/>
                </a:ln>
                <a:solidFill>
                  <a:schemeClr val="tx1"/>
                </a:solidFill>
                <a:effectLst/>
                <a:uLnTx/>
                <a:uFillTx/>
                <a:latin typeface="Calibri" panose="020F0502020204030204"/>
                <a:ea typeface="+mn-ea"/>
                <a:cs typeface="+mn-cs"/>
              </a:rPr>
              <a:t>not contain more than 10 grams of added sugars per 8 fluid ounces</a:t>
            </a: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 </a:t>
            </a:r>
            <a:r>
              <a:rPr kumimoji="0" lang="en-US" sz="1800" b="0" i="0" strike="noStrike" kern="1200" cap="none" spc="0" normalizeH="0" baseline="0" noProof="0">
                <a:ln>
                  <a:noFill/>
                </a:ln>
                <a:solidFill>
                  <a:schemeClr val="tx1"/>
                </a:solidFill>
                <a:effectLst/>
                <a:uLnTx/>
                <a:uFillTx/>
                <a:latin typeface="Calibri" panose="020F0502020204030204"/>
                <a:ea typeface="+mn-ea"/>
                <a:cs typeface="+mn-cs"/>
              </a:rPr>
              <a:t>or </a:t>
            </a:r>
            <a:r>
              <a:rPr kumimoji="0" lang="en-US" sz="1800" b="1" i="0" strike="noStrike" kern="1200" cap="none" spc="0" normalizeH="0" baseline="0" noProof="0">
                <a:ln>
                  <a:noFill/>
                </a:ln>
                <a:solidFill>
                  <a:schemeClr val="tx1"/>
                </a:solidFill>
                <a:effectLst/>
                <a:uLnTx/>
                <a:uFillTx/>
                <a:latin typeface="Calibri" panose="020F0502020204030204"/>
                <a:ea typeface="+mn-ea"/>
                <a:cs typeface="+mn-cs"/>
              </a:rPr>
              <a:t>no more than 15 grams of added sugars per 12 fluid ounces for flavored m</a:t>
            </a:r>
            <a:r>
              <a:rPr lang="en-US" sz="1800" b="1">
                <a:solidFill>
                  <a:schemeClr val="tx1"/>
                </a:solidFill>
                <a:latin typeface="Calibri" panose="020F0502020204030204"/>
              </a:rPr>
              <a:t>ilk sold as a competitive food for middle and high schools</a:t>
            </a:r>
            <a:r>
              <a:rPr lang="en-US" sz="1800">
                <a:solidFill>
                  <a:schemeClr val="tx1"/>
                </a:solidFill>
                <a:latin typeface="Calibri" panose="020F0502020204030204"/>
              </a:rPr>
              <a:t>.</a:t>
            </a:r>
          </a:p>
          <a:p>
            <a:pPr marL="0" indent="0">
              <a:lnSpc>
                <a:spcPct val="100000"/>
              </a:lnSpc>
              <a:buNone/>
              <a:defRPr/>
            </a:pPr>
            <a:r>
              <a:rPr lang="en-US" sz="1800">
                <a:solidFill>
                  <a:schemeClr val="tx1"/>
                </a:solidFill>
                <a:latin typeface="Calibri" panose="020F0502020204030204"/>
              </a:rPr>
              <a:t>Two alternatives for milk options:</a:t>
            </a:r>
          </a:p>
          <a:p>
            <a:pPr lvl="1">
              <a:lnSpc>
                <a:spcPct val="100000"/>
              </a:lnSpc>
              <a:defRPr/>
            </a:pPr>
            <a:r>
              <a:rPr lang="en-US" sz="1800">
                <a:solidFill>
                  <a:schemeClr val="tx1"/>
                </a:solidFill>
                <a:latin typeface="Calibri" panose="020F0502020204030204"/>
              </a:rPr>
              <a:t>Alternative A – would limit flavored milk to high school students only while elementary and middle schools would have various unflavored milk choices;</a:t>
            </a:r>
          </a:p>
          <a:p>
            <a:pPr lvl="1">
              <a:lnSpc>
                <a:spcPct val="100000"/>
              </a:lnSpc>
              <a:defRPr/>
            </a:pPr>
            <a:r>
              <a:rPr lang="en-US" sz="1800">
                <a:solidFill>
                  <a:schemeClr val="tx1"/>
                </a:solidFill>
                <a:latin typeface="Calibri" panose="020F0502020204030204"/>
              </a:rPr>
              <a:t>Alternative B – would allow schools to provide fat-free and low-fat milk, both flavored and unflavored. </a:t>
            </a:r>
          </a:p>
          <a:p>
            <a:pPr lvl="1">
              <a:lnSpc>
                <a:spcPct val="100000"/>
              </a:lnSpc>
              <a:defRPr/>
            </a:pPr>
            <a:r>
              <a:rPr lang="en-US" sz="1800">
                <a:solidFill>
                  <a:schemeClr val="tx1"/>
                </a:solidFill>
                <a:latin typeface="Calibri" panose="020F0502020204030204"/>
              </a:rPr>
              <a:t>Flavored milk, in both alternatives, would be subject to added sugars limits. </a:t>
            </a:r>
          </a:p>
          <a:p>
            <a:pPr marL="0" indent="0">
              <a:buNone/>
            </a:pPr>
            <a:r>
              <a:rPr lang="en-US" sz="1800">
                <a:solidFill>
                  <a:schemeClr val="tx1"/>
                </a:solidFill>
              </a:rPr>
              <a:t>USDA intends to publish a final rule before the start of the 2024-2025 school years. </a:t>
            </a:r>
          </a:p>
          <a:p>
            <a:pPr marL="0" indent="0">
              <a:buNone/>
            </a:pPr>
            <a:r>
              <a:rPr lang="en-US" sz="1800">
                <a:solidFill>
                  <a:schemeClr val="tx1"/>
                </a:solidFill>
              </a:rPr>
              <a:t>More information is available on docket number </a:t>
            </a:r>
            <a:r>
              <a:rPr lang="en-US" sz="1800">
                <a:solidFill>
                  <a:schemeClr val="tx1"/>
                </a:solidFill>
                <a:hlinkClick r:id="rId3"/>
              </a:rPr>
              <a:t>FNS-2022-0043</a:t>
            </a:r>
            <a:r>
              <a:rPr lang="en-US" sz="1800">
                <a:solidFill>
                  <a:schemeClr val="tx1"/>
                </a:solidFill>
              </a:rPr>
              <a:t>. </a:t>
            </a:r>
          </a:p>
        </p:txBody>
      </p:sp>
    </p:spTree>
    <p:extLst>
      <p:ext uri="{BB962C8B-B14F-4D97-AF65-F5344CB8AC3E}">
        <p14:creationId xmlns:p14="http://schemas.microsoft.com/office/powerpoint/2010/main" val="2738787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7023" y="1048253"/>
            <a:ext cx="10515600" cy="901890"/>
          </a:xfrm>
        </p:spPr>
        <p:txBody>
          <a:bodyPr>
            <a:normAutofit fontScale="90000"/>
          </a:bodyPr>
          <a:lstStyle/>
          <a:p>
            <a:r>
              <a:rPr lang="en-US" sz="3200" b="1"/>
              <a:t>PA Senate Passed Resolution for Whole Milk in State Schools </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1950142"/>
            <a:ext cx="11528834" cy="4805659"/>
          </a:xfrm>
        </p:spPr>
        <p:txBody>
          <a:bodyPr>
            <a:normAutofit/>
          </a:bodyPr>
          <a:lstStyle/>
          <a:p>
            <a:pPr marL="0" indent="0">
              <a:buNone/>
            </a:pPr>
            <a:r>
              <a:rPr lang="en-US" sz="1800">
                <a:solidFill>
                  <a:schemeClr val="tx1"/>
                </a:solidFill>
                <a:latin typeface="Calibri" panose="020F0502020204030204" pitchFamily="34" charset="0"/>
                <a:cs typeface="Calibri" panose="020F0502020204030204" pitchFamily="34" charset="0"/>
              </a:rPr>
              <a:t>On March 6, 2023, the Pennsylvania Senate passed </a:t>
            </a:r>
            <a:r>
              <a:rPr lang="en-US" sz="1800">
                <a:solidFill>
                  <a:schemeClr val="tx1"/>
                </a:solidFill>
                <a:latin typeface="Calibri" panose="020F0502020204030204" pitchFamily="34" charset="0"/>
                <a:cs typeface="Calibri" panose="020F0502020204030204" pitchFamily="34" charset="0"/>
                <a:hlinkClick r:id="rId2"/>
              </a:rPr>
              <a:t>Resolution No. 48</a:t>
            </a:r>
            <a:r>
              <a:rPr lang="en-US" sz="1800">
                <a:solidFill>
                  <a:schemeClr val="tx1"/>
                </a:solidFill>
                <a:latin typeface="Calibri" panose="020F0502020204030204" pitchFamily="34" charset="0"/>
                <a:cs typeface="Calibri" panose="020F0502020204030204" pitchFamily="34" charset="0"/>
              </a:rPr>
              <a:t>, urging the U.S. Department of Agriculture (USDA) to add 2% and whole milk to the National School Lunch and Breakfast Programs. </a:t>
            </a:r>
            <a:endParaRPr lang="en-US" sz="1800">
              <a:solidFill>
                <a:schemeClr val="tx1"/>
              </a:solidFill>
            </a:endParaRPr>
          </a:p>
        </p:txBody>
      </p:sp>
      <p:pic>
        <p:nvPicPr>
          <p:cNvPr id="5" name="Image 4" descr="Une image contenant texte&#10;&#10;Description générée automatiquement">
            <a:extLst>
              <a:ext uri="{FF2B5EF4-FFF2-40B4-BE49-F238E27FC236}">
                <a16:creationId xmlns:a16="http://schemas.microsoft.com/office/drawing/2014/main" id="{D1751C1C-3561-4EEA-6AC4-00E8B994A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020" y="2752772"/>
            <a:ext cx="5464884" cy="780095"/>
          </a:xfrm>
          <a:prstGeom prst="rect">
            <a:avLst/>
          </a:prstGeom>
        </p:spPr>
      </p:pic>
      <p:pic>
        <p:nvPicPr>
          <p:cNvPr id="7" name="Image 6" descr="Une image contenant texte, lettre&#10;&#10;Description générée automatiquement">
            <a:extLst>
              <a:ext uri="{FF2B5EF4-FFF2-40B4-BE49-F238E27FC236}">
                <a16:creationId xmlns:a16="http://schemas.microsoft.com/office/drawing/2014/main" id="{E3A02145-7A3E-7DC9-0282-B7D326263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849" y="3710752"/>
            <a:ext cx="5905947" cy="2643934"/>
          </a:xfrm>
          <a:prstGeom prst="rect">
            <a:avLst/>
          </a:prstGeom>
        </p:spPr>
      </p:pic>
    </p:spTree>
    <p:extLst>
      <p:ext uri="{BB962C8B-B14F-4D97-AF65-F5344CB8AC3E}">
        <p14:creationId xmlns:p14="http://schemas.microsoft.com/office/powerpoint/2010/main" val="412082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1741" y="1185094"/>
            <a:ext cx="10515600" cy="901890"/>
          </a:xfrm>
        </p:spPr>
        <p:txBody>
          <a:bodyPr>
            <a:normAutofit fontScale="90000"/>
          </a:bodyPr>
          <a:lstStyle/>
          <a:p>
            <a:r>
              <a:rPr lang="en-US" sz="3200" b="1"/>
              <a:t>USDA Announced Second Pandemic Market Volatility Assistance Round and Organic Dairy Marketing Aid</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2237591"/>
            <a:ext cx="11528834" cy="4163209"/>
          </a:xfrm>
        </p:spPr>
        <p:txBody>
          <a:bodyPr>
            <a:normAutofit/>
          </a:bodyPr>
          <a:lstStyle/>
          <a:p>
            <a:pPr marL="0" indent="0">
              <a:buNone/>
            </a:pPr>
            <a:r>
              <a:rPr lang="en-US" sz="1800">
                <a:solidFill>
                  <a:schemeClr val="tx1"/>
                </a:solidFill>
                <a:latin typeface="Calibri" panose="020F0502020204030204" pitchFamily="34" charset="0"/>
                <a:cs typeface="Calibri" panose="020F0502020204030204" pitchFamily="34" charset="0"/>
              </a:rPr>
              <a:t>On January 23, 2023, USDA </a:t>
            </a:r>
            <a:r>
              <a:rPr lang="en-US" sz="1800">
                <a:solidFill>
                  <a:schemeClr val="tx1"/>
                </a:solidFill>
                <a:latin typeface="Calibri" panose="020F0502020204030204" pitchFamily="34" charset="0"/>
                <a:cs typeface="Calibri" panose="020F0502020204030204" pitchFamily="34" charset="0"/>
                <a:hlinkClick r:id="rId2"/>
              </a:rPr>
              <a:t>announced</a:t>
            </a:r>
            <a:r>
              <a:rPr lang="en-US" sz="1800">
                <a:solidFill>
                  <a:schemeClr val="tx1"/>
                </a:solidFill>
                <a:latin typeface="Calibri" panose="020F0502020204030204" pitchFamily="34" charset="0"/>
                <a:cs typeface="Calibri" panose="020F0502020204030204" pitchFamily="34" charset="0"/>
              </a:rPr>
              <a:t> a second round of Pandemic Volatility Assistance Program (PMVAP) payments for dairy farmers and launched a new Organic Dairy Marketing Assistance Program (ODMAP). </a:t>
            </a:r>
          </a:p>
          <a:p>
            <a:pPr marL="0" indent="0">
              <a:buNone/>
            </a:pPr>
            <a:r>
              <a:rPr lang="en-US" sz="1800" u="sng">
                <a:solidFill>
                  <a:schemeClr val="tx1"/>
                </a:solidFill>
                <a:latin typeface="Calibri" panose="020F0502020204030204" pitchFamily="34" charset="0"/>
                <a:cs typeface="Calibri" panose="020F0502020204030204" pitchFamily="34" charset="0"/>
              </a:rPr>
              <a:t>Pandemic Volatility Assistance Program</a:t>
            </a:r>
          </a:p>
          <a:p>
            <a:pPr lvl="1"/>
            <a:r>
              <a:rPr lang="en-US" sz="1800">
                <a:solidFill>
                  <a:schemeClr val="tx1"/>
                </a:solidFill>
                <a:latin typeface="Calibri" panose="020F0502020204030204" pitchFamily="34" charset="0"/>
                <a:cs typeface="Calibri" panose="020F0502020204030204" pitchFamily="34" charset="0"/>
              </a:rPr>
              <a:t>Over $250 million was already distributed to more than 25,000 eligible dairy farmers with production up to 5 million pounds. </a:t>
            </a:r>
          </a:p>
          <a:p>
            <a:pPr lvl="1"/>
            <a:r>
              <a:rPr lang="en-US" sz="1800">
                <a:solidFill>
                  <a:schemeClr val="tx1"/>
                </a:solidFill>
                <a:latin typeface="Calibri" panose="020F0502020204030204" pitchFamily="34" charset="0"/>
                <a:cs typeface="Calibri" panose="020F0502020204030204" pitchFamily="34" charset="0"/>
              </a:rPr>
              <a:t>Payments will be available to dairy producers with </a:t>
            </a:r>
            <a:r>
              <a:rPr lang="en-US" sz="1800" b="1">
                <a:solidFill>
                  <a:schemeClr val="tx1"/>
                </a:solidFill>
                <a:latin typeface="Calibri" panose="020F0502020204030204" pitchFamily="34" charset="0"/>
                <a:cs typeface="Calibri" panose="020F0502020204030204" pitchFamily="34" charset="0"/>
              </a:rPr>
              <a:t>fluid milk sales from 5 million to 9 million pounds between July and December 2020</a:t>
            </a:r>
            <a:r>
              <a:rPr lang="en-US" sz="1800">
                <a:solidFill>
                  <a:schemeClr val="tx1"/>
                </a:solidFill>
                <a:latin typeface="Calibri" panose="020F0502020204030204" pitchFamily="34" charset="0"/>
                <a:cs typeface="Calibri" panose="020F0502020204030204" pitchFamily="34" charset="0"/>
              </a:rPr>
              <a:t>. </a:t>
            </a:r>
          </a:p>
          <a:p>
            <a:pPr marL="0" indent="0">
              <a:buNone/>
            </a:pPr>
            <a:r>
              <a:rPr lang="en-US" sz="1800" u="sng">
                <a:solidFill>
                  <a:schemeClr val="tx1"/>
                </a:solidFill>
                <a:latin typeface="Calibri" panose="020F0502020204030204" pitchFamily="34" charset="0"/>
                <a:cs typeface="Calibri" panose="020F0502020204030204" pitchFamily="34" charset="0"/>
              </a:rPr>
              <a:t>Organic Dairy Marketing Assistance Program</a:t>
            </a:r>
          </a:p>
          <a:p>
            <a:pPr lvl="1"/>
            <a:r>
              <a:rPr lang="en-US" sz="1800">
                <a:solidFill>
                  <a:schemeClr val="tx1"/>
                </a:solidFill>
                <a:latin typeface="Calibri" panose="020F0502020204030204" pitchFamily="34" charset="0"/>
                <a:cs typeface="Calibri" panose="020F0502020204030204" pitchFamily="34" charset="0"/>
              </a:rPr>
              <a:t>The program will provide </a:t>
            </a:r>
            <a:r>
              <a:rPr lang="en-US" sz="1800" b="1">
                <a:solidFill>
                  <a:schemeClr val="tx1"/>
                </a:solidFill>
                <a:latin typeface="Calibri" panose="020F0502020204030204" pitchFamily="34" charset="0"/>
                <a:cs typeface="Calibri" panose="020F0502020204030204" pitchFamily="34" charset="0"/>
              </a:rPr>
              <a:t>$100 million in funding assistance </a:t>
            </a:r>
            <a:r>
              <a:rPr lang="en-US" sz="1800">
                <a:solidFill>
                  <a:schemeClr val="tx1"/>
                </a:solidFill>
                <a:latin typeface="Calibri" panose="020F0502020204030204" pitchFamily="34" charset="0"/>
                <a:cs typeface="Calibri" panose="020F0502020204030204" pitchFamily="34" charset="0"/>
              </a:rPr>
              <a:t>to support smaller organic dairy farms (1</a:t>
            </a:r>
            <a:r>
              <a:rPr lang="en-US" sz="1800" baseline="30000">
                <a:solidFill>
                  <a:schemeClr val="tx1"/>
                </a:solidFill>
                <a:latin typeface="Calibri" panose="020F0502020204030204" pitchFamily="34" charset="0"/>
                <a:cs typeface="Calibri" panose="020F0502020204030204" pitchFamily="34" charset="0"/>
              </a:rPr>
              <a:t>st</a:t>
            </a:r>
            <a:r>
              <a:rPr lang="en-US" sz="1800">
                <a:solidFill>
                  <a:schemeClr val="tx1"/>
                </a:solidFill>
                <a:latin typeface="Calibri" panose="020F0502020204030204" pitchFamily="34" charset="0"/>
                <a:cs typeface="Calibri" panose="020F0502020204030204" pitchFamily="34" charset="0"/>
              </a:rPr>
              <a:t> 5M </a:t>
            </a:r>
            <a:r>
              <a:rPr lang="en-US" sz="1800" err="1">
                <a:solidFill>
                  <a:schemeClr val="tx1"/>
                </a:solidFill>
                <a:latin typeface="Calibri" panose="020F0502020204030204" pitchFamily="34" charset="0"/>
                <a:cs typeface="Calibri" panose="020F0502020204030204" pitchFamily="34" charset="0"/>
              </a:rPr>
              <a:t>lbs</a:t>
            </a:r>
            <a:r>
              <a:rPr lang="en-US" sz="1800">
                <a:solidFill>
                  <a:schemeClr val="tx1"/>
                </a:solidFill>
                <a:latin typeface="Calibri" panose="020F0502020204030204" pitchFamily="34" charset="0"/>
                <a:cs typeface="Calibri" panose="020F0502020204030204" pitchFamily="34" charset="0"/>
              </a:rPr>
              <a:t>). </a:t>
            </a:r>
          </a:p>
          <a:p>
            <a:pPr lvl="1"/>
            <a:r>
              <a:rPr lang="en-US" sz="1800">
                <a:solidFill>
                  <a:schemeClr val="tx1"/>
                </a:solidFill>
                <a:latin typeface="Calibri" panose="020F0502020204030204" pitchFamily="34" charset="0"/>
                <a:cs typeface="Calibri" panose="020F0502020204030204" pitchFamily="34" charset="0"/>
              </a:rPr>
              <a:t>The program will help eligible organic dairy producers with </a:t>
            </a:r>
            <a:r>
              <a:rPr lang="en-US" sz="1800" b="1">
                <a:solidFill>
                  <a:schemeClr val="tx1"/>
                </a:solidFill>
                <a:latin typeface="Calibri" panose="020F0502020204030204" pitchFamily="34" charset="0"/>
                <a:cs typeface="Calibri" panose="020F0502020204030204" pitchFamily="34" charset="0"/>
              </a:rPr>
              <a:t>up to 75% of their future projected marketing costs in 2023</a:t>
            </a:r>
            <a:r>
              <a:rPr lang="en-US" sz="1800">
                <a:solidFill>
                  <a:schemeClr val="tx1"/>
                </a:solidFill>
                <a:latin typeface="Calibri" panose="020F0502020204030204" pitchFamily="34" charset="0"/>
                <a:cs typeface="Calibri" panose="020F0502020204030204" pitchFamily="34" charset="0"/>
              </a:rPr>
              <a:t>, based on national estimates of marketing costs.</a:t>
            </a:r>
          </a:p>
          <a:p>
            <a:pPr marL="0" indent="0">
              <a:buNone/>
            </a:pPr>
            <a:r>
              <a:rPr lang="en-US" sz="1800">
                <a:solidFill>
                  <a:schemeClr val="tx1"/>
                </a:solidFill>
                <a:latin typeface="Calibri" panose="020F0502020204030204" pitchFamily="34" charset="0"/>
                <a:cs typeface="Calibri" panose="020F0502020204030204" pitchFamily="34" charset="0"/>
              </a:rPr>
              <a:t>Forthcoming details about the program will be available at </a:t>
            </a:r>
            <a:r>
              <a:rPr lang="en-US" sz="1800">
                <a:solidFill>
                  <a:schemeClr val="tx1"/>
                </a:solidFill>
                <a:latin typeface="Calibri" panose="020F0502020204030204" pitchFamily="34" charset="0"/>
                <a:cs typeface="Calibri" panose="020F0502020204030204" pitchFamily="34" charset="0"/>
                <a:hlinkClick r:id="rId3"/>
              </a:rPr>
              <a:t>www.farmers.gov </a:t>
            </a:r>
            <a:r>
              <a:rPr lang="en-US" sz="1800">
                <a:solidFill>
                  <a:schemeClr val="tx1"/>
                </a:solidFill>
                <a:latin typeface="Calibri" panose="020F0502020204030204" pitchFamily="34" charset="0"/>
                <a:cs typeface="Calibri" panose="020F0502020204030204" pitchFamily="34" charset="0"/>
              </a:rPr>
              <a:t>following the release of the program’s Notice of Funds Availability. </a:t>
            </a:r>
          </a:p>
          <a:p>
            <a:pPr marL="457200" lvl="1"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998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1741" y="1065006"/>
            <a:ext cx="10515600" cy="774551"/>
          </a:xfrm>
        </p:spPr>
        <p:txBody>
          <a:bodyPr>
            <a:normAutofit/>
          </a:bodyPr>
          <a:lstStyle/>
          <a:p>
            <a:r>
              <a:rPr lang="en-US" sz="3200" b="1"/>
              <a:t>FDA Draft Guidance on Plant-Based Milk Labeling</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1839558"/>
            <a:ext cx="11528834" cy="4754880"/>
          </a:xfrm>
        </p:spPr>
        <p:txBody>
          <a:bodyPr numCol="2">
            <a:normAutofit/>
          </a:bodyPr>
          <a:lstStyle/>
          <a:p>
            <a:pPr marL="0" indent="0">
              <a:buNone/>
            </a:pPr>
            <a:r>
              <a:rPr lang="en-US" sz="1800">
                <a:solidFill>
                  <a:schemeClr val="tx1"/>
                </a:solidFill>
                <a:latin typeface="Calibri" panose="020F0502020204030204" pitchFamily="34" charset="0"/>
                <a:cs typeface="Calibri" panose="020F0502020204030204" pitchFamily="34" charset="0"/>
              </a:rPr>
              <a:t>On February 22, 2023, FDA published </a:t>
            </a:r>
            <a:r>
              <a:rPr lang="en-US" sz="1800">
                <a:solidFill>
                  <a:schemeClr val="tx1"/>
                </a:solidFill>
                <a:latin typeface="Calibri" panose="020F0502020204030204" pitchFamily="34" charset="0"/>
                <a:cs typeface="Calibri" panose="020F0502020204030204" pitchFamily="34" charset="0"/>
                <a:hlinkClick r:id="rId2"/>
              </a:rPr>
              <a:t>Draft Guidance for Industry: Labeling of Plant-Based Milk Alternatives and Voluntary Nutrient Statements</a:t>
            </a:r>
            <a:r>
              <a:rPr lang="en-US" sz="1800">
                <a:solidFill>
                  <a:schemeClr val="tx1"/>
                </a:solidFill>
                <a:latin typeface="Calibri" panose="020F0502020204030204" pitchFamily="34" charset="0"/>
                <a:cs typeface="Calibri" panose="020F0502020204030204" pitchFamily="34" charset="0"/>
              </a:rPr>
              <a:t>. The comment period ends on April 24, 2023. </a:t>
            </a:r>
          </a:p>
          <a:p>
            <a:pPr marL="0" indent="0">
              <a:buNone/>
            </a:pPr>
            <a:r>
              <a:rPr lang="en-US" sz="1800" i="1">
                <a:solidFill>
                  <a:schemeClr val="tx1"/>
                </a:solidFill>
                <a:latin typeface="Calibri" panose="020F0502020204030204" pitchFamily="34" charset="0"/>
                <a:cs typeface="Calibri" panose="020F0502020204030204" pitchFamily="34" charset="0"/>
              </a:rPr>
              <a:t>“While consumers appear to understand that plant-based milk alternatives are distinct products from milk, several consumer studies submitted in response to the notice indicate that consumers, including consumers who purchase plant-based milk alternatives, do not understand the nutritional differences between milk and plant-based milk alternatives. In general, research suggests that many consumers lack an accurate understanding about the specific nutrients in plant-based milk alternatives.”</a:t>
            </a:r>
          </a:p>
          <a:p>
            <a:pPr marL="0" indent="0">
              <a:buNone/>
            </a:pPr>
            <a:r>
              <a:rPr lang="en-US" sz="1800">
                <a:solidFill>
                  <a:schemeClr val="tx1"/>
                </a:solidFill>
                <a:latin typeface="Calibri" panose="020F0502020204030204" pitchFamily="34" charset="0"/>
                <a:cs typeface="Calibri" panose="020F0502020204030204" pitchFamily="34" charset="0"/>
              </a:rPr>
              <a:t>The FDA recommendations take the form of Q&amp;As (pp. 12 to 26):</a:t>
            </a:r>
            <a:r>
              <a:rPr lang="en-US" sz="1800" i="1">
                <a:solidFill>
                  <a:schemeClr val="tx1"/>
                </a:solidFill>
                <a:latin typeface="Calibri" panose="020F0502020204030204" pitchFamily="34" charset="0"/>
                <a:cs typeface="Calibri" panose="020F0502020204030204" pitchFamily="34" charset="0"/>
              </a:rPr>
              <a:t> </a:t>
            </a:r>
          </a:p>
          <a:p>
            <a:pPr lvl="1"/>
            <a:r>
              <a:rPr lang="en-US" sz="1800">
                <a:solidFill>
                  <a:schemeClr val="tx1"/>
                </a:solidFill>
                <a:latin typeface="Calibri" panose="020F0502020204030204" pitchFamily="34" charset="0"/>
                <a:cs typeface="Calibri" panose="020F0502020204030204" pitchFamily="34" charset="0"/>
              </a:rPr>
              <a:t>The FDA recommends that the term “milk” should be qualified by the plant source of the food and terms such as “plant-based milk” or “dairy free milk” should not be used. </a:t>
            </a:r>
          </a:p>
          <a:p>
            <a:pPr lvl="1"/>
            <a:r>
              <a:rPr lang="en-US" sz="1800">
                <a:solidFill>
                  <a:schemeClr val="tx1"/>
                </a:solidFill>
                <a:latin typeface="Calibri" panose="020F0502020204030204" pitchFamily="34" charset="0"/>
                <a:cs typeface="Calibri" panose="020F0502020204030204" pitchFamily="34" charset="0"/>
              </a:rPr>
              <a:t>The FDA also recommends that plant-based milk alternatives with different nutrient compositions from dairy milk should have an additional nutrient statement on the product label. </a:t>
            </a:r>
          </a:p>
          <a:p>
            <a:pPr marL="0"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a:p>
            <a:pPr marL="457200" lvl="1" indent="0">
              <a:buNone/>
            </a:pPr>
            <a:endParaRPr lang="en-US" sz="1800">
              <a:solidFill>
                <a:schemeClr val="tx1"/>
              </a:solidFill>
              <a:latin typeface="Calibri" panose="020F0502020204030204" pitchFamily="34" charset="0"/>
              <a:cs typeface="Calibri" panose="020F0502020204030204" pitchFamily="34" charset="0"/>
            </a:endParaRPr>
          </a:p>
        </p:txBody>
      </p:sp>
      <p:pic>
        <p:nvPicPr>
          <p:cNvPr id="5" name="Image 4" descr="Une image contenant texte&#10;&#10;Description générée automatiquement">
            <a:extLst>
              <a:ext uri="{FF2B5EF4-FFF2-40B4-BE49-F238E27FC236}">
                <a16:creationId xmlns:a16="http://schemas.microsoft.com/office/drawing/2014/main" id="{EEDF0325-209F-643D-C4F7-3911E56D3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578" y="3603296"/>
            <a:ext cx="2456481" cy="3209708"/>
          </a:xfrm>
          <a:prstGeom prst="rect">
            <a:avLst/>
          </a:prstGeom>
        </p:spPr>
      </p:pic>
      <p:pic>
        <p:nvPicPr>
          <p:cNvPr id="7" name="Image 6" descr="Une image contenant texte, lettre&#10;&#10;Description générée automatiquement">
            <a:extLst>
              <a:ext uri="{FF2B5EF4-FFF2-40B4-BE49-F238E27FC236}">
                <a16:creationId xmlns:a16="http://schemas.microsoft.com/office/drawing/2014/main" id="{AB248373-C331-5FD4-10CD-261309985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4576" y="4341153"/>
            <a:ext cx="2456481" cy="1334276"/>
          </a:xfrm>
          <a:prstGeom prst="rect">
            <a:avLst/>
          </a:prstGeom>
        </p:spPr>
      </p:pic>
    </p:spTree>
    <p:extLst>
      <p:ext uri="{BB962C8B-B14F-4D97-AF65-F5344CB8AC3E}">
        <p14:creationId xmlns:p14="http://schemas.microsoft.com/office/powerpoint/2010/main" val="114346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1741" y="1185094"/>
            <a:ext cx="10515600" cy="901890"/>
          </a:xfrm>
        </p:spPr>
        <p:txBody>
          <a:bodyPr>
            <a:normAutofit fontScale="90000"/>
          </a:bodyPr>
          <a:lstStyle/>
          <a:p>
            <a:r>
              <a:rPr lang="en-US" sz="3200" b="1"/>
              <a:t>USDA Received Petitions for Reform of Federal Milk Marketing Orders</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2237591"/>
            <a:ext cx="11528834" cy="4163209"/>
          </a:xfrm>
        </p:spPr>
        <p:txBody>
          <a:bodyPr>
            <a:normAutofit/>
          </a:bodyPr>
          <a:lstStyle/>
          <a:p>
            <a:pPr marL="0" indent="0">
              <a:buNone/>
            </a:pPr>
            <a:r>
              <a:rPr lang="en-US" sz="1800">
                <a:solidFill>
                  <a:schemeClr val="tx1"/>
                </a:solidFill>
                <a:latin typeface="Calibri" panose="020F0502020204030204" pitchFamily="34" charset="0"/>
                <a:cs typeface="Calibri" panose="020F0502020204030204" pitchFamily="34" charset="0"/>
              </a:rPr>
              <a:t>On March 7, 2023, the National Milk Producers Federation (NMPF) </a:t>
            </a:r>
            <a:r>
              <a:rPr lang="en-US" sz="1800">
                <a:solidFill>
                  <a:schemeClr val="tx1"/>
                </a:solidFill>
                <a:latin typeface="Calibri" panose="020F0502020204030204" pitchFamily="34" charset="0"/>
                <a:cs typeface="Calibri" panose="020F0502020204030204" pitchFamily="34" charset="0"/>
                <a:hlinkClick r:id="rId2"/>
              </a:rPr>
              <a:t>proposed</a:t>
            </a:r>
            <a:r>
              <a:rPr lang="en-US" sz="1800">
                <a:solidFill>
                  <a:schemeClr val="tx1"/>
                </a:solidFill>
                <a:latin typeface="Calibri" panose="020F0502020204030204" pitchFamily="34" charset="0"/>
                <a:cs typeface="Calibri" panose="020F0502020204030204" pitchFamily="34" charset="0"/>
              </a:rPr>
              <a:t> to ”modernize” the Federal Milk Marketing Order (FMMO) system and indicated they would petition the USDA to adopt the proposed changes to Federal Milk Marketing Orders.</a:t>
            </a:r>
          </a:p>
          <a:p>
            <a:pPr lvl="1"/>
            <a:r>
              <a:rPr lang="en-US" sz="1800">
                <a:solidFill>
                  <a:schemeClr val="tx1"/>
                </a:solidFill>
                <a:latin typeface="Calibri" panose="020F0502020204030204" pitchFamily="34" charset="0"/>
                <a:cs typeface="Calibri" panose="020F0502020204030204" pitchFamily="34" charset="0"/>
                <a:hlinkClick r:id="rId3"/>
              </a:rPr>
              <a:t>NMPF’s Position and Key Points on Changes to the FMMO system</a:t>
            </a:r>
            <a:r>
              <a:rPr lang="en-US" sz="1800">
                <a:solidFill>
                  <a:schemeClr val="tx1"/>
                </a:solidFill>
                <a:latin typeface="Calibri" panose="020F0502020204030204" pitchFamily="34" charset="0"/>
                <a:cs typeface="Calibri" panose="020F0502020204030204" pitchFamily="34" charset="0"/>
              </a:rPr>
              <a:t> </a:t>
            </a:r>
          </a:p>
          <a:p>
            <a:pPr marL="0" indent="0">
              <a:buNone/>
            </a:pPr>
            <a:r>
              <a:rPr lang="en-US" sz="1800">
                <a:solidFill>
                  <a:schemeClr val="tx1"/>
                </a:solidFill>
                <a:latin typeface="Calibri" panose="020F0502020204030204" pitchFamily="34" charset="0"/>
                <a:cs typeface="Calibri" panose="020F0502020204030204" pitchFamily="34" charset="0"/>
              </a:rPr>
              <a:t>On March 28, 2023, the Wisconsin Cheese Makers Association and International Dairy Foods Association separately petitioned the USDA to amend all-make allowances in the Federal Milk Marketing Order Program. </a:t>
            </a:r>
          </a:p>
          <a:p>
            <a:pPr lvl="1"/>
            <a:r>
              <a:rPr lang="en-US" sz="1800">
                <a:solidFill>
                  <a:schemeClr val="tx1"/>
                </a:solidFill>
                <a:latin typeface="Calibri" panose="020F0502020204030204" pitchFamily="34" charset="0"/>
                <a:cs typeface="Calibri" panose="020F0502020204030204" pitchFamily="34" charset="0"/>
                <a:hlinkClick r:id="rId4"/>
              </a:rPr>
              <a:t>Re: Petition of the Wisconsin Cheese Makers Association (“WCMA”) for a Hearing to Amend Federal Milk Marketing Orders</a:t>
            </a:r>
            <a:endParaRPr lang="en-US" sz="1800">
              <a:solidFill>
                <a:schemeClr val="tx1"/>
              </a:solidFill>
              <a:latin typeface="Calibri" panose="020F0502020204030204" pitchFamily="34" charset="0"/>
              <a:cs typeface="Calibri" panose="020F0502020204030204" pitchFamily="34" charset="0"/>
            </a:endParaRPr>
          </a:p>
          <a:p>
            <a:pPr lvl="1"/>
            <a:r>
              <a:rPr lang="en-US" sz="1800">
                <a:solidFill>
                  <a:schemeClr val="tx1"/>
                </a:solidFill>
                <a:latin typeface="Calibri" panose="020F0502020204030204" pitchFamily="34" charset="0"/>
                <a:cs typeface="Calibri" panose="020F0502020204030204" pitchFamily="34" charset="0"/>
                <a:hlinkClick r:id="rId5"/>
              </a:rPr>
              <a:t>Re: Petition of the International Dairy Foods Association (“IDFA”) for a Hearing to Amend Federal Milk Marketing Orders </a:t>
            </a:r>
            <a:endParaRPr lang="en-US" sz="1800">
              <a:solidFill>
                <a:schemeClr val="tx1"/>
              </a:solidFill>
              <a:latin typeface="Calibri" panose="020F0502020204030204" pitchFamily="34" charset="0"/>
              <a:cs typeface="Calibri" panose="020F0502020204030204" pitchFamily="34" charset="0"/>
            </a:endParaRPr>
          </a:p>
          <a:p>
            <a:pPr marL="0" indent="0">
              <a:buNone/>
            </a:pPr>
            <a:r>
              <a:rPr lang="en-US" sz="1800">
                <a:solidFill>
                  <a:schemeClr val="tx1"/>
                </a:solidFill>
                <a:latin typeface="Calibri" panose="020F0502020204030204" pitchFamily="34" charset="0"/>
                <a:cs typeface="Calibri" panose="020F0502020204030204" pitchFamily="34" charset="0"/>
              </a:rPr>
              <a:t>NMPF and nine other dairy and agricultural associations </a:t>
            </a:r>
            <a:r>
              <a:rPr lang="en-US" sz="1800">
                <a:solidFill>
                  <a:schemeClr val="tx1"/>
                </a:solidFill>
                <a:latin typeface="Calibri" panose="020F0502020204030204" pitchFamily="34" charset="0"/>
                <a:cs typeface="Calibri" panose="020F0502020204030204" pitchFamily="34" charset="0"/>
                <a:hlinkClick r:id="rId6"/>
              </a:rPr>
              <a:t>opposed</a:t>
            </a:r>
            <a:r>
              <a:rPr lang="en-US" sz="1800">
                <a:solidFill>
                  <a:schemeClr val="tx1"/>
                </a:solidFill>
                <a:latin typeface="Calibri" panose="020F0502020204030204" pitchFamily="34" charset="0"/>
                <a:cs typeface="Calibri" panose="020F0502020204030204" pitchFamily="34" charset="0"/>
              </a:rPr>
              <a:t> both petitions, calling for a balanced, measured approach that modernizes the program by addressing other “outdated” pricing factors. </a:t>
            </a:r>
          </a:p>
          <a:p>
            <a:pPr marL="457200" lvl="1" indent="0">
              <a:buNone/>
            </a:pPr>
            <a:endParaRPr lang="en-US" sz="18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85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1741" y="926910"/>
            <a:ext cx="10515600" cy="901890"/>
          </a:xfrm>
        </p:spPr>
        <p:txBody>
          <a:bodyPr>
            <a:normAutofit/>
          </a:bodyPr>
          <a:lstStyle/>
          <a:p>
            <a:r>
              <a:rPr lang="en-US" sz="3200" b="1"/>
              <a:t>Fourth Circuit Court Ruled ”Gruyere” is a Generic Term</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1828800"/>
            <a:ext cx="11528834" cy="4808668"/>
          </a:xfrm>
        </p:spPr>
        <p:txBody>
          <a:bodyPr vert="horz" lIns="91440" tIns="45720" rIns="91440" bIns="45720" rtlCol="0" anchor="t">
            <a:normAutofit lnSpcReduction="10000"/>
          </a:bodyPr>
          <a:lstStyle/>
          <a:p>
            <a:pPr marL="0" indent="0">
              <a:buNone/>
            </a:pPr>
            <a:r>
              <a:rPr lang="en-US" sz="1800">
                <a:solidFill>
                  <a:schemeClr val="tx1"/>
                </a:solidFill>
                <a:latin typeface="Calibri"/>
                <a:cs typeface="Calibri"/>
              </a:rPr>
              <a:t>Sep. 17, 2015 – Swiss-registered Interprofession du Gruyère and French-registered Syndicat Interprofessional du Gruyère applied with the U.S. Patent and Trademark Office (USPTO) to register the name “gruyere” as a certification mark in the United States. </a:t>
            </a:r>
            <a:endParaRPr lang="en-US" sz="1800">
              <a:solidFill>
                <a:schemeClr val="tx1"/>
              </a:solidFill>
              <a:latin typeface="Calibri" panose="020F0502020204030204" pitchFamily="34" charset="0"/>
              <a:cs typeface="Calibri" panose="020F0502020204030204" pitchFamily="34" charset="0"/>
            </a:endParaRPr>
          </a:p>
          <a:p>
            <a:r>
              <a:rPr lang="en-US" sz="1800">
                <a:solidFill>
                  <a:schemeClr val="tx1"/>
                </a:solidFill>
                <a:latin typeface="Calibri"/>
                <a:cs typeface="Calibri"/>
              </a:rPr>
              <a:t>A certification mark is a type of trademark that serves to certify a product meets specific standards based on its geographical origin, quality, mode of manufacture, etc., i.e., </a:t>
            </a:r>
            <a:r>
              <a:rPr lang="en-US" sz="1800" b="1">
                <a:solidFill>
                  <a:schemeClr val="tx1"/>
                </a:solidFill>
                <a:latin typeface="Calibri"/>
                <a:cs typeface="Calibri"/>
              </a:rPr>
              <a:t>a “gruyere” certification mark would certify the cheese originates from the Gruyère region of Switzerland and France and would restrict the use of the “gruyere” label to cheese exclusively produced within that region. </a:t>
            </a:r>
            <a:endParaRPr lang="en-US" sz="1800" b="1">
              <a:solidFill>
                <a:schemeClr val="tx1"/>
              </a:solidFill>
              <a:latin typeface="Calibri" panose="020F0502020204030204" pitchFamily="34" charset="0"/>
              <a:cs typeface="Calibri" panose="020F0502020204030204" pitchFamily="34" charset="0"/>
            </a:endParaRPr>
          </a:p>
          <a:p>
            <a:pPr marL="0" indent="0">
              <a:buNone/>
            </a:pPr>
            <a:r>
              <a:rPr lang="en-US" sz="1800">
                <a:solidFill>
                  <a:schemeClr val="tx1"/>
                </a:solidFill>
                <a:latin typeface="Calibri"/>
                <a:cs typeface="Calibri"/>
              </a:rPr>
              <a:t>Aug. 5, 2020 – the USPTO Trademark Trials and Appeals Board (TTAB) </a:t>
            </a:r>
            <a:r>
              <a:rPr lang="en-US" sz="1800">
                <a:solidFill>
                  <a:schemeClr val="tx1"/>
                </a:solidFill>
                <a:latin typeface="Calibri"/>
                <a:cs typeface="Calibri"/>
                <a:hlinkClick r:id="rId2">
                  <a:extLst>
                    <a:ext uri="{A12FA001-AC4F-418D-AE19-62706E023703}">
                      <ahyp:hlinkClr xmlns:ahyp="http://schemas.microsoft.com/office/drawing/2018/hyperlinkcolor" val="tx"/>
                    </a:ext>
                  </a:extLst>
                </a:hlinkClick>
              </a:rPr>
              <a:t>denied</a:t>
            </a:r>
            <a:r>
              <a:rPr lang="en-US" sz="1800">
                <a:solidFill>
                  <a:schemeClr val="tx1"/>
                </a:solidFill>
                <a:latin typeface="Calibri"/>
                <a:cs typeface="Calibri"/>
              </a:rPr>
              <a:t> registration of the name “gruyere,” finding that </a:t>
            </a:r>
            <a:r>
              <a:rPr lang="en-US" sz="1800" b="1">
                <a:solidFill>
                  <a:schemeClr val="tx1"/>
                </a:solidFill>
                <a:latin typeface="Calibri"/>
                <a:cs typeface="Calibri"/>
              </a:rPr>
              <a:t>the term “gruyere” had become generic in the U.S. </a:t>
            </a:r>
            <a:r>
              <a:rPr lang="en-US" sz="1800">
                <a:solidFill>
                  <a:schemeClr val="tx1"/>
                </a:solidFill>
                <a:latin typeface="Calibri"/>
                <a:cs typeface="Calibri"/>
              </a:rPr>
              <a:t>and is therefore ineligible for trademark registration. </a:t>
            </a:r>
            <a:endParaRPr lang="en-US" sz="1800">
              <a:solidFill>
                <a:schemeClr val="tx1"/>
              </a:solidFill>
              <a:latin typeface="Calibri" panose="020F0502020204030204" pitchFamily="34" charset="0"/>
              <a:cs typeface="Calibri" panose="020F0502020204030204" pitchFamily="34" charset="0"/>
            </a:endParaRPr>
          </a:p>
          <a:p>
            <a:r>
              <a:rPr lang="en-US" sz="1800">
                <a:solidFill>
                  <a:schemeClr val="tx1"/>
                </a:solidFill>
                <a:latin typeface="Calibri"/>
                <a:cs typeface="Calibri"/>
              </a:rPr>
              <a:t>A generic term is a common name referring to the nature or class of a product and must be understood as such by the public. </a:t>
            </a:r>
            <a:endParaRPr lang="en-US" sz="1800">
              <a:solidFill>
                <a:schemeClr val="tx1"/>
              </a:solidFill>
              <a:latin typeface="Calibri" panose="020F0502020204030204" pitchFamily="34" charset="0"/>
              <a:cs typeface="Calibri" panose="020F0502020204030204" pitchFamily="34" charset="0"/>
            </a:endParaRPr>
          </a:p>
          <a:p>
            <a:pPr marL="0" indent="0">
              <a:buNone/>
            </a:pPr>
            <a:r>
              <a:rPr lang="en-US" sz="1800">
                <a:solidFill>
                  <a:schemeClr val="tx1"/>
                </a:solidFill>
                <a:latin typeface="Calibri"/>
                <a:cs typeface="Calibri"/>
              </a:rPr>
              <a:t>Oct. 6, 2020 – Both European consortiums </a:t>
            </a:r>
            <a:r>
              <a:rPr lang="en-US" sz="1800">
                <a:solidFill>
                  <a:schemeClr val="tx1"/>
                </a:solidFill>
                <a:latin typeface="Calibri"/>
                <a:cs typeface="Calibri"/>
                <a:hlinkClick r:id="rId3">
                  <a:extLst>
                    <a:ext uri="{A12FA001-AC4F-418D-AE19-62706E023703}">
                      <ahyp:hlinkClr xmlns:ahyp="http://schemas.microsoft.com/office/drawing/2018/hyperlinkcolor" val="tx"/>
                    </a:ext>
                  </a:extLst>
                </a:hlinkClick>
              </a:rPr>
              <a:t>filed</a:t>
            </a:r>
            <a:r>
              <a:rPr lang="en-US" sz="1800">
                <a:solidFill>
                  <a:schemeClr val="tx1"/>
                </a:solidFill>
                <a:latin typeface="Calibri"/>
                <a:cs typeface="Calibri"/>
              </a:rPr>
              <a:t> a complaint before the U.S. District Court for the Eastern District of Virginia, No. 1:20-cv-1174. </a:t>
            </a:r>
            <a:endParaRPr lang="en-US" sz="1800">
              <a:solidFill>
                <a:schemeClr val="tx1"/>
              </a:solidFill>
              <a:latin typeface="Calibri" panose="020F0502020204030204" pitchFamily="34" charset="0"/>
              <a:cs typeface="Calibri" panose="020F0502020204030204" pitchFamily="34" charset="0"/>
            </a:endParaRPr>
          </a:p>
          <a:p>
            <a:pPr marL="0" indent="0">
              <a:buNone/>
            </a:pPr>
            <a:r>
              <a:rPr lang="en-US" sz="1800">
                <a:solidFill>
                  <a:schemeClr val="tx1"/>
                </a:solidFill>
                <a:latin typeface="Calibri"/>
                <a:cs typeface="Calibri"/>
              </a:rPr>
              <a:t>Dec. 15, 2021 – the U.S. District Court </a:t>
            </a:r>
            <a:r>
              <a:rPr lang="en-US" sz="1800">
                <a:solidFill>
                  <a:schemeClr val="tx1"/>
                </a:solidFill>
                <a:latin typeface="Calibri"/>
                <a:cs typeface="Calibri"/>
                <a:hlinkClick r:id="rId4">
                  <a:extLst>
                    <a:ext uri="{A12FA001-AC4F-418D-AE19-62706E023703}">
                      <ahyp:hlinkClr xmlns:ahyp="http://schemas.microsoft.com/office/drawing/2018/hyperlinkcolor" val="tx"/>
                    </a:ext>
                  </a:extLst>
                </a:hlinkClick>
              </a:rPr>
              <a:t>upheld</a:t>
            </a:r>
            <a:r>
              <a:rPr lang="en-US" sz="1800">
                <a:solidFill>
                  <a:schemeClr val="tx1"/>
                </a:solidFill>
                <a:latin typeface="Calibri"/>
                <a:cs typeface="Calibri"/>
              </a:rPr>
              <a:t> the Board’s administrative decision. </a:t>
            </a:r>
            <a:endParaRPr lang="en-US" sz="1800">
              <a:solidFill>
                <a:schemeClr val="tx1"/>
              </a:solidFill>
              <a:latin typeface="Calibri" panose="020F0502020204030204" pitchFamily="34" charset="0"/>
              <a:cs typeface="Calibri" panose="020F0502020204030204" pitchFamily="34" charset="0"/>
            </a:endParaRPr>
          </a:p>
          <a:p>
            <a:pPr marL="0" indent="0">
              <a:buNone/>
            </a:pPr>
            <a:r>
              <a:rPr lang="en-US" sz="1800">
                <a:solidFill>
                  <a:schemeClr val="tx1"/>
                </a:solidFill>
                <a:latin typeface="Calibri"/>
                <a:cs typeface="Calibri"/>
              </a:rPr>
              <a:t>Mar. 3, 2023 – the Fourth Circuit Court unanimously </a:t>
            </a:r>
            <a:r>
              <a:rPr lang="en-US" sz="1800">
                <a:solidFill>
                  <a:schemeClr val="tx1"/>
                </a:solidFill>
                <a:latin typeface="Calibri"/>
                <a:cs typeface="Calibri"/>
                <a:hlinkClick r:id="rId5">
                  <a:extLst>
                    <a:ext uri="{A12FA001-AC4F-418D-AE19-62706E023703}">
                      <ahyp:hlinkClr xmlns:ahyp="http://schemas.microsoft.com/office/drawing/2018/hyperlinkcolor" val="tx"/>
                    </a:ext>
                  </a:extLst>
                </a:hlinkClick>
              </a:rPr>
              <a:t>affirmed</a:t>
            </a:r>
            <a:r>
              <a:rPr lang="en-US" sz="1800">
                <a:solidFill>
                  <a:schemeClr val="tx1"/>
                </a:solidFill>
                <a:latin typeface="Calibri"/>
                <a:cs typeface="Calibri"/>
              </a:rPr>
              <a:t> the district court’s decision, “the Consortiums cannot overcome what the record makes clear: </a:t>
            </a:r>
            <a:r>
              <a:rPr lang="en-US" sz="1800" b="1">
                <a:solidFill>
                  <a:schemeClr val="tx1"/>
                </a:solidFill>
                <a:latin typeface="Calibri"/>
                <a:cs typeface="Calibri"/>
              </a:rPr>
              <a:t>cheese consumers in the United States understand ‘gruyere’ to refer to a type of cheese, which renders the term generic.” </a:t>
            </a:r>
            <a:r>
              <a:rPr lang="en-US" sz="1800">
                <a:solidFill>
                  <a:schemeClr val="tx1"/>
                </a:solidFill>
                <a:latin typeface="Calibri"/>
                <a:cs typeface="Calibri"/>
              </a:rPr>
              <a:t> </a:t>
            </a:r>
            <a:endParaRPr lang="en-US" sz="18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94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7C67DC-3761-4F86-957F-5DD2EBE91F4F}"/>
              </a:ext>
            </a:extLst>
          </p:cNvPr>
          <p:cNvPicPr>
            <a:picLocks noChangeAspect="1"/>
          </p:cNvPicPr>
          <p:nvPr/>
        </p:nvPicPr>
        <p:blipFill rotWithShape="1">
          <a:blip r:embed="rId2"/>
          <a:srcRect t="6277"/>
          <a:stretch/>
        </p:blipFill>
        <p:spPr>
          <a:xfrm>
            <a:off x="0" y="-267844"/>
            <a:ext cx="12192000" cy="6437205"/>
          </a:xfrm>
          <a:prstGeom prst="rect">
            <a:avLst/>
          </a:prstGeom>
        </p:spPr>
      </p:pic>
      <p:pic>
        <p:nvPicPr>
          <p:cNvPr id="3" name="Picture 2">
            <a:extLst>
              <a:ext uri="{FF2B5EF4-FFF2-40B4-BE49-F238E27FC236}">
                <a16:creationId xmlns:a16="http://schemas.microsoft.com/office/drawing/2014/main" id="{BE01EBF6-9CB7-4682-B3B4-8F57ABE613AA}"/>
              </a:ext>
            </a:extLst>
          </p:cNvPr>
          <p:cNvPicPr>
            <a:picLocks noChangeAspect="1"/>
          </p:cNvPicPr>
          <p:nvPr/>
        </p:nvPicPr>
        <p:blipFill>
          <a:blip r:embed="rId3"/>
          <a:stretch>
            <a:fillRect/>
          </a:stretch>
        </p:blipFill>
        <p:spPr>
          <a:xfrm>
            <a:off x="8011231" y="3429000"/>
            <a:ext cx="4180769" cy="1244206"/>
          </a:xfrm>
          <a:prstGeom prst="rect">
            <a:avLst/>
          </a:prstGeom>
        </p:spPr>
      </p:pic>
      <p:sp>
        <p:nvSpPr>
          <p:cNvPr id="2" name="Rectangle 1">
            <a:extLst>
              <a:ext uri="{FF2B5EF4-FFF2-40B4-BE49-F238E27FC236}">
                <a16:creationId xmlns:a16="http://schemas.microsoft.com/office/drawing/2014/main" id="{743B9C74-F573-4736-A236-6DA38E948F49}"/>
              </a:ext>
            </a:extLst>
          </p:cNvPr>
          <p:cNvSpPr/>
          <p:nvPr/>
        </p:nvSpPr>
        <p:spPr>
          <a:xfrm>
            <a:off x="0" y="5570573"/>
            <a:ext cx="12192000" cy="1348485"/>
          </a:xfrm>
          <a:prstGeom prst="rect">
            <a:avLst/>
          </a:prstGeom>
          <a:solidFill>
            <a:srgbClr val="1E4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4AFD3A-0AF6-4569-BE49-E69F2200B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838" y="5939909"/>
            <a:ext cx="4034324" cy="458904"/>
          </a:xfrm>
          <a:prstGeom prst="rect">
            <a:avLst/>
          </a:prstGeom>
        </p:spPr>
      </p:pic>
      <p:sp>
        <p:nvSpPr>
          <p:cNvPr id="5" name="TextBox 4">
            <a:extLst>
              <a:ext uri="{FF2B5EF4-FFF2-40B4-BE49-F238E27FC236}">
                <a16:creationId xmlns:a16="http://schemas.microsoft.com/office/drawing/2014/main" id="{C920F7D7-483D-3242-C3DF-1A1DC880333C}"/>
              </a:ext>
            </a:extLst>
          </p:cNvPr>
          <p:cNvSpPr txBox="1"/>
          <p:nvPr/>
        </p:nvSpPr>
        <p:spPr>
          <a:xfrm>
            <a:off x="1145862" y="229891"/>
            <a:ext cx="10565395" cy="1261884"/>
          </a:xfrm>
          <a:prstGeom prst="rect">
            <a:avLst/>
          </a:prstGeom>
          <a:noFill/>
        </p:spPr>
        <p:txBody>
          <a:bodyPr wrap="square">
            <a:spAutoFit/>
          </a:bodyPr>
          <a:lstStyle/>
          <a:p>
            <a:r>
              <a:rPr kumimoji="0" lang="en-US" sz="3200" b="1" i="1" u="none" strike="noStrike" kern="1200" cap="none" spc="0" normalizeH="0" noProof="0">
                <a:ln>
                  <a:noFill/>
                </a:ln>
                <a:solidFill>
                  <a:srgbClr val="1E407C"/>
                </a:solidFill>
                <a:effectLst/>
                <a:uLnTx/>
                <a:uFillTx/>
                <a:latin typeface="Franklin Gothic Medium" panose="020B0603020102020204" pitchFamily="34" charset="0"/>
                <a:ea typeface="+mj-ea"/>
                <a:cs typeface="+mj-cs"/>
              </a:rPr>
              <a:t>Focus Topic: International Dairy Trade: </a:t>
            </a:r>
            <a:br>
              <a:rPr kumimoji="0" lang="en-US" sz="3200" b="1" i="0" u="none" strike="noStrike" kern="1200" cap="none" spc="0" normalizeH="0" noProof="0">
                <a:ln>
                  <a:noFill/>
                </a:ln>
                <a:solidFill>
                  <a:srgbClr val="1E407C"/>
                </a:solidFill>
                <a:effectLst/>
                <a:uLnTx/>
                <a:uFillTx/>
                <a:latin typeface="Franklin Gothic Medium" panose="020B0603020102020204" pitchFamily="34" charset="0"/>
                <a:ea typeface="+mj-ea"/>
                <a:cs typeface="+mj-cs"/>
              </a:rPr>
            </a:br>
            <a:r>
              <a:rPr kumimoji="0" lang="en-US" sz="4400" b="1" i="0" u="none" strike="noStrike" kern="1200" cap="none" spc="0" normalizeH="0" noProof="0">
                <a:ln>
                  <a:noFill/>
                </a:ln>
                <a:solidFill>
                  <a:srgbClr val="1E407C"/>
                </a:solidFill>
                <a:effectLst/>
                <a:uLnTx/>
                <a:uFillTx/>
                <a:latin typeface="Franklin Gothic Medium" panose="020B0603020102020204" pitchFamily="34" charset="0"/>
                <a:ea typeface="+mj-ea"/>
                <a:cs typeface="+mj-cs"/>
              </a:rPr>
              <a:t>Canada - U.S. USMCA Arbitration Round 2 </a:t>
            </a:r>
            <a:endParaRPr lang="en-US"/>
          </a:p>
        </p:txBody>
      </p:sp>
      <p:sp>
        <p:nvSpPr>
          <p:cNvPr id="8" name="TextBox 7">
            <a:extLst>
              <a:ext uri="{FF2B5EF4-FFF2-40B4-BE49-F238E27FC236}">
                <a16:creationId xmlns:a16="http://schemas.microsoft.com/office/drawing/2014/main" id="{03B6247B-F9D6-005D-6042-D14D82C0683E}"/>
              </a:ext>
            </a:extLst>
          </p:cNvPr>
          <p:cNvSpPr txBox="1"/>
          <p:nvPr/>
        </p:nvSpPr>
        <p:spPr>
          <a:xfrm>
            <a:off x="8484010" y="4633235"/>
            <a:ext cx="32352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1</a:t>
            </a:r>
            <a:r>
              <a:rPr kumimoji="0" lang="en-US" sz="2000" b="1" i="0" u="none" strike="noStrike" kern="1200" cap="none" spc="0" normalizeH="0" baseline="30000" noProof="0">
                <a:ln>
                  <a:noFill/>
                </a:ln>
                <a:solidFill>
                  <a:schemeClr val="bg1"/>
                </a:solidFill>
                <a:effectLst/>
                <a:uLnTx/>
                <a:uFillTx/>
                <a:latin typeface="Franklin Gothic Medium" panose="020B0603020102020204" pitchFamily="34" charset="0"/>
                <a:ea typeface="+mn-ea"/>
                <a:cs typeface="+mn-cs"/>
              </a:rPr>
              <a:t>st</a:t>
            </a:r>
            <a:r>
              <a:rPr kumimoji="0" lang="en-US" sz="20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 Quarter –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April 18, 2023</a:t>
            </a:r>
            <a:endParaRPr lang="en-US" sz="2000">
              <a:solidFill>
                <a:schemeClr val="bg1"/>
              </a:solidFill>
            </a:endParaRPr>
          </a:p>
        </p:txBody>
      </p:sp>
    </p:spTree>
    <p:extLst>
      <p:ext uri="{BB962C8B-B14F-4D97-AF65-F5344CB8AC3E}">
        <p14:creationId xmlns:p14="http://schemas.microsoft.com/office/powerpoint/2010/main" val="304322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33258-7C8B-B6E9-F5A1-1A6F23EDBF39}"/>
              </a:ext>
            </a:extLst>
          </p:cNvPr>
          <p:cNvPicPr>
            <a:picLocks noChangeAspect="1"/>
          </p:cNvPicPr>
          <p:nvPr/>
        </p:nvPicPr>
        <p:blipFill>
          <a:blip r:embed="rId2"/>
          <a:stretch>
            <a:fillRect/>
          </a:stretch>
        </p:blipFill>
        <p:spPr>
          <a:xfrm>
            <a:off x="420859" y="79218"/>
            <a:ext cx="6135098" cy="6699564"/>
          </a:xfrm>
          <a:prstGeom prst="rect">
            <a:avLst/>
          </a:prstGeom>
        </p:spPr>
      </p:pic>
      <p:sp>
        <p:nvSpPr>
          <p:cNvPr id="5" name="TextBox 4">
            <a:extLst>
              <a:ext uri="{FF2B5EF4-FFF2-40B4-BE49-F238E27FC236}">
                <a16:creationId xmlns:a16="http://schemas.microsoft.com/office/drawing/2014/main" id="{3345EEB8-549A-2672-9D92-844B2A15CF58}"/>
              </a:ext>
            </a:extLst>
          </p:cNvPr>
          <p:cNvSpPr txBox="1"/>
          <p:nvPr/>
        </p:nvSpPr>
        <p:spPr>
          <a:xfrm>
            <a:off x="7215938" y="704643"/>
            <a:ext cx="4274545" cy="5909310"/>
          </a:xfrm>
          <a:prstGeom prst="rect">
            <a:avLst/>
          </a:prstGeom>
          <a:noFill/>
        </p:spPr>
        <p:txBody>
          <a:bodyPr wrap="square" rtlCol="0">
            <a:spAutoFit/>
          </a:bodyPr>
          <a:lstStyle/>
          <a:p>
            <a:r>
              <a:rPr lang="en-US" b="1" i="0" dirty="0">
                <a:solidFill>
                  <a:srgbClr val="18181B"/>
                </a:solidFill>
                <a:effectLst/>
                <a:latin typeface="Franklin Gothic Medium" panose="020B0603020102020204" pitchFamily="34" charset="0"/>
              </a:rPr>
              <a:t>“ANIMAL-FREE DAIRY MILK” ?????</a:t>
            </a:r>
            <a:endParaRPr lang="en-US" b="1" i="0" dirty="0">
              <a:solidFill>
                <a:srgbClr val="18181B"/>
              </a:solidFill>
              <a:effectLst/>
              <a:latin typeface="Franklin Gothic Medium" panose="020B0603020102020204" pitchFamily="34" charset="0"/>
              <a:hlinkClick r:id="rId3"/>
            </a:endParaRPr>
          </a:p>
          <a:p>
            <a:endParaRPr lang="en-US" b="1" dirty="0">
              <a:solidFill>
                <a:srgbClr val="18181B"/>
              </a:solidFill>
              <a:latin typeface="Franklin Gothic Medium" panose="020B0603020102020204" pitchFamily="34" charset="0"/>
              <a:hlinkClick r:id="rId3"/>
            </a:endParaRPr>
          </a:p>
          <a:p>
            <a:endParaRPr lang="en-US" b="1" i="0" dirty="0">
              <a:solidFill>
                <a:srgbClr val="18181B"/>
              </a:solidFill>
              <a:effectLst/>
              <a:latin typeface="Franklin Gothic Medium" panose="020B0603020102020204" pitchFamily="34" charset="0"/>
              <a:hlinkClick r:id="rId3"/>
            </a:endParaRPr>
          </a:p>
          <a:p>
            <a:endParaRPr lang="en-US" b="1" dirty="0">
              <a:solidFill>
                <a:srgbClr val="18181B"/>
              </a:solidFill>
              <a:latin typeface="Franklin Gothic Medium" panose="020B0603020102020204" pitchFamily="34" charset="0"/>
              <a:hlinkClick r:id="rId3"/>
            </a:endParaRPr>
          </a:p>
          <a:p>
            <a:endParaRPr lang="en-US" b="1" i="0" dirty="0">
              <a:solidFill>
                <a:srgbClr val="18181B"/>
              </a:solidFill>
              <a:effectLst/>
              <a:latin typeface="Franklin Gothic Medium" panose="020B0603020102020204" pitchFamily="34" charset="0"/>
              <a:hlinkClick r:id="rId3"/>
            </a:endParaRPr>
          </a:p>
          <a:p>
            <a:endParaRPr lang="en-US" b="1" dirty="0">
              <a:solidFill>
                <a:srgbClr val="18181B"/>
              </a:solidFill>
              <a:latin typeface="Franklin Gothic Medium" panose="020B0603020102020204" pitchFamily="34" charset="0"/>
              <a:hlinkClick r:id="rId3"/>
            </a:endParaRPr>
          </a:p>
          <a:p>
            <a:endParaRPr lang="en-US" b="1" i="0" dirty="0">
              <a:solidFill>
                <a:srgbClr val="18181B"/>
              </a:solidFill>
              <a:effectLst/>
              <a:latin typeface="Franklin Gothic Medium" panose="020B0603020102020204" pitchFamily="34" charset="0"/>
              <a:hlinkClick r:id="rId3"/>
            </a:endParaRPr>
          </a:p>
          <a:p>
            <a:endParaRPr lang="en-US" b="1" dirty="0">
              <a:solidFill>
                <a:srgbClr val="18181B"/>
              </a:solidFill>
              <a:latin typeface="Franklin Gothic Medium" panose="020B0603020102020204" pitchFamily="34" charset="0"/>
              <a:hlinkClick r:id="rId3"/>
            </a:endParaRPr>
          </a:p>
          <a:p>
            <a:endParaRPr lang="en-US" b="1" i="0" dirty="0">
              <a:solidFill>
                <a:srgbClr val="18181B"/>
              </a:solidFill>
              <a:effectLst/>
              <a:latin typeface="Franklin Gothic Medium" panose="020B0603020102020204" pitchFamily="34" charset="0"/>
              <a:hlinkClick r:id="rId3"/>
            </a:endParaRPr>
          </a:p>
          <a:p>
            <a:endParaRPr lang="en-US" b="1" dirty="0">
              <a:solidFill>
                <a:srgbClr val="18181B"/>
              </a:solidFill>
              <a:latin typeface="Franklin Gothic Medium" panose="020B0603020102020204" pitchFamily="34" charset="0"/>
              <a:hlinkClick r:id="rId3"/>
            </a:endParaRPr>
          </a:p>
          <a:p>
            <a:r>
              <a:rPr lang="en-US" b="1" i="0" dirty="0">
                <a:solidFill>
                  <a:srgbClr val="18181B"/>
                </a:solidFill>
                <a:effectLst/>
                <a:latin typeface="Franklin Gothic Medium" panose="020B0603020102020204" pitchFamily="34" charset="0"/>
                <a:hlinkClick r:id="rId3"/>
              </a:rPr>
              <a:t>Food Navigator-USA.com</a:t>
            </a:r>
            <a:endParaRPr lang="en-US" b="1" i="0" dirty="0">
              <a:solidFill>
                <a:srgbClr val="18181B"/>
              </a:solidFill>
              <a:effectLst/>
              <a:latin typeface="Franklin Gothic Medium" panose="020B0603020102020204" pitchFamily="34" charset="0"/>
            </a:endParaRPr>
          </a:p>
          <a:p>
            <a:r>
              <a:rPr lang="en-US" b="1">
                <a:solidFill>
                  <a:srgbClr val="18181B"/>
                </a:solidFill>
              </a:rPr>
              <a:t>Webinar22-FNU-Dairy </a:t>
            </a:r>
            <a:r>
              <a:rPr lang="en-US" b="1" dirty="0">
                <a:solidFill>
                  <a:srgbClr val="18181B"/>
                </a:solidFill>
              </a:rPr>
              <a:t>Trends</a:t>
            </a:r>
          </a:p>
          <a:p>
            <a:r>
              <a:rPr lang="en-US" b="0" i="0" dirty="0">
                <a:solidFill>
                  <a:srgbClr val="18181B"/>
                </a:solidFill>
                <a:effectLst/>
              </a:rPr>
              <a:t>From a wave of ultra-low sugar yogurts and zero sugar dairy milk to a </a:t>
            </a:r>
            <a:r>
              <a:rPr lang="en-US" b="1" i="1" dirty="0">
                <a:solidFill>
                  <a:srgbClr val="18181B"/>
                </a:solidFill>
                <a:effectLst/>
              </a:rPr>
              <a:t>new generation of animal-free cheese, ice cream and creamers made with ‘real’ dairy proteins (minus the cows)</a:t>
            </a:r>
            <a:r>
              <a:rPr lang="en-US" b="0" i="0" dirty="0">
                <a:solidFill>
                  <a:srgbClr val="18181B"/>
                </a:solidFill>
                <a:effectLst/>
              </a:rPr>
              <a:t>, we explore what’s trending in the dairy aisle.</a:t>
            </a:r>
          </a:p>
          <a:p>
            <a:endParaRPr lang="en-US" dirty="0">
              <a:solidFill>
                <a:srgbClr val="18181B"/>
              </a:solidFill>
              <a:latin typeface="Inter"/>
            </a:endParaRPr>
          </a:p>
          <a:p>
            <a:endParaRPr lang="en-US" dirty="0">
              <a:solidFill>
                <a:srgbClr val="18181B"/>
              </a:solidFill>
              <a:latin typeface="Inter"/>
            </a:endParaRPr>
          </a:p>
          <a:p>
            <a:endParaRPr lang="en-US" dirty="0"/>
          </a:p>
        </p:txBody>
      </p:sp>
    </p:spTree>
    <p:extLst>
      <p:ext uri="{BB962C8B-B14F-4D97-AF65-F5344CB8AC3E}">
        <p14:creationId xmlns:p14="http://schemas.microsoft.com/office/powerpoint/2010/main" val="1117730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167FF-9714-4EF3-86E6-0C542F46A876}"/>
              </a:ext>
            </a:extLst>
          </p:cNvPr>
          <p:cNvPicPr>
            <a:picLocks noChangeAspect="1"/>
          </p:cNvPicPr>
          <p:nvPr/>
        </p:nvPicPr>
        <p:blipFill>
          <a:blip r:embed="rId2"/>
          <a:stretch>
            <a:fillRect/>
          </a:stretch>
        </p:blipFill>
        <p:spPr>
          <a:xfrm>
            <a:off x="1083734" y="1004172"/>
            <a:ext cx="10366506" cy="5853828"/>
          </a:xfrm>
          <a:prstGeom prst="rect">
            <a:avLst/>
          </a:prstGeom>
        </p:spPr>
      </p:pic>
      <p:sp>
        <p:nvSpPr>
          <p:cNvPr id="6" name="TextBox 5">
            <a:extLst>
              <a:ext uri="{FF2B5EF4-FFF2-40B4-BE49-F238E27FC236}">
                <a16:creationId xmlns:a16="http://schemas.microsoft.com/office/drawing/2014/main" id="{7B8B13A2-A690-4532-8262-B53BB722CC84}"/>
              </a:ext>
            </a:extLst>
          </p:cNvPr>
          <p:cNvSpPr txBox="1"/>
          <p:nvPr/>
        </p:nvSpPr>
        <p:spPr>
          <a:xfrm>
            <a:off x="632764" y="88134"/>
            <a:ext cx="11268445" cy="523220"/>
          </a:xfrm>
          <a:prstGeom prst="rect">
            <a:avLst/>
          </a:prstGeom>
          <a:noFill/>
        </p:spPr>
        <p:txBody>
          <a:bodyPr wrap="square" rtlCol="0">
            <a:spAutoFit/>
          </a:bodyPr>
          <a:lstStyle/>
          <a:p>
            <a:r>
              <a:rPr lang="en-US" sz="2800" b="1">
                <a:solidFill>
                  <a:srgbClr val="1E407C"/>
                </a:solidFill>
                <a:latin typeface="Franklin Gothic Medium" panose="020B0603020102020204" pitchFamily="34" charset="0"/>
                <a:hlinkClick r:id="rId3"/>
              </a:rPr>
              <a:t>aglaw.psu.edu/research-by-topic/library-guides/ag-law-resource-rooms/</a:t>
            </a:r>
            <a:endParaRPr lang="en-US" sz="2800" b="1">
              <a:solidFill>
                <a:srgbClr val="1E407C"/>
              </a:solidFill>
              <a:latin typeface="Franklin Gothic Medium" panose="020B0603020102020204" pitchFamily="34" charset="0"/>
            </a:endParaRPr>
          </a:p>
        </p:txBody>
      </p:sp>
    </p:spTree>
    <p:extLst>
      <p:ext uri="{BB962C8B-B14F-4D97-AF65-F5344CB8AC3E}">
        <p14:creationId xmlns:p14="http://schemas.microsoft.com/office/powerpoint/2010/main" val="48202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7C67DC-3761-4F86-957F-5DD2EBE91F4F}"/>
              </a:ext>
            </a:extLst>
          </p:cNvPr>
          <p:cNvPicPr>
            <a:picLocks noChangeAspect="1"/>
          </p:cNvPicPr>
          <p:nvPr/>
        </p:nvPicPr>
        <p:blipFill rotWithShape="1">
          <a:blip r:embed="rId2"/>
          <a:srcRect t="6277"/>
          <a:stretch/>
        </p:blipFill>
        <p:spPr>
          <a:xfrm>
            <a:off x="0" y="-38392"/>
            <a:ext cx="12192000" cy="6437205"/>
          </a:xfrm>
          <a:prstGeom prst="rect">
            <a:avLst/>
          </a:prstGeom>
        </p:spPr>
      </p:pic>
      <p:pic>
        <p:nvPicPr>
          <p:cNvPr id="3" name="Picture 2">
            <a:extLst>
              <a:ext uri="{FF2B5EF4-FFF2-40B4-BE49-F238E27FC236}">
                <a16:creationId xmlns:a16="http://schemas.microsoft.com/office/drawing/2014/main" id="{BE01EBF6-9CB7-4682-B3B4-8F57ABE613AA}"/>
              </a:ext>
            </a:extLst>
          </p:cNvPr>
          <p:cNvPicPr>
            <a:picLocks noChangeAspect="1"/>
          </p:cNvPicPr>
          <p:nvPr/>
        </p:nvPicPr>
        <p:blipFill>
          <a:blip r:embed="rId3"/>
          <a:stretch>
            <a:fillRect/>
          </a:stretch>
        </p:blipFill>
        <p:spPr>
          <a:xfrm>
            <a:off x="87004" y="162792"/>
            <a:ext cx="6159887" cy="1833196"/>
          </a:xfrm>
          <a:prstGeom prst="rect">
            <a:avLst/>
          </a:prstGeom>
        </p:spPr>
      </p:pic>
      <p:sp>
        <p:nvSpPr>
          <p:cNvPr id="2" name="Rectangle 1">
            <a:extLst>
              <a:ext uri="{FF2B5EF4-FFF2-40B4-BE49-F238E27FC236}">
                <a16:creationId xmlns:a16="http://schemas.microsoft.com/office/drawing/2014/main" id="{743B9C74-F573-4736-A236-6DA38E948F49}"/>
              </a:ext>
            </a:extLst>
          </p:cNvPr>
          <p:cNvSpPr/>
          <p:nvPr/>
        </p:nvSpPr>
        <p:spPr>
          <a:xfrm>
            <a:off x="0" y="5511332"/>
            <a:ext cx="12192000" cy="1348485"/>
          </a:xfrm>
          <a:prstGeom prst="rect">
            <a:avLst/>
          </a:prstGeom>
          <a:solidFill>
            <a:srgbClr val="1E4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4AFD3A-0AF6-4569-BE49-E69F2200B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8838" y="5939909"/>
            <a:ext cx="4034324" cy="458904"/>
          </a:xfrm>
          <a:prstGeom prst="rect">
            <a:avLst/>
          </a:prstGeom>
        </p:spPr>
      </p:pic>
      <p:sp>
        <p:nvSpPr>
          <p:cNvPr id="5" name="TextBox 4">
            <a:extLst>
              <a:ext uri="{FF2B5EF4-FFF2-40B4-BE49-F238E27FC236}">
                <a16:creationId xmlns:a16="http://schemas.microsoft.com/office/drawing/2014/main" id="{C920F7D7-483D-3242-C3DF-1A1DC880333C}"/>
              </a:ext>
            </a:extLst>
          </p:cNvPr>
          <p:cNvSpPr txBox="1"/>
          <p:nvPr/>
        </p:nvSpPr>
        <p:spPr>
          <a:xfrm>
            <a:off x="6063277" y="1566159"/>
            <a:ext cx="6844419" cy="1508105"/>
          </a:xfrm>
          <a:prstGeom prst="rect">
            <a:avLst/>
          </a:prstGeom>
          <a:noFill/>
        </p:spPr>
        <p:txBody>
          <a:bodyPr wrap="square">
            <a:spAutoFit/>
          </a:bodyPr>
          <a:lstStyle/>
          <a:p>
            <a:r>
              <a:rPr kumimoji="0" lang="en-US" sz="2800" b="1" i="1" u="none" strike="noStrike" kern="1200" cap="none" spc="0" normalizeH="0" noProof="0">
                <a:ln>
                  <a:noFill/>
                </a:ln>
                <a:solidFill>
                  <a:srgbClr val="1E407C"/>
                </a:solidFill>
                <a:effectLst/>
                <a:uLnTx/>
                <a:uFillTx/>
                <a:latin typeface="Franklin Gothic Medium" panose="020B0603020102020204" pitchFamily="34" charset="0"/>
                <a:ea typeface="+mj-ea"/>
                <a:cs typeface="+mj-cs"/>
              </a:rPr>
              <a:t>Focus Topic: International Dairy Trade: </a:t>
            </a:r>
            <a:br>
              <a:rPr kumimoji="0" lang="en-US" sz="3200" b="1" i="0" u="none" strike="noStrike" kern="1200" cap="none" spc="0" normalizeH="0" noProof="0">
                <a:ln>
                  <a:noFill/>
                </a:ln>
                <a:solidFill>
                  <a:srgbClr val="1E407C"/>
                </a:solidFill>
                <a:effectLst/>
                <a:uLnTx/>
                <a:uFillTx/>
                <a:latin typeface="Franklin Gothic Medium" panose="020B0603020102020204" pitchFamily="34" charset="0"/>
                <a:ea typeface="+mj-ea"/>
                <a:cs typeface="+mj-cs"/>
              </a:rPr>
            </a:br>
            <a:r>
              <a:rPr kumimoji="0" lang="en-US" sz="3200" b="1" i="0" u="none" strike="noStrike" kern="1200" cap="none" spc="0" normalizeH="0" noProof="0">
                <a:ln>
                  <a:noFill/>
                </a:ln>
                <a:solidFill>
                  <a:srgbClr val="1E407C"/>
                </a:solidFill>
                <a:effectLst/>
                <a:uLnTx/>
                <a:uFillTx/>
                <a:latin typeface="Franklin Gothic Medium" panose="020B0603020102020204" pitchFamily="34" charset="0"/>
                <a:ea typeface="+mj-ea"/>
                <a:cs typeface="+mj-cs"/>
              </a:rPr>
              <a:t>Canada - U.S. USMCA Arbitration Round 2 </a:t>
            </a:r>
            <a:endParaRPr lang="en-US" sz="3200"/>
          </a:p>
        </p:txBody>
      </p:sp>
      <p:sp>
        <p:nvSpPr>
          <p:cNvPr id="8" name="TextBox 7">
            <a:extLst>
              <a:ext uri="{FF2B5EF4-FFF2-40B4-BE49-F238E27FC236}">
                <a16:creationId xmlns:a16="http://schemas.microsoft.com/office/drawing/2014/main" id="{03B6247B-F9D6-005D-6042-D14D82C0683E}"/>
              </a:ext>
            </a:extLst>
          </p:cNvPr>
          <p:cNvSpPr txBox="1"/>
          <p:nvPr/>
        </p:nvSpPr>
        <p:spPr>
          <a:xfrm>
            <a:off x="1638100" y="1782363"/>
            <a:ext cx="30576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1</a:t>
            </a:r>
            <a:r>
              <a:rPr kumimoji="0" lang="en-US" sz="2800" b="1" i="0" u="none" strike="noStrike" kern="1200" cap="none" spc="0" normalizeH="0" baseline="30000" noProof="0">
                <a:ln>
                  <a:noFill/>
                </a:ln>
                <a:solidFill>
                  <a:schemeClr val="bg1"/>
                </a:solidFill>
                <a:effectLst/>
                <a:uLnTx/>
                <a:uFillTx/>
                <a:latin typeface="Franklin Gothic Medium" panose="020B0603020102020204" pitchFamily="34" charset="0"/>
                <a:ea typeface="+mn-ea"/>
                <a:cs typeface="+mn-cs"/>
              </a:rPr>
              <a:t>st</a:t>
            </a:r>
            <a:r>
              <a:rPr kumimoji="0" lang="en-US" sz="28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 Quarter –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Franklin Gothic Medium" panose="020B0603020102020204" pitchFamily="34" charset="0"/>
                <a:ea typeface="+mn-ea"/>
                <a:cs typeface="+mn-cs"/>
              </a:rPr>
              <a:t>April 18, 2023</a:t>
            </a:r>
            <a:endParaRPr lang="en-US">
              <a:solidFill>
                <a:schemeClr val="bg1"/>
              </a:solidFill>
            </a:endParaRPr>
          </a:p>
        </p:txBody>
      </p:sp>
    </p:spTree>
    <p:extLst>
      <p:ext uri="{BB962C8B-B14F-4D97-AF65-F5344CB8AC3E}">
        <p14:creationId xmlns:p14="http://schemas.microsoft.com/office/powerpoint/2010/main" val="97011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EE5F-CB10-416C-A5B4-371D77E62A76}"/>
              </a:ext>
            </a:extLst>
          </p:cNvPr>
          <p:cNvPicPr>
            <a:picLocks noChangeAspect="1"/>
          </p:cNvPicPr>
          <p:nvPr/>
        </p:nvPicPr>
        <p:blipFill>
          <a:blip r:embed="rId2"/>
          <a:stretch>
            <a:fillRect/>
          </a:stretch>
        </p:blipFill>
        <p:spPr>
          <a:xfrm>
            <a:off x="0" y="0"/>
            <a:ext cx="12192000" cy="3376396"/>
          </a:xfrm>
          <a:prstGeom prst="rect">
            <a:avLst/>
          </a:prstGeom>
        </p:spPr>
      </p:pic>
      <p:pic>
        <p:nvPicPr>
          <p:cNvPr id="7" name="Picture 6">
            <a:extLst>
              <a:ext uri="{FF2B5EF4-FFF2-40B4-BE49-F238E27FC236}">
                <a16:creationId xmlns:a16="http://schemas.microsoft.com/office/drawing/2014/main" id="{D436F22B-E0C4-4AAC-AD51-F51E1EE3BC70}"/>
              </a:ext>
            </a:extLst>
          </p:cNvPr>
          <p:cNvPicPr>
            <a:picLocks noChangeAspect="1"/>
          </p:cNvPicPr>
          <p:nvPr/>
        </p:nvPicPr>
        <p:blipFill>
          <a:blip r:embed="rId3"/>
          <a:stretch>
            <a:fillRect/>
          </a:stretch>
        </p:blipFill>
        <p:spPr>
          <a:xfrm>
            <a:off x="188147" y="3429000"/>
            <a:ext cx="2847975" cy="3019425"/>
          </a:xfrm>
          <a:prstGeom prst="rect">
            <a:avLst/>
          </a:prstGeom>
        </p:spPr>
      </p:pic>
      <p:pic>
        <p:nvPicPr>
          <p:cNvPr id="9" name="Picture 8">
            <a:extLst>
              <a:ext uri="{FF2B5EF4-FFF2-40B4-BE49-F238E27FC236}">
                <a16:creationId xmlns:a16="http://schemas.microsoft.com/office/drawing/2014/main" id="{5EAE6E16-D738-456F-A798-E46200E27DFB}"/>
              </a:ext>
            </a:extLst>
          </p:cNvPr>
          <p:cNvPicPr>
            <a:picLocks noChangeAspect="1"/>
          </p:cNvPicPr>
          <p:nvPr/>
        </p:nvPicPr>
        <p:blipFill>
          <a:blip r:embed="rId4"/>
          <a:stretch>
            <a:fillRect/>
          </a:stretch>
        </p:blipFill>
        <p:spPr>
          <a:xfrm>
            <a:off x="3479207" y="3429000"/>
            <a:ext cx="2809875" cy="2428875"/>
          </a:xfrm>
          <a:prstGeom prst="rect">
            <a:avLst/>
          </a:prstGeom>
        </p:spPr>
      </p:pic>
      <p:sp>
        <p:nvSpPr>
          <p:cNvPr id="10" name="TextBox 9">
            <a:extLst>
              <a:ext uri="{FF2B5EF4-FFF2-40B4-BE49-F238E27FC236}">
                <a16:creationId xmlns:a16="http://schemas.microsoft.com/office/drawing/2014/main" id="{8AD72B6F-CBD9-4E49-8262-4FAC73A0CC0E}"/>
              </a:ext>
            </a:extLst>
          </p:cNvPr>
          <p:cNvSpPr txBox="1"/>
          <p:nvPr/>
        </p:nvSpPr>
        <p:spPr>
          <a:xfrm>
            <a:off x="6418908" y="3934279"/>
            <a:ext cx="5584946" cy="1077218"/>
          </a:xfrm>
          <a:prstGeom prst="rect">
            <a:avLst/>
          </a:prstGeom>
          <a:noFill/>
        </p:spPr>
        <p:txBody>
          <a:bodyPr wrap="square" rtlCol="0">
            <a:spAutoFit/>
          </a:bodyPr>
          <a:lstStyle/>
          <a:p>
            <a:r>
              <a:rPr lang="en-US" sz="3200" b="1" i="1">
                <a:solidFill>
                  <a:srgbClr val="FF0000"/>
                </a:solidFill>
                <a:sym typeface="Wingdings" panose="05000000000000000000" pitchFamily="2" charset="2"/>
              </a:rPr>
              <a:t>  </a:t>
            </a:r>
            <a:r>
              <a:rPr lang="en-US" sz="3200" b="1" i="1"/>
              <a:t>International Markets and               Dairy Trade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26EA97-9E16-4A8B-9F29-C654A217DF92}"/>
                  </a:ext>
                </a:extLst>
              </p:cNvPr>
              <p:cNvSpPr txBox="1"/>
              <p:nvPr/>
            </p:nvSpPr>
            <p:spPr>
              <a:xfrm>
                <a:off x="3036122" y="6062431"/>
                <a:ext cx="30198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rPr>
                        <m:t>●</m:t>
                      </m:r>
                    </m:oMath>
                  </m:oMathPara>
                </a14:m>
                <a:endParaRPr lang="en-US">
                  <a:solidFill>
                    <a:schemeClr val="accent6">
                      <a:lumMod val="75000"/>
                    </a:schemeClr>
                  </a:solidFill>
                </a:endParaRPr>
              </a:p>
            </p:txBody>
          </p:sp>
        </mc:Choice>
        <mc:Fallback xmlns="">
          <p:sp>
            <p:nvSpPr>
              <p:cNvPr id="11" name="TextBox 10">
                <a:extLst>
                  <a:ext uri="{FF2B5EF4-FFF2-40B4-BE49-F238E27FC236}">
                    <a16:creationId xmlns:a16="http://schemas.microsoft.com/office/drawing/2014/main" id="{E726EA97-9E16-4A8B-9F29-C654A217DF92}"/>
                  </a:ext>
                </a:extLst>
              </p:cNvPr>
              <p:cNvSpPr txBox="1">
                <a:spLocks noRot="1" noChangeAspect="1" noMove="1" noResize="1" noEditPoints="1" noAdjustHandles="1" noChangeArrowheads="1" noChangeShapeType="1" noTextEdit="1"/>
              </p:cNvSpPr>
              <p:nvPr/>
            </p:nvSpPr>
            <p:spPr>
              <a:xfrm>
                <a:off x="3036122" y="6062431"/>
                <a:ext cx="301989" cy="276999"/>
              </a:xfrm>
              <a:prstGeom prst="rect">
                <a:avLst/>
              </a:prstGeom>
              <a:blipFill>
                <a:blip r:embed="rId5"/>
                <a:stretch>
                  <a:fillRect l="-8000" r="-10000" b="-6522"/>
                </a:stretch>
              </a:blipFill>
            </p:spPr>
            <p:txBody>
              <a:bodyPr/>
              <a:lstStyle/>
              <a:p>
                <a:r>
                  <a:rPr lang="en-US">
                    <a:noFill/>
                  </a:rPr>
                  <a:t> </a:t>
                </a:r>
              </a:p>
            </p:txBody>
          </p:sp>
        </mc:Fallback>
      </mc:AlternateContent>
    </p:spTree>
    <p:extLst>
      <p:ext uri="{BB962C8B-B14F-4D97-AF65-F5344CB8AC3E}">
        <p14:creationId xmlns:p14="http://schemas.microsoft.com/office/powerpoint/2010/main" val="182396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E7D-E0B4-ED90-8A0C-23F6753D0F16}"/>
              </a:ext>
            </a:extLst>
          </p:cNvPr>
          <p:cNvSpPr>
            <a:spLocks noGrp="1"/>
          </p:cNvSpPr>
          <p:nvPr>
            <p:ph type="title"/>
          </p:nvPr>
        </p:nvSpPr>
        <p:spPr>
          <a:xfrm>
            <a:off x="427023" y="1048253"/>
            <a:ext cx="10515600" cy="901890"/>
          </a:xfrm>
        </p:spPr>
        <p:txBody>
          <a:bodyPr>
            <a:normAutofit fontScale="90000"/>
          </a:bodyPr>
          <a:lstStyle/>
          <a:p>
            <a:r>
              <a:rPr lang="en-US" b="1"/>
              <a:t>Renewal of Trade Promotion Authority (TPA)?</a:t>
            </a:r>
          </a:p>
        </p:txBody>
      </p:sp>
      <p:sp>
        <p:nvSpPr>
          <p:cNvPr id="3" name="Content Placeholder 2">
            <a:extLst>
              <a:ext uri="{FF2B5EF4-FFF2-40B4-BE49-F238E27FC236}">
                <a16:creationId xmlns:a16="http://schemas.microsoft.com/office/drawing/2014/main" id="{64EB8618-14F6-6BA6-0ECB-78BD34559A58}"/>
              </a:ext>
            </a:extLst>
          </p:cNvPr>
          <p:cNvSpPr>
            <a:spLocks noGrp="1"/>
          </p:cNvSpPr>
          <p:nvPr>
            <p:ph idx="1"/>
          </p:nvPr>
        </p:nvSpPr>
        <p:spPr>
          <a:xfrm>
            <a:off x="421741" y="1950143"/>
            <a:ext cx="11528834" cy="4618146"/>
          </a:xfrm>
        </p:spPr>
        <p:txBody>
          <a:bodyPr>
            <a:normAutofit fontScale="92500" lnSpcReduction="10000"/>
          </a:bodyPr>
          <a:lstStyle/>
          <a:p>
            <a:r>
              <a:rPr lang="en-US" sz="2600"/>
              <a:t>Congressional Research Service (CRS): </a:t>
            </a:r>
            <a:r>
              <a:rPr lang="en-US" sz="2600" b="1">
                <a:hlinkClick r:id="rId2"/>
              </a:rPr>
              <a:t>Trade Promotion Authority Update</a:t>
            </a:r>
            <a:r>
              <a:rPr lang="en-US" sz="2600" b="1"/>
              <a:t> </a:t>
            </a:r>
            <a:r>
              <a:rPr lang="en-US" sz="2600"/>
              <a:t>(12/6/22)</a:t>
            </a:r>
          </a:p>
          <a:p>
            <a:pPr>
              <a:lnSpc>
                <a:spcPct val="100000"/>
              </a:lnSpc>
              <a:defRPr/>
            </a:pPr>
            <a:r>
              <a:rPr kumimoji="0" lang="en-US" sz="2600" strike="noStrike" kern="1200" cap="none" spc="0" normalizeH="0" baseline="0" noProof="0">
                <a:ln>
                  <a:noFill/>
                </a:ln>
                <a:solidFill>
                  <a:srgbClr val="4B4B4B"/>
                </a:solidFill>
                <a:effectLst/>
                <a:uLnTx/>
                <a:uFillTx/>
                <a:ea typeface="+mn-ea"/>
                <a:cs typeface="+mn-cs"/>
              </a:rPr>
              <a:t>US Constitution:</a:t>
            </a:r>
          </a:p>
          <a:p>
            <a:pPr marL="457200" lvl="1" indent="0">
              <a:lnSpc>
                <a:spcPct val="100000"/>
              </a:lnSpc>
              <a:spcBef>
                <a:spcPts val="1000"/>
              </a:spcBef>
              <a:buNone/>
              <a:defRPr/>
            </a:pPr>
            <a:r>
              <a:rPr kumimoji="0" lang="en-US" sz="2200" b="1" i="1" u="none" strike="noStrike" kern="1200" cap="none" spc="0" normalizeH="0" baseline="0" noProof="0">
                <a:ln>
                  <a:noFill/>
                </a:ln>
                <a:solidFill>
                  <a:srgbClr val="4B4B4B"/>
                </a:solidFill>
                <a:effectLst/>
                <a:uLnTx/>
                <a:uFillTx/>
                <a:ea typeface="+mn-ea"/>
                <a:cs typeface="+mn-cs"/>
              </a:rPr>
              <a:t>Article I, Section 8 </a:t>
            </a:r>
            <a:r>
              <a:rPr kumimoji="0" lang="en-US" sz="2200" b="0" i="0" u="none" strike="noStrike" kern="1200" cap="none" spc="0" normalizeH="0" baseline="0" noProof="0">
                <a:ln>
                  <a:noFill/>
                </a:ln>
                <a:solidFill>
                  <a:srgbClr val="4B4B4B"/>
                </a:solidFill>
                <a:effectLst/>
                <a:uLnTx/>
                <a:uFillTx/>
                <a:ea typeface="+mn-ea"/>
                <a:cs typeface="+mn-cs"/>
              </a:rPr>
              <a:t>-  Powers of Congress: “To regulate Commerce with Foreign Nations . . .” </a:t>
            </a:r>
          </a:p>
          <a:p>
            <a:pPr marL="457200" lvl="1" indent="0">
              <a:lnSpc>
                <a:spcPct val="100000"/>
              </a:lnSpc>
              <a:spcBef>
                <a:spcPts val="1000"/>
              </a:spcBef>
              <a:buNone/>
              <a:defRPr/>
            </a:pPr>
            <a:r>
              <a:rPr kumimoji="0" lang="en-US" sz="2200" b="1" i="1" u="none" strike="noStrike" kern="1200" cap="none" spc="0" normalizeH="0" baseline="0" noProof="0">
                <a:ln>
                  <a:noFill/>
                </a:ln>
                <a:solidFill>
                  <a:srgbClr val="4B4B4B"/>
                </a:solidFill>
                <a:effectLst/>
                <a:uLnTx/>
                <a:uFillTx/>
                <a:ea typeface="+mn-ea"/>
                <a:cs typeface="+mn-cs"/>
              </a:rPr>
              <a:t>Article II, Section 2 </a:t>
            </a:r>
            <a:r>
              <a:rPr kumimoji="0" lang="en-US" sz="2200" b="0" i="0" u="none" strike="noStrike" kern="1200" cap="none" spc="0" normalizeH="0" baseline="0" noProof="0">
                <a:ln>
                  <a:noFill/>
                </a:ln>
                <a:solidFill>
                  <a:srgbClr val="4B4B4B"/>
                </a:solidFill>
                <a:effectLst/>
                <a:uLnTx/>
                <a:uFillTx/>
                <a:ea typeface="+mn-ea"/>
                <a:cs typeface="+mn-cs"/>
              </a:rPr>
              <a:t>– Power of the President: “He shall have Power, by and with the Advice and Consent of the Senate, to make Treaties, provided two thirds of the Senators present concur . . .” </a:t>
            </a:r>
          </a:p>
          <a:p>
            <a:pPr>
              <a:lnSpc>
                <a:spcPct val="100000"/>
              </a:lnSpc>
              <a:defRPr/>
            </a:pPr>
            <a:r>
              <a:rPr kumimoji="0" lang="en-US" sz="2600" b="0" i="0" u="none" strike="noStrike" kern="1200" cap="none" spc="0" normalizeH="0" baseline="0" noProof="0">
                <a:ln>
                  <a:noFill/>
                </a:ln>
                <a:solidFill>
                  <a:srgbClr val="4B4B4B"/>
                </a:solidFill>
                <a:effectLst/>
                <a:uLnTx/>
                <a:uFillTx/>
                <a:ea typeface="+mn-ea"/>
                <a:cs typeface="+mn-cs"/>
              </a:rPr>
              <a:t>Recent past trade deals have been negotiated and </a:t>
            </a:r>
            <a:r>
              <a:rPr lang="en-US" sz="2600"/>
              <a:t>executed using </a:t>
            </a:r>
            <a:r>
              <a:rPr kumimoji="0" lang="en-US" sz="2600" b="1" i="1" u="none" strike="noStrike" kern="1200" cap="none" spc="0" normalizeH="0" baseline="0" noProof="0">
                <a:ln>
                  <a:noFill/>
                </a:ln>
                <a:solidFill>
                  <a:srgbClr val="4B4B4B"/>
                </a:solidFill>
                <a:effectLst/>
                <a:uLnTx/>
                <a:uFillTx/>
                <a:ea typeface="+mn-ea"/>
                <a:cs typeface="+mn-cs"/>
              </a:rPr>
              <a:t>“Trade Promotion Authority” </a:t>
            </a:r>
            <a:r>
              <a:rPr kumimoji="0" lang="en-US" sz="2600" b="0" i="0" u="none" strike="noStrike" kern="1200" cap="none" spc="0" normalizeH="0" baseline="0" noProof="0">
                <a:ln>
                  <a:noFill/>
                </a:ln>
                <a:solidFill>
                  <a:srgbClr val="4B4B4B"/>
                </a:solidFill>
                <a:effectLst/>
                <a:uLnTx/>
                <a:uFillTx/>
                <a:ea typeface="+mn-ea"/>
                <a:cs typeface="+mn-cs"/>
              </a:rPr>
              <a:t>(TPA): Statutory authority allowing the President, acting through the US Trade Representative (USSTR), negotiates the terms and brings it back to Congress for passage by a majority vote. Approval on a strict timeline to assure trading partners that it will be done</a:t>
            </a:r>
            <a:r>
              <a:rPr kumimoji="0" lang="en-US" sz="2600" b="0" i="0" u="none" strike="noStrike" kern="1200" cap="none" spc="0" normalizeH="0" baseline="0" noProof="0">
                <a:ln>
                  <a:noFill/>
                </a:ln>
                <a:solidFill>
                  <a:srgbClr val="4B4B4B"/>
                </a:solidFill>
                <a:effectLst/>
                <a:uLnTx/>
                <a:uFillTx/>
                <a:latin typeface="Calibri" panose="020F0502020204030204"/>
                <a:ea typeface="+mn-ea"/>
                <a:cs typeface="+mn-cs"/>
              </a:rPr>
              <a:t>. </a:t>
            </a:r>
          </a:p>
          <a:p>
            <a:pPr>
              <a:lnSpc>
                <a:spcPct val="100000"/>
              </a:lnSpc>
              <a:defRPr/>
            </a:pPr>
            <a:r>
              <a:rPr lang="en-US" sz="2600"/>
              <a:t>Expired in July 2021. Last authorization enacted in 2015 (TPA-2015, P.L. 114-26) </a:t>
            </a:r>
          </a:p>
          <a:p>
            <a:pPr>
              <a:lnSpc>
                <a:spcPct val="100000"/>
              </a:lnSpc>
              <a:defRPr/>
            </a:pPr>
            <a:r>
              <a:rPr lang="en-US" sz="2600"/>
              <a:t>USMCA  was the last trade agreement using TPA. TPA has </a:t>
            </a:r>
            <a:r>
              <a:rPr lang="en-US" sz="2600" b="1" u="sng"/>
              <a:t>not</a:t>
            </a:r>
            <a:r>
              <a:rPr lang="en-US" sz="2600"/>
              <a:t> been renewed by Congress.  </a:t>
            </a:r>
          </a:p>
          <a:p>
            <a:pPr>
              <a:lnSpc>
                <a:spcPct val="100000"/>
              </a:lnSpc>
              <a:defRPr/>
            </a:pPr>
            <a:endParaRPr kumimoji="0" lang="en-US" sz="2600" b="0" i="0" u="none" strike="noStrike" kern="1200" cap="none" spc="0" normalizeH="0" baseline="0" noProof="0">
              <a:ln>
                <a:noFill/>
              </a:ln>
              <a:solidFill>
                <a:srgbClr val="4B4B4B"/>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01890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6545-1016-72A3-98DB-E7E4DA1BA25F}"/>
              </a:ext>
            </a:extLst>
          </p:cNvPr>
          <p:cNvSpPr>
            <a:spLocks noGrp="1"/>
          </p:cNvSpPr>
          <p:nvPr>
            <p:ph type="title"/>
          </p:nvPr>
        </p:nvSpPr>
        <p:spPr>
          <a:xfrm>
            <a:off x="503221" y="1195058"/>
            <a:ext cx="10515600" cy="657446"/>
          </a:xfrm>
        </p:spPr>
        <p:txBody>
          <a:bodyPr>
            <a:normAutofit fontScale="90000"/>
          </a:bodyPr>
          <a:lstStyle/>
          <a:p>
            <a:r>
              <a:rPr lang="en-US" b="1"/>
              <a:t>TPA Renewal Raised by March 2023 Letter</a:t>
            </a:r>
          </a:p>
        </p:txBody>
      </p:sp>
      <p:sp>
        <p:nvSpPr>
          <p:cNvPr id="3" name="Content Placeholder 2">
            <a:extLst>
              <a:ext uri="{FF2B5EF4-FFF2-40B4-BE49-F238E27FC236}">
                <a16:creationId xmlns:a16="http://schemas.microsoft.com/office/drawing/2014/main" id="{E7590982-BE85-24E1-0AD7-0FFC905DAC9D}"/>
              </a:ext>
            </a:extLst>
          </p:cNvPr>
          <p:cNvSpPr>
            <a:spLocks noGrp="1"/>
          </p:cNvSpPr>
          <p:nvPr>
            <p:ph idx="1"/>
          </p:nvPr>
        </p:nvSpPr>
        <p:spPr>
          <a:xfrm>
            <a:off x="503221" y="2051680"/>
            <a:ext cx="10515600" cy="4466815"/>
          </a:xfrm>
        </p:spPr>
        <p:txBody>
          <a:bodyPr>
            <a:normAutofit fontScale="92500" lnSpcReduction="10000"/>
          </a:bodyPr>
          <a:lstStyle/>
          <a:p>
            <a:r>
              <a:rPr lang="en-US"/>
              <a:t>3/16/23 Letter to Congress from over 50 ag trade orgs requesting TPA renewal. The letter claimed:</a:t>
            </a:r>
          </a:p>
          <a:p>
            <a:endParaRPr lang="en-US"/>
          </a:p>
          <a:p>
            <a:pPr lvl="1"/>
            <a:r>
              <a:rPr lang="en-US" sz="2400" b="0" i="0">
                <a:solidFill>
                  <a:srgbClr val="000000"/>
                </a:solidFill>
                <a:effectLst/>
              </a:rPr>
              <a:t>“US Department of Agriculture (USDA) forecasts that the United States will run a food and agriculture </a:t>
            </a:r>
            <a:r>
              <a:rPr lang="en-US" sz="2400" b="1" i="0">
                <a:solidFill>
                  <a:srgbClr val="000000"/>
                </a:solidFill>
                <a:effectLst/>
              </a:rPr>
              <a:t>trade deficit of $14.5 billion </a:t>
            </a:r>
            <a:r>
              <a:rPr lang="en-US" sz="2400" b="0" i="0">
                <a:solidFill>
                  <a:srgbClr val="000000"/>
                </a:solidFill>
                <a:effectLst/>
              </a:rPr>
              <a:t>in 2023.”</a:t>
            </a:r>
          </a:p>
          <a:p>
            <a:pPr lvl="1"/>
            <a:endParaRPr lang="en-US" sz="2400" b="0" i="0">
              <a:solidFill>
                <a:srgbClr val="000000"/>
              </a:solidFill>
              <a:effectLst/>
            </a:endParaRPr>
          </a:p>
          <a:p>
            <a:pPr lvl="1"/>
            <a:r>
              <a:rPr lang="en-US" sz="2400" b="0" i="0">
                <a:solidFill>
                  <a:srgbClr val="000000"/>
                </a:solidFill>
                <a:effectLst/>
              </a:rPr>
              <a:t>“Between 2010 and 2020, China and the European Union enjoyed over twice as much advantage from trade agreement tariff reductions as the US . . . In this decade, our situation to date is far worse. </a:t>
            </a:r>
            <a:r>
              <a:rPr lang="en-US" sz="2400" b="1" i="0">
                <a:solidFill>
                  <a:srgbClr val="000000"/>
                </a:solidFill>
                <a:effectLst/>
              </a:rPr>
              <a:t>The US has not implemented a comprehensive trade agreement that opens new markets in over a decade. </a:t>
            </a:r>
            <a:r>
              <a:rPr lang="en-US" sz="2400" b="0" i="0">
                <a:solidFill>
                  <a:srgbClr val="000000"/>
                </a:solidFill>
                <a:effectLst/>
              </a:rPr>
              <a:t>Meanwhile, just over a year ago, China added the Regional Comprehensive Economic Partnership to its portfolio of trade agreements and </a:t>
            </a:r>
            <a:r>
              <a:rPr lang="en-US" sz="2400" b="1" i="0">
                <a:solidFill>
                  <a:srgbClr val="000000"/>
                </a:solidFill>
                <a:effectLst/>
              </a:rPr>
              <a:t>displaced the US as the European Union’s largest trading partner</a:t>
            </a:r>
            <a:r>
              <a:rPr lang="en-US" sz="2400" b="0" i="0">
                <a:solidFill>
                  <a:srgbClr val="000000"/>
                </a:solidFill>
                <a:effectLst/>
              </a:rPr>
              <a:t>.”</a:t>
            </a:r>
          </a:p>
          <a:p>
            <a:pPr lvl="1"/>
            <a:endParaRPr lang="en-US"/>
          </a:p>
        </p:txBody>
      </p:sp>
    </p:spTree>
    <p:extLst>
      <p:ext uri="{BB962C8B-B14F-4D97-AF65-F5344CB8AC3E}">
        <p14:creationId xmlns:p14="http://schemas.microsoft.com/office/powerpoint/2010/main" val="329120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17216-69B4-DE25-337E-2988DB554233}"/>
              </a:ext>
            </a:extLst>
          </p:cNvPr>
          <p:cNvPicPr>
            <a:picLocks noChangeAspect="1"/>
          </p:cNvPicPr>
          <p:nvPr/>
        </p:nvPicPr>
        <p:blipFill>
          <a:blip r:embed="rId2"/>
          <a:stretch>
            <a:fillRect/>
          </a:stretch>
        </p:blipFill>
        <p:spPr>
          <a:xfrm>
            <a:off x="919915" y="194288"/>
            <a:ext cx="4780974" cy="6469423"/>
          </a:xfrm>
          <a:prstGeom prst="rect">
            <a:avLst/>
          </a:prstGeom>
        </p:spPr>
      </p:pic>
      <p:pic>
        <p:nvPicPr>
          <p:cNvPr id="9" name="Picture 8">
            <a:extLst>
              <a:ext uri="{FF2B5EF4-FFF2-40B4-BE49-F238E27FC236}">
                <a16:creationId xmlns:a16="http://schemas.microsoft.com/office/drawing/2014/main" id="{A9B41D94-86AE-6F52-32C2-D0F252D3E099}"/>
              </a:ext>
            </a:extLst>
          </p:cNvPr>
          <p:cNvPicPr>
            <a:picLocks noChangeAspect="1"/>
          </p:cNvPicPr>
          <p:nvPr/>
        </p:nvPicPr>
        <p:blipFill>
          <a:blip r:embed="rId3"/>
          <a:stretch>
            <a:fillRect/>
          </a:stretch>
        </p:blipFill>
        <p:spPr>
          <a:xfrm>
            <a:off x="6288840" y="194288"/>
            <a:ext cx="4820706" cy="6469423"/>
          </a:xfrm>
          <a:prstGeom prst="rect">
            <a:avLst/>
          </a:prstGeom>
        </p:spPr>
      </p:pic>
    </p:spTree>
    <p:extLst>
      <p:ext uri="{BB962C8B-B14F-4D97-AF65-F5344CB8AC3E}">
        <p14:creationId xmlns:p14="http://schemas.microsoft.com/office/powerpoint/2010/main" val="328748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9C17-25FF-491E-8A78-996BB8E4971D}"/>
              </a:ext>
            </a:extLst>
          </p:cNvPr>
          <p:cNvSpPr>
            <a:spLocks noGrp="1"/>
          </p:cNvSpPr>
          <p:nvPr>
            <p:ph type="title"/>
          </p:nvPr>
        </p:nvSpPr>
        <p:spPr/>
        <p:txBody>
          <a:bodyPr>
            <a:normAutofit/>
          </a:bodyPr>
          <a:lstStyle/>
          <a:p>
            <a:r>
              <a:rPr lang="en-US" b="1"/>
              <a:t>USMCA </a:t>
            </a:r>
            <a:r>
              <a:rPr lang="en-US" sz="2800" b="1"/>
              <a:t>(effective 7/1/20)</a:t>
            </a:r>
            <a:br>
              <a:rPr lang="en-US" sz="2800"/>
            </a:br>
            <a:r>
              <a:rPr lang="en-US" sz="2000" i="1"/>
              <a:t>United States Mexico Canada Agreement - </a:t>
            </a:r>
            <a:r>
              <a:rPr lang="en-US" sz="2000"/>
              <a:t>replaces 1994’s North American Free Trade Agreement (NAFTA)  </a:t>
            </a:r>
            <a:endParaRPr lang="en-US"/>
          </a:p>
        </p:txBody>
      </p:sp>
      <p:sp>
        <p:nvSpPr>
          <p:cNvPr id="3" name="Content Placeholder 2">
            <a:extLst>
              <a:ext uri="{FF2B5EF4-FFF2-40B4-BE49-F238E27FC236}">
                <a16:creationId xmlns:a16="http://schemas.microsoft.com/office/drawing/2014/main" id="{0B0B3BB0-973A-4B00-B21D-1DD97610FD1D}"/>
              </a:ext>
            </a:extLst>
          </p:cNvPr>
          <p:cNvSpPr>
            <a:spLocks noGrp="1"/>
          </p:cNvSpPr>
          <p:nvPr>
            <p:ph idx="1"/>
          </p:nvPr>
        </p:nvSpPr>
        <p:spPr>
          <a:xfrm>
            <a:off x="838200" y="2565779"/>
            <a:ext cx="10817646" cy="4052304"/>
          </a:xfrm>
        </p:spPr>
        <p:txBody>
          <a:bodyPr>
            <a:normAutofit/>
          </a:bodyPr>
          <a:lstStyle/>
          <a:p>
            <a:r>
              <a:rPr lang="en-US"/>
              <a:t>Negotiations 8/16/7 – 9/30/18.  Signed 11/30/18. U.S. Congress approved pursuant to TPA, enacted 1/29/20. </a:t>
            </a:r>
          </a:p>
          <a:p>
            <a:r>
              <a:rPr lang="en-US"/>
              <a:t>Establishes so–called “tariff – free” trade between the 3 nations.  Subject to WTO jurisdiction because the parties are member nations.  WTO includes dispute resolution processes. </a:t>
            </a:r>
          </a:p>
          <a:p>
            <a:r>
              <a:rPr lang="en-US"/>
              <a:t>Sunset Provisions: 6-year review and consent to continue; if one party fails to consent to extend for a new 16-year term, it reverts to 16 annual reviews for consent to continue.  </a:t>
            </a:r>
          </a:p>
          <a:p>
            <a:endParaRPr lang="en-US"/>
          </a:p>
        </p:txBody>
      </p:sp>
    </p:spTree>
    <p:extLst>
      <p:ext uri="{BB962C8B-B14F-4D97-AF65-F5344CB8AC3E}">
        <p14:creationId xmlns:p14="http://schemas.microsoft.com/office/powerpoint/2010/main" val="1245729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74AAD-B68B-E9D1-F251-E538D8F64C49}"/>
              </a:ext>
            </a:extLst>
          </p:cNvPr>
          <p:cNvSpPr>
            <a:spLocks noGrp="1"/>
          </p:cNvSpPr>
          <p:nvPr>
            <p:ph type="title"/>
          </p:nvPr>
        </p:nvSpPr>
        <p:spPr>
          <a:xfrm>
            <a:off x="476061" y="1158843"/>
            <a:ext cx="10515600" cy="784195"/>
          </a:xfrm>
        </p:spPr>
        <p:txBody>
          <a:bodyPr/>
          <a:lstStyle/>
          <a:p>
            <a:r>
              <a:rPr lang="en-US" b="1"/>
              <a:t>USMCA Resources </a:t>
            </a:r>
          </a:p>
        </p:txBody>
      </p:sp>
      <p:sp>
        <p:nvSpPr>
          <p:cNvPr id="4" name="Rectangle 1">
            <a:extLst>
              <a:ext uri="{FF2B5EF4-FFF2-40B4-BE49-F238E27FC236}">
                <a16:creationId xmlns:a16="http://schemas.microsoft.com/office/drawing/2014/main" id="{1A4CBA1C-8A1D-A1EA-7F86-12093F40238C}"/>
              </a:ext>
            </a:extLst>
          </p:cNvPr>
          <p:cNvSpPr>
            <a:spLocks noGrp="1" noChangeArrowheads="1"/>
          </p:cNvSpPr>
          <p:nvPr>
            <p:ph idx="1"/>
          </p:nvPr>
        </p:nvSpPr>
        <p:spPr bwMode="auto">
          <a:xfrm>
            <a:off x="476061" y="1827342"/>
            <a:ext cx="11239878" cy="4940123"/>
          </a:xfrm>
          <a:prstGeom prst="rect">
            <a:avLst/>
          </a:prstGeom>
          <a:solidFill>
            <a:srgbClr val="F9F2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8700" tIns="45720" rIns="91440" bIns="2380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US" altLang="en-US" sz="2800" b="1" i="0" u="sng" strike="noStrike" cap="none" normalizeH="0" baseline="0">
                <a:ln>
                  <a:noFill/>
                </a:ln>
                <a:solidFill>
                  <a:srgbClr val="23527C"/>
                </a:solidFill>
                <a:effectLst/>
                <a:latin typeface="+mn-lt"/>
                <a:hlinkClick r:id="rId2"/>
              </a:rPr>
              <a:t>Dairy Provisions in USMCA</a:t>
            </a:r>
            <a:r>
              <a:rPr kumimoji="0" lang="en-US" altLang="en-US" sz="2800" b="1" i="0" strike="noStrike" cap="none" normalizeH="0" baseline="0">
                <a:ln>
                  <a:noFill/>
                </a:ln>
                <a:solidFill>
                  <a:srgbClr val="23527C"/>
                </a:solidFill>
                <a:effectLst/>
                <a:latin typeface="+mn-lt"/>
              </a:rPr>
              <a:t> </a:t>
            </a:r>
            <a:r>
              <a:rPr kumimoji="0" lang="en-US" altLang="en-US" sz="2800" i="0" strike="noStrike" cap="none" normalizeH="0" baseline="0">
                <a:ln>
                  <a:noFill/>
                </a:ln>
                <a:solidFill>
                  <a:srgbClr val="23527C"/>
                </a:solidFill>
                <a:effectLst/>
                <a:latin typeface="+mn-lt"/>
              </a:rPr>
              <a:t> (</a:t>
            </a:r>
            <a:r>
              <a:rPr kumimoji="0" lang="en-US" altLang="en-US" sz="2800" b="0" i="0" u="none" strike="noStrike" cap="none" normalizeH="0" baseline="0">
                <a:ln>
                  <a:noFill/>
                </a:ln>
                <a:solidFill>
                  <a:srgbClr val="333333"/>
                </a:solidFill>
                <a:effectLst/>
                <a:latin typeface="+mn-lt"/>
              </a:rPr>
              <a:t>Dec. 16, 2019).</a:t>
            </a:r>
          </a:p>
          <a:p>
            <a:pPr>
              <a:lnSpc>
                <a:spcPct val="100000"/>
              </a:lnSpc>
            </a:pPr>
            <a:endParaRPr kumimoji="0" lang="en-US" altLang="en-US" sz="2800" b="1" i="0" u="sng" strike="noStrike" cap="none" normalizeH="0" baseline="0">
              <a:ln>
                <a:noFill/>
              </a:ln>
              <a:solidFill>
                <a:srgbClr val="23527C"/>
              </a:solidFill>
              <a:effectLst/>
              <a:latin typeface="+mn-lt"/>
              <a:hlinkClick r:id="rId3"/>
            </a:endParaRPr>
          </a:p>
          <a:p>
            <a:pPr>
              <a:lnSpc>
                <a:spcPct val="100000"/>
              </a:lnSpc>
            </a:pPr>
            <a:r>
              <a:rPr kumimoji="0" lang="en-US" altLang="en-US" sz="2800" b="1" i="0" u="sng" strike="noStrike" cap="none" normalizeH="0" baseline="0">
                <a:ln>
                  <a:noFill/>
                </a:ln>
                <a:solidFill>
                  <a:srgbClr val="23527C"/>
                </a:solidFill>
                <a:effectLst/>
                <a:latin typeface="+mn-lt"/>
                <a:hlinkClick r:id="rId3"/>
              </a:rPr>
              <a:t>Enforcing International Trade Obligations in USMCA: The State-State Dispute Settlement Mechanism</a:t>
            </a:r>
            <a:r>
              <a:rPr kumimoji="0" lang="en-US" altLang="en-US" sz="2800" i="0" strike="noStrike" cap="none" normalizeH="0" baseline="0">
                <a:ln>
                  <a:noFill/>
                </a:ln>
                <a:solidFill>
                  <a:srgbClr val="23527C"/>
                </a:solidFill>
                <a:effectLst/>
                <a:latin typeface="+mn-lt"/>
              </a:rPr>
              <a:t> (</a:t>
            </a:r>
            <a:r>
              <a:rPr kumimoji="0" lang="en-US" altLang="en-US" sz="2800" b="0" i="0" u="none" strike="noStrike" cap="none" normalizeH="0" baseline="0">
                <a:ln>
                  <a:noFill/>
                </a:ln>
                <a:solidFill>
                  <a:srgbClr val="333333"/>
                </a:solidFill>
                <a:effectLst/>
                <a:latin typeface="+mn-lt"/>
              </a:rPr>
              <a:t>Jan. 3, 2020)</a:t>
            </a:r>
          </a:p>
          <a:p>
            <a:pPr algn="l"/>
            <a:endParaRPr lang="en-US" sz="2800" b="1" i="0" u="sng">
              <a:solidFill>
                <a:srgbClr val="23527C"/>
              </a:solidFill>
              <a:effectLst/>
              <a:latin typeface="+mn-lt"/>
              <a:hlinkClick r:id="rId4"/>
            </a:endParaRPr>
          </a:p>
          <a:p>
            <a:pPr algn="l"/>
            <a:r>
              <a:rPr lang="en-US" sz="2800" b="1" i="0" u="sng">
                <a:solidFill>
                  <a:srgbClr val="23527C"/>
                </a:solidFill>
                <a:effectLst/>
                <a:latin typeface="+mn-lt"/>
                <a:hlinkClick r:id="rId4"/>
              </a:rPr>
              <a:t>USMCA: Implementation and Considerations for Congress</a:t>
            </a:r>
            <a:r>
              <a:rPr lang="en-US" sz="2800" i="0">
                <a:solidFill>
                  <a:srgbClr val="23527C"/>
                </a:solidFill>
                <a:effectLst/>
                <a:latin typeface="+mn-lt"/>
              </a:rPr>
              <a:t>  (1/30/20</a:t>
            </a:r>
            <a:r>
              <a:rPr lang="en-US" sz="2800" b="0" i="0">
                <a:solidFill>
                  <a:srgbClr val="333333"/>
                </a:solidFill>
                <a:effectLst/>
                <a:latin typeface="+mn-lt"/>
              </a:rPr>
              <a:t>) </a:t>
            </a:r>
          </a:p>
          <a:p>
            <a:pPr>
              <a:lnSpc>
                <a:spcPct val="100000"/>
              </a:lnSpc>
            </a:pPr>
            <a:endParaRPr kumimoji="0" lang="en-US" altLang="en-US" sz="2800" b="1" i="0" u="sng" strike="noStrike" cap="none" normalizeH="0" baseline="0">
              <a:ln>
                <a:noFill/>
              </a:ln>
              <a:solidFill>
                <a:srgbClr val="23527C"/>
              </a:solidFill>
              <a:effectLst/>
              <a:latin typeface="+mn-lt"/>
              <a:hlinkClick r:id="rId5"/>
            </a:endParaRPr>
          </a:p>
          <a:p>
            <a:pPr>
              <a:lnSpc>
                <a:spcPct val="100000"/>
              </a:lnSpc>
            </a:pPr>
            <a:r>
              <a:rPr kumimoji="0" lang="en-US" altLang="en-US" sz="2800" b="1" i="0" u="sng" strike="noStrike" cap="none" normalizeH="0" baseline="0">
                <a:ln>
                  <a:noFill/>
                </a:ln>
                <a:solidFill>
                  <a:srgbClr val="23527C"/>
                </a:solidFill>
                <a:effectLst/>
                <a:latin typeface="+mn-lt"/>
                <a:hlinkClick r:id="rId5"/>
              </a:rPr>
              <a:t>The United States-Mexico-Canada Agreement (USMCA)</a:t>
            </a:r>
            <a:r>
              <a:rPr kumimoji="0" lang="en-US" altLang="en-US" sz="2800" b="1" i="0" strike="noStrike" cap="none" normalizeH="0" baseline="0">
                <a:ln>
                  <a:noFill/>
                </a:ln>
                <a:solidFill>
                  <a:srgbClr val="23527C"/>
                </a:solidFill>
                <a:effectLst/>
                <a:latin typeface="+mn-lt"/>
              </a:rPr>
              <a:t> </a:t>
            </a:r>
            <a:r>
              <a:rPr kumimoji="0" lang="en-US" altLang="en-US" sz="2800" i="0" strike="noStrike" cap="none" normalizeH="0" baseline="0">
                <a:ln>
                  <a:noFill/>
                </a:ln>
                <a:solidFill>
                  <a:srgbClr val="23527C"/>
                </a:solidFill>
                <a:effectLst/>
                <a:latin typeface="+mn-lt"/>
              </a:rPr>
              <a:t>(</a:t>
            </a:r>
            <a:r>
              <a:rPr kumimoji="0" lang="en-US" altLang="en-US" sz="2800" b="0" i="0" u="none" strike="noStrike" cap="none" normalizeH="0" baseline="0">
                <a:ln>
                  <a:noFill/>
                </a:ln>
                <a:solidFill>
                  <a:srgbClr val="333333"/>
                </a:solidFill>
                <a:effectLst/>
                <a:latin typeface="+mn-lt"/>
              </a:rPr>
              <a:t>Dec. 28, 2021) </a:t>
            </a:r>
          </a:p>
          <a:p>
            <a:pPr>
              <a:lnSpc>
                <a:spcPct val="100000"/>
              </a:lnSpc>
            </a:pPr>
            <a:endParaRPr kumimoji="0" lang="en-US" altLang="en-US" sz="2800" b="1" i="0" u="sng" strike="noStrike" cap="none" normalizeH="0" baseline="0">
              <a:ln>
                <a:noFill/>
              </a:ln>
              <a:solidFill>
                <a:srgbClr val="23527C"/>
              </a:solidFill>
              <a:effectLst/>
              <a:latin typeface="+mn-lt"/>
              <a:hlinkClick r:id="rId6"/>
            </a:endParaRPr>
          </a:p>
          <a:p>
            <a:pPr>
              <a:lnSpc>
                <a:spcPct val="100000"/>
              </a:lnSpc>
            </a:pPr>
            <a:r>
              <a:rPr kumimoji="0" lang="en-US" altLang="en-US" sz="2800" b="1" i="0" u="sng" strike="noStrike" cap="none" normalizeH="0" baseline="0">
                <a:ln>
                  <a:noFill/>
                </a:ln>
                <a:solidFill>
                  <a:srgbClr val="23527C"/>
                </a:solidFill>
                <a:effectLst/>
                <a:latin typeface="+mn-lt"/>
                <a:hlinkClick r:id="rId6"/>
              </a:rPr>
              <a:t>U.S.-Mexico-Canada (USMCA) Trade Agreement</a:t>
            </a:r>
            <a:r>
              <a:rPr lang="en-US" altLang="en-US" sz="2800">
                <a:solidFill>
                  <a:srgbClr val="23527C"/>
                </a:solidFill>
                <a:latin typeface="+mn-lt"/>
              </a:rPr>
              <a:t> (last updated 1/11/23)</a:t>
            </a:r>
            <a:r>
              <a:rPr kumimoji="0" lang="en-US" altLang="en-US" sz="2800" b="0" i="0" u="none" strike="noStrike" cap="none" normalizeH="0" baseline="0">
                <a:ln>
                  <a:noFill/>
                </a:ln>
                <a:solidFill>
                  <a:srgbClr val="333333"/>
                </a:solidFill>
                <a:effectLst/>
                <a:latin typeface="+mn-lt"/>
              </a:rPr>
              <a:t> 2021) </a:t>
            </a:r>
            <a:endParaRPr kumimoji="0" lang="en-US" altLang="en-US" sz="28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2804115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DBECBD-E418-4012-91E1-560FF69ED872}"/>
              </a:ext>
            </a:extLst>
          </p:cNvPr>
          <p:cNvSpPr>
            <a:spLocks noGrp="1"/>
          </p:cNvSpPr>
          <p:nvPr>
            <p:ph type="title"/>
          </p:nvPr>
        </p:nvSpPr>
        <p:spPr/>
        <p:txBody>
          <a:bodyPr>
            <a:normAutofit/>
          </a:bodyPr>
          <a:lstStyle/>
          <a:p>
            <a:r>
              <a:rPr lang="en-US" b="1"/>
              <a:t>WTO – World Trade Organization</a:t>
            </a:r>
            <a:br>
              <a:rPr lang="en-US"/>
            </a:br>
            <a:r>
              <a:rPr lang="en-US" sz="2000"/>
              <a:t>Established on January 1, 1995.  </a:t>
            </a:r>
            <a:br>
              <a:rPr lang="en-US" sz="2000"/>
            </a:br>
            <a:r>
              <a:rPr lang="en-US" sz="2000"/>
              <a:t>Replaced “General Agreement on Tariffs and Trade” (GATT) from 1947</a:t>
            </a:r>
            <a:endParaRPr lang="en-US"/>
          </a:p>
        </p:txBody>
      </p:sp>
      <p:sp>
        <p:nvSpPr>
          <p:cNvPr id="5" name="Content Placeholder 4">
            <a:extLst>
              <a:ext uri="{FF2B5EF4-FFF2-40B4-BE49-F238E27FC236}">
                <a16:creationId xmlns:a16="http://schemas.microsoft.com/office/drawing/2014/main" id="{4AC7093A-50CB-4E48-BC35-2A31299BAD7C}"/>
              </a:ext>
            </a:extLst>
          </p:cNvPr>
          <p:cNvSpPr>
            <a:spLocks noGrp="1"/>
          </p:cNvSpPr>
          <p:nvPr>
            <p:ph idx="1"/>
          </p:nvPr>
        </p:nvSpPr>
        <p:spPr>
          <a:xfrm>
            <a:off x="838200" y="2565779"/>
            <a:ext cx="10515600" cy="3901122"/>
          </a:xfrm>
        </p:spPr>
        <p:txBody>
          <a:bodyPr>
            <a:normAutofit fontScale="92500" lnSpcReduction="20000"/>
          </a:bodyPr>
          <a:lstStyle/>
          <a:p>
            <a:r>
              <a:rPr lang="en-US"/>
              <a:t>Multi-lateral Treaty - 123 nations at the outset, now 159.</a:t>
            </a:r>
          </a:p>
          <a:p>
            <a:r>
              <a:rPr lang="en-US"/>
              <a:t>Many separate “agreements” within it. </a:t>
            </a:r>
          </a:p>
          <a:p>
            <a:r>
              <a:rPr lang="en-US"/>
              <a:t>“Dispute Settlement Body” – a nation files a dispute alleging another nation has violated one of the agreements; a “quasi-judicial” process (trial-like) decides the merits and issues a decision.  </a:t>
            </a:r>
          </a:p>
          <a:p>
            <a:r>
              <a:rPr lang="en-US"/>
              <a:t>However, WTO dispute resolution process is presently “broken” by so-called “panel blocking.” </a:t>
            </a:r>
          </a:p>
          <a:p>
            <a:r>
              <a:rPr lang="en-US"/>
              <a:t>Due to U.S. refusal to appoint Appellate Body Judges, the WTO dispute resolution system no longer functions. </a:t>
            </a:r>
          </a:p>
          <a:p>
            <a:endParaRPr lang="en-US"/>
          </a:p>
          <a:p>
            <a:endParaRPr lang="en-US"/>
          </a:p>
        </p:txBody>
      </p:sp>
    </p:spTree>
    <p:extLst>
      <p:ext uri="{BB962C8B-B14F-4D97-AF65-F5344CB8AC3E}">
        <p14:creationId xmlns:p14="http://schemas.microsoft.com/office/powerpoint/2010/main" val="262555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F5BA-4766-7D57-E316-41DEC741DD5B}"/>
              </a:ext>
            </a:extLst>
          </p:cNvPr>
          <p:cNvSpPr>
            <a:spLocks noGrp="1"/>
          </p:cNvSpPr>
          <p:nvPr>
            <p:ph type="title"/>
          </p:nvPr>
        </p:nvSpPr>
        <p:spPr>
          <a:xfrm>
            <a:off x="334978" y="1176950"/>
            <a:ext cx="11522044" cy="711767"/>
          </a:xfrm>
        </p:spPr>
        <p:txBody>
          <a:bodyPr>
            <a:normAutofit/>
          </a:bodyPr>
          <a:lstStyle/>
          <a:p>
            <a:r>
              <a:rPr lang="en-US" b="1"/>
              <a:t>USMCA’s Internal Dispute Resolution Process   </a:t>
            </a:r>
          </a:p>
        </p:txBody>
      </p:sp>
      <p:sp>
        <p:nvSpPr>
          <p:cNvPr id="3" name="Content Placeholder 2">
            <a:extLst>
              <a:ext uri="{FF2B5EF4-FFF2-40B4-BE49-F238E27FC236}">
                <a16:creationId xmlns:a16="http://schemas.microsoft.com/office/drawing/2014/main" id="{9A19FC5C-1225-C9BD-4D0F-D3EBE0326789}"/>
              </a:ext>
            </a:extLst>
          </p:cNvPr>
          <p:cNvSpPr>
            <a:spLocks noGrp="1"/>
          </p:cNvSpPr>
          <p:nvPr>
            <p:ph idx="1"/>
          </p:nvPr>
        </p:nvSpPr>
        <p:spPr>
          <a:xfrm>
            <a:off x="334978" y="1888716"/>
            <a:ext cx="11857021" cy="4774634"/>
          </a:xfrm>
        </p:spPr>
        <p:txBody>
          <a:bodyPr>
            <a:normAutofit fontScale="92500" lnSpcReduction="10000"/>
          </a:bodyPr>
          <a:lstStyle/>
          <a:p>
            <a:pPr marL="0" indent="0">
              <a:buNone/>
            </a:pPr>
            <a:r>
              <a:rPr lang="en-US"/>
              <a:t>USMCA Chap. 31:</a:t>
            </a:r>
          </a:p>
          <a:p>
            <a:pPr lvl="1"/>
            <a:r>
              <a:rPr lang="en-US"/>
              <a:t>Domestic trade-affecting measure inconsistent with USMCA obligations or failed to carry out an obligation.</a:t>
            </a:r>
          </a:p>
          <a:p>
            <a:pPr lvl="1"/>
            <a:r>
              <a:rPr lang="en-US"/>
              <a:t>Interpretation or applicability of a USMCA provision.</a:t>
            </a:r>
          </a:p>
          <a:p>
            <a:pPr lvl="1"/>
            <a:r>
              <a:rPr lang="en-US"/>
              <a:t>A party has “nullified or impaired” a benefit reasonably expected to accrue.</a:t>
            </a:r>
          </a:p>
          <a:p>
            <a:pPr marL="0" indent="0">
              <a:buNone/>
            </a:pPr>
            <a:r>
              <a:rPr lang="en-US"/>
              <a:t>Process:</a:t>
            </a:r>
          </a:p>
          <a:p>
            <a:pPr lvl="1"/>
            <a:r>
              <a:rPr lang="en-US"/>
              <a:t>Request confidential consultations</a:t>
            </a:r>
          </a:p>
          <a:p>
            <a:pPr lvl="1"/>
            <a:r>
              <a:rPr lang="en-US"/>
              <a:t>Establish a panel (effective upon request). Similar to AAA arbitration. </a:t>
            </a:r>
          </a:p>
          <a:p>
            <a:pPr lvl="1"/>
            <a:r>
              <a:rPr lang="en-US"/>
              <a:t>Report due 150 days after appt. of final panelist. </a:t>
            </a:r>
          </a:p>
          <a:p>
            <a:pPr lvl="1"/>
            <a:r>
              <a:rPr lang="en-US"/>
              <a:t>If a violation found, parties seek resolution w/in 45 days. </a:t>
            </a:r>
          </a:p>
          <a:p>
            <a:pPr lvl="1"/>
            <a:r>
              <a:rPr lang="en-US"/>
              <a:t>If no resolution, complaining party may “suspend benefits” to other party. </a:t>
            </a:r>
          </a:p>
          <a:p>
            <a:pPr lvl="1"/>
            <a:r>
              <a:rPr lang="en-US"/>
              <a:t>Once invoked = exclusive mechanism for that particular dispute. </a:t>
            </a:r>
          </a:p>
          <a:p>
            <a:pPr lvl="1"/>
            <a:endParaRPr lang="en-US"/>
          </a:p>
          <a:p>
            <a:endParaRPr lang="en-US"/>
          </a:p>
          <a:p>
            <a:pPr marL="457200" lvl="1" indent="0">
              <a:buNone/>
            </a:pPr>
            <a:endParaRPr lang="en-US"/>
          </a:p>
        </p:txBody>
      </p:sp>
    </p:spTree>
    <p:extLst>
      <p:ext uri="{BB962C8B-B14F-4D97-AF65-F5344CB8AC3E}">
        <p14:creationId xmlns:p14="http://schemas.microsoft.com/office/powerpoint/2010/main" val="4145018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DF7E-7F1D-E469-EFA8-AEC9FF80F82E}"/>
              </a:ext>
            </a:extLst>
          </p:cNvPr>
          <p:cNvSpPr>
            <a:spLocks noGrp="1"/>
          </p:cNvSpPr>
          <p:nvPr>
            <p:ph type="title"/>
          </p:nvPr>
        </p:nvSpPr>
        <p:spPr>
          <a:xfrm>
            <a:off x="478451" y="1190475"/>
            <a:ext cx="10515600" cy="548805"/>
          </a:xfrm>
        </p:spPr>
        <p:txBody>
          <a:bodyPr>
            <a:normAutofit fontScale="90000"/>
          </a:bodyPr>
          <a:lstStyle/>
          <a:p>
            <a:r>
              <a:rPr lang="en-US" b="1"/>
              <a:t>USMCA Arbitration – Round 1</a:t>
            </a:r>
          </a:p>
        </p:txBody>
      </p:sp>
      <p:sp>
        <p:nvSpPr>
          <p:cNvPr id="3" name="Content Placeholder 2">
            <a:extLst>
              <a:ext uri="{FF2B5EF4-FFF2-40B4-BE49-F238E27FC236}">
                <a16:creationId xmlns:a16="http://schemas.microsoft.com/office/drawing/2014/main" id="{EEBABE29-EB72-0F27-C3F3-201A19EFBC2F}"/>
              </a:ext>
            </a:extLst>
          </p:cNvPr>
          <p:cNvSpPr>
            <a:spLocks noGrp="1"/>
          </p:cNvSpPr>
          <p:nvPr>
            <p:ph idx="1"/>
          </p:nvPr>
        </p:nvSpPr>
        <p:spPr>
          <a:xfrm>
            <a:off x="553268" y="1986072"/>
            <a:ext cx="10365966" cy="4561484"/>
          </a:xfrm>
        </p:spPr>
        <p:txBody>
          <a:bodyPr>
            <a:normAutofit fontScale="92500" lnSpcReduction="20000"/>
          </a:bodyPr>
          <a:lstStyle/>
          <a:p>
            <a:r>
              <a:rPr lang="en-US"/>
              <a:t>12/9/20 – 	U.S. requested consultations.</a:t>
            </a:r>
          </a:p>
          <a:p>
            <a:r>
              <a:rPr lang="en-US"/>
              <a:t>12/21/20 – 	Consultations held.</a:t>
            </a:r>
          </a:p>
          <a:p>
            <a:r>
              <a:rPr lang="en-US"/>
              <a:t>5/25/21 – 	Panel requested &amp; established.</a:t>
            </a:r>
          </a:p>
          <a:p>
            <a:r>
              <a:rPr lang="en-US"/>
              <a:t>5/31/21 – 	7/5/21 - panel agreed upon.</a:t>
            </a:r>
          </a:p>
          <a:p>
            <a:r>
              <a:rPr lang="en-US"/>
              <a:t>7/12/21 – 	U.S. Initial Written Submission.</a:t>
            </a:r>
          </a:p>
          <a:p>
            <a:r>
              <a:rPr lang="en-US"/>
              <a:t>8/20/21 – 	Canada Initial Written Submission.</a:t>
            </a:r>
          </a:p>
          <a:p>
            <a:r>
              <a:rPr lang="en-US"/>
              <a:t>10/25-26/21 – 	Oral Hearing; 10/27/21 - Panel deliberations. </a:t>
            </a:r>
          </a:p>
          <a:p>
            <a:r>
              <a:rPr lang="en-US"/>
              <a:t>11/24/21 – 	Draft of Initial Report.</a:t>
            </a:r>
          </a:p>
          <a:p>
            <a:r>
              <a:rPr lang="en-US"/>
              <a:t>12/9/21 – 	Parties Comments on Initial Report.</a:t>
            </a:r>
          </a:p>
          <a:p>
            <a:r>
              <a:rPr lang="en-US"/>
              <a:t>12/20/21 – 	Final Report issued. </a:t>
            </a:r>
          </a:p>
        </p:txBody>
      </p:sp>
    </p:spTree>
    <p:extLst>
      <p:ext uri="{BB962C8B-B14F-4D97-AF65-F5344CB8AC3E}">
        <p14:creationId xmlns:p14="http://schemas.microsoft.com/office/powerpoint/2010/main" val="2294426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717AF1-6013-E5CF-3324-9306765A3C5A}"/>
              </a:ext>
            </a:extLst>
          </p:cNvPr>
          <p:cNvPicPr>
            <a:picLocks noChangeAspect="1"/>
          </p:cNvPicPr>
          <p:nvPr/>
        </p:nvPicPr>
        <p:blipFill>
          <a:blip r:embed="rId2"/>
          <a:stretch>
            <a:fillRect/>
          </a:stretch>
        </p:blipFill>
        <p:spPr>
          <a:xfrm>
            <a:off x="2346593" y="184836"/>
            <a:ext cx="7712667" cy="6207472"/>
          </a:xfrm>
          <a:prstGeom prst="rect">
            <a:avLst/>
          </a:prstGeom>
        </p:spPr>
      </p:pic>
      <p:sp>
        <p:nvSpPr>
          <p:cNvPr id="6" name="TextBox 5">
            <a:extLst>
              <a:ext uri="{FF2B5EF4-FFF2-40B4-BE49-F238E27FC236}">
                <a16:creationId xmlns:a16="http://schemas.microsoft.com/office/drawing/2014/main" id="{96DB75C3-0E5E-9D82-A32B-776D3948ED7B}"/>
              </a:ext>
            </a:extLst>
          </p:cNvPr>
          <p:cNvSpPr txBox="1"/>
          <p:nvPr/>
        </p:nvSpPr>
        <p:spPr>
          <a:xfrm>
            <a:off x="335666" y="6169306"/>
            <a:ext cx="3032567" cy="369332"/>
          </a:xfrm>
          <a:prstGeom prst="rect">
            <a:avLst/>
          </a:prstGeom>
          <a:noFill/>
        </p:spPr>
        <p:txBody>
          <a:bodyPr wrap="square" rtlCol="0">
            <a:spAutoFit/>
          </a:bodyPr>
          <a:lstStyle/>
          <a:p>
            <a:r>
              <a:rPr lang="en-US" b="1">
                <a:latin typeface="Franklin Gothic Medium" panose="020B0603020102020204" pitchFamily="34" charset="0"/>
                <a:hlinkClick r:id="rId3"/>
              </a:rPr>
              <a:t>Link to the Final Report</a:t>
            </a:r>
            <a:endParaRPr lang="en-US" b="1">
              <a:latin typeface="Franklin Gothic Medium" panose="020B0603020102020204" pitchFamily="34" charset="0"/>
            </a:endParaRPr>
          </a:p>
        </p:txBody>
      </p:sp>
    </p:spTree>
    <p:extLst>
      <p:ext uri="{BB962C8B-B14F-4D97-AF65-F5344CB8AC3E}">
        <p14:creationId xmlns:p14="http://schemas.microsoft.com/office/powerpoint/2010/main" val="209184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hlinkClick r:id="rId3"/>
            <a:extLst>
              <a:ext uri="{FF2B5EF4-FFF2-40B4-BE49-F238E27FC236}">
                <a16:creationId xmlns:a16="http://schemas.microsoft.com/office/drawing/2014/main" id="{3A783F5F-B0E9-498F-AB28-246866A71A70}"/>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1861969" y="1130311"/>
            <a:ext cx="7225748" cy="5419311"/>
          </a:xfrm>
          <a:prstGeom prst="rect">
            <a:avLst/>
          </a:prstGeom>
        </p:spPr>
      </p:pic>
      <p:pic>
        <p:nvPicPr>
          <p:cNvPr id="2" name="Picture 1">
            <a:extLst>
              <a:ext uri="{FF2B5EF4-FFF2-40B4-BE49-F238E27FC236}">
                <a16:creationId xmlns:a16="http://schemas.microsoft.com/office/drawing/2014/main" id="{83F17922-B252-4FF9-87E7-C266D98B7634}"/>
              </a:ext>
            </a:extLst>
          </p:cNvPr>
          <p:cNvPicPr>
            <a:picLocks noChangeAspect="1"/>
          </p:cNvPicPr>
          <p:nvPr/>
        </p:nvPicPr>
        <p:blipFill>
          <a:blip r:embed="rId5"/>
          <a:stretch>
            <a:fillRect/>
          </a:stretch>
        </p:blipFill>
        <p:spPr>
          <a:xfrm>
            <a:off x="0" y="0"/>
            <a:ext cx="12192000" cy="6852113"/>
          </a:xfrm>
          <a:prstGeom prst="rect">
            <a:avLst/>
          </a:prstGeom>
        </p:spPr>
      </p:pic>
    </p:spTree>
    <p:extLst>
      <p:ext uri="{BB962C8B-B14F-4D97-AF65-F5344CB8AC3E}">
        <p14:creationId xmlns:p14="http://schemas.microsoft.com/office/powerpoint/2010/main" val="728405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22524A-3BEB-4EE4-7BB8-A13C7EECCE8B}"/>
              </a:ext>
            </a:extLst>
          </p:cNvPr>
          <p:cNvSpPr txBox="1"/>
          <p:nvPr/>
        </p:nvSpPr>
        <p:spPr>
          <a:xfrm>
            <a:off x="309309" y="1817783"/>
            <a:ext cx="11353046" cy="4247317"/>
          </a:xfrm>
          <a:prstGeom prst="rect">
            <a:avLst/>
          </a:prstGeom>
          <a:noFill/>
        </p:spPr>
        <p:txBody>
          <a:bodyPr wrap="square">
            <a:spAutoFit/>
          </a:bodyPr>
          <a:lstStyle/>
          <a:p>
            <a:pPr marL="0" marR="0">
              <a:spcBef>
                <a:spcPts val="0"/>
              </a:spcBef>
              <a:spcAft>
                <a:spcPts val="0"/>
              </a:spcAft>
            </a:pPr>
            <a:endParaRPr lang="en-US" sz="1800">
              <a:effectLst/>
              <a:latin typeface="Times New Roman" panose="02020603050405020304" pitchFamily="18" charset="0"/>
              <a:ea typeface="Lato" panose="020F0502020204030203" pitchFamily="34" charset="0"/>
            </a:endParaRPr>
          </a:p>
          <a:p>
            <a:pPr marL="0" marR="0">
              <a:spcBef>
                <a:spcPts val="0"/>
              </a:spcBef>
              <a:spcAft>
                <a:spcPts val="0"/>
              </a:spcAft>
            </a:pPr>
            <a:r>
              <a:rPr lang="en-US" sz="1800">
                <a:effectLst/>
                <a:ea typeface="Lato" panose="020F0502020204030203" pitchFamily="34" charset="0"/>
              </a:rPr>
              <a:t>On January 4, 2022, U.S. Trade Representative Katherine Tai </a:t>
            </a:r>
            <a:r>
              <a:rPr lang="en-US" sz="1800" u="sng">
                <a:solidFill>
                  <a:srgbClr val="1155CC"/>
                </a:solidFill>
                <a:effectLst/>
                <a:ea typeface="Lato" panose="020F0502020204030203" pitchFamily="34" charset="0"/>
                <a:hlinkClick r:id="rId2"/>
              </a:rPr>
              <a:t>announced</a:t>
            </a:r>
            <a:r>
              <a:rPr lang="en-US" sz="1800">
                <a:effectLst/>
                <a:ea typeface="Lato" panose="020F0502020204030203" pitchFamily="34" charset="0"/>
              </a:rPr>
              <a:t> that a dispute settlement panel, convened under the United States-Mexico-Canada Agreement (USMCA), found that Canada’s practice of reserving most of the country’s dairy tariff-rate quotas (TRQs) to Canadian processors was in violation of the USMCA.  </a:t>
            </a:r>
          </a:p>
          <a:p>
            <a:pPr marL="0" marR="0">
              <a:spcBef>
                <a:spcPts val="0"/>
              </a:spcBef>
              <a:spcAft>
                <a:spcPts val="0"/>
              </a:spcAft>
            </a:pPr>
            <a:endParaRPr lang="en-US">
              <a:ea typeface="Lato" panose="020F0502020204030203" pitchFamily="34" charset="0"/>
            </a:endParaRPr>
          </a:p>
          <a:p>
            <a:pPr marL="0" marR="0">
              <a:spcBef>
                <a:spcPts val="0"/>
              </a:spcBef>
              <a:spcAft>
                <a:spcPts val="0"/>
              </a:spcAft>
            </a:pPr>
            <a:r>
              <a:rPr lang="en-US" sz="1800">
                <a:effectLst/>
                <a:ea typeface="Lato" panose="020F0502020204030203" pitchFamily="34" charset="0"/>
              </a:rPr>
              <a:t>In accordance with the USMCA, Canada maintains </a:t>
            </a:r>
            <a:r>
              <a:rPr lang="en-US" sz="1800" u="sng">
                <a:solidFill>
                  <a:srgbClr val="1155CC"/>
                </a:solidFill>
                <a:effectLst/>
                <a:ea typeface="Lato" panose="020F0502020204030203" pitchFamily="34" charset="0"/>
                <a:hlinkClick r:id="rId3"/>
              </a:rPr>
              <a:t>fourteen dairy TRQs</a:t>
            </a:r>
            <a:r>
              <a:rPr lang="en-US" sz="1800">
                <a:effectLst/>
                <a:ea typeface="Lato" panose="020F0502020204030203" pitchFamily="34" charset="0"/>
              </a:rPr>
              <a:t>, which allow for reduced import tariffs on those products.  According to the panel’s final </a:t>
            </a:r>
            <a:r>
              <a:rPr lang="en-US" sz="1800" u="sng">
                <a:solidFill>
                  <a:srgbClr val="1155CC"/>
                </a:solidFill>
                <a:effectLst/>
                <a:ea typeface="Lato" panose="020F0502020204030203" pitchFamily="34" charset="0"/>
                <a:hlinkClick r:id="rId4"/>
              </a:rPr>
              <a:t>report</a:t>
            </a:r>
            <a:r>
              <a:rPr lang="en-US" sz="1800">
                <a:effectLst/>
                <a:ea typeface="Lato" panose="020F0502020204030203" pitchFamily="34" charset="0"/>
              </a:rPr>
              <a:t>, since 1995, Canada has reserved access to 85–100% of those dairy TRQs exclusively for Canadian dairy processors—a supply side party in Canada’s dairy market—disallowing equal TRQ access to retailers—a demand side party.  </a:t>
            </a:r>
          </a:p>
          <a:p>
            <a:pPr marL="0" marR="0">
              <a:spcBef>
                <a:spcPts val="0"/>
              </a:spcBef>
              <a:spcAft>
                <a:spcPts val="0"/>
              </a:spcAft>
            </a:pPr>
            <a:endParaRPr lang="en-US">
              <a:ea typeface="Lato" panose="020F0502020204030203" pitchFamily="34" charset="0"/>
            </a:endParaRPr>
          </a:p>
          <a:p>
            <a:pPr marL="0" marR="0">
              <a:spcBef>
                <a:spcPts val="0"/>
              </a:spcBef>
              <a:spcAft>
                <a:spcPts val="0"/>
              </a:spcAft>
            </a:pPr>
            <a:r>
              <a:rPr lang="en-US" sz="1800">
                <a:effectLst/>
                <a:ea typeface="Lato" panose="020F0502020204030203" pitchFamily="34" charset="0"/>
              </a:rPr>
              <a:t>The panel found that Canada’s practice of reserving TRQs for processors was in violation of </a:t>
            </a:r>
            <a:r>
              <a:rPr lang="en-US" sz="1800" u="sng">
                <a:solidFill>
                  <a:srgbClr val="1155CC"/>
                </a:solidFill>
                <a:effectLst/>
                <a:ea typeface="Lato" panose="020F0502020204030203" pitchFamily="34" charset="0"/>
                <a:hlinkClick r:id="rId5"/>
              </a:rPr>
              <a:t>USMCA</a:t>
            </a:r>
            <a:r>
              <a:rPr lang="en-US" sz="1800">
                <a:effectLst/>
                <a:ea typeface="Lato" panose="020F0502020204030203" pitchFamily="34" charset="0"/>
              </a:rPr>
              <a:t> Article </a:t>
            </a:r>
            <a:r>
              <a:rPr lang="en-US" sz="1800" u="sng">
                <a:solidFill>
                  <a:srgbClr val="1155CC"/>
                </a:solidFill>
                <a:effectLst/>
                <a:ea typeface="Lato" panose="020F0502020204030203" pitchFamily="34" charset="0"/>
                <a:hlinkClick r:id="rId6"/>
              </a:rPr>
              <a:t>3.A.2.11(b)</a:t>
            </a:r>
            <a:r>
              <a:rPr lang="en-US" sz="1800">
                <a:effectLst/>
                <a:ea typeface="Lato" panose="020F0502020204030203" pitchFamily="34" charset="0"/>
              </a:rPr>
              <a:t> in failing to “ensure that” the country’s practice “does not . . . limit access to an allocation to processors.”  For background, see </a:t>
            </a:r>
            <a:r>
              <a:rPr lang="en-US" sz="1800" u="sng">
                <a:solidFill>
                  <a:srgbClr val="1155CC"/>
                </a:solidFill>
                <a:effectLst/>
                <a:ea typeface="Lato" panose="020F0502020204030203" pitchFamily="34" charset="0"/>
                <a:hlinkClick r:id="rId7"/>
              </a:rPr>
              <a:t>ALWR—May 28, 2021</a:t>
            </a:r>
            <a:r>
              <a:rPr lang="en-US" sz="1800">
                <a:effectLst/>
                <a:ea typeface="Lato" panose="020F0502020204030203" pitchFamily="34" charset="0"/>
              </a:rPr>
              <a:t>, “U.S. Initiates Formal USMCA Trade Dispute with Canada Over Tarif-Rate Quotas.”</a:t>
            </a:r>
          </a:p>
          <a:p>
            <a:pPr marL="0" marR="0">
              <a:spcBef>
                <a:spcPts val="0"/>
              </a:spcBef>
              <a:spcAft>
                <a:spcPts val="0"/>
              </a:spcAft>
            </a:pPr>
            <a:endParaRPr lang="en-US">
              <a:latin typeface="Times New Roman" panose="02020603050405020304" pitchFamily="18" charset="0"/>
              <a:ea typeface="Lato" panose="020F0502020204030203" pitchFamily="34" charset="0"/>
            </a:endParaRPr>
          </a:p>
          <a:p>
            <a:pPr marL="0" marR="0">
              <a:spcBef>
                <a:spcPts val="0"/>
              </a:spcBef>
              <a:spcAft>
                <a:spcPts val="0"/>
              </a:spcAft>
            </a:pPr>
            <a:endParaRPr lang="en-US" sz="1800">
              <a:effectLst/>
              <a:latin typeface="Times New Roman" panose="02020603050405020304" pitchFamily="18" charset="0"/>
              <a:ea typeface="Times New Roman" panose="02020603050405020304" pitchFamily="18" charset="0"/>
            </a:endParaRPr>
          </a:p>
        </p:txBody>
      </p:sp>
      <p:sp>
        <p:nvSpPr>
          <p:cNvPr id="4" name="Title 3">
            <a:extLst>
              <a:ext uri="{FF2B5EF4-FFF2-40B4-BE49-F238E27FC236}">
                <a16:creationId xmlns:a16="http://schemas.microsoft.com/office/drawing/2014/main" id="{04B068EE-D5E9-422D-ABF4-D4520D719741}"/>
              </a:ext>
            </a:extLst>
          </p:cNvPr>
          <p:cNvSpPr>
            <a:spLocks noGrp="1"/>
          </p:cNvSpPr>
          <p:nvPr>
            <p:ph type="title"/>
          </p:nvPr>
        </p:nvSpPr>
        <p:spPr>
          <a:xfrm>
            <a:off x="309309" y="1178804"/>
            <a:ext cx="11038064" cy="638979"/>
          </a:xfrm>
        </p:spPr>
        <p:txBody>
          <a:bodyPr>
            <a:normAutofit fontScale="90000"/>
          </a:bodyPr>
          <a:lstStyle/>
          <a:p>
            <a:r>
              <a:rPr lang="en-US" sz="4400" b="1">
                <a:effectLst/>
                <a:ea typeface="Lato" panose="020F0502020204030203" pitchFamily="34" charset="0"/>
              </a:rPr>
              <a:t>Panel Finds Canada in Violation of USMCA</a:t>
            </a:r>
            <a:endParaRPr lang="en-US"/>
          </a:p>
        </p:txBody>
      </p:sp>
    </p:spTree>
    <p:extLst>
      <p:ext uri="{BB962C8B-B14F-4D97-AF65-F5344CB8AC3E}">
        <p14:creationId xmlns:p14="http://schemas.microsoft.com/office/powerpoint/2010/main" val="3603253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63875-A19F-7FD3-4912-C374F7BB8983}"/>
              </a:ext>
            </a:extLst>
          </p:cNvPr>
          <p:cNvPicPr>
            <a:picLocks noChangeAspect="1"/>
          </p:cNvPicPr>
          <p:nvPr/>
        </p:nvPicPr>
        <p:blipFill>
          <a:blip r:embed="rId2"/>
          <a:stretch>
            <a:fillRect/>
          </a:stretch>
        </p:blipFill>
        <p:spPr>
          <a:xfrm>
            <a:off x="1555300" y="976377"/>
            <a:ext cx="9081399" cy="5617218"/>
          </a:xfrm>
          <a:prstGeom prst="rect">
            <a:avLst/>
          </a:prstGeom>
        </p:spPr>
      </p:pic>
      <p:sp>
        <p:nvSpPr>
          <p:cNvPr id="6" name="Star: 5 Points 5">
            <a:extLst>
              <a:ext uri="{FF2B5EF4-FFF2-40B4-BE49-F238E27FC236}">
                <a16:creationId xmlns:a16="http://schemas.microsoft.com/office/drawing/2014/main" id="{6F1164FE-6711-3DE9-258E-B6078AF67573}"/>
              </a:ext>
            </a:extLst>
          </p:cNvPr>
          <p:cNvSpPr>
            <a:spLocks noChangeAspect="1"/>
          </p:cNvSpPr>
          <p:nvPr/>
        </p:nvSpPr>
        <p:spPr>
          <a:xfrm>
            <a:off x="1555300" y="2838097"/>
            <a:ext cx="343408" cy="332331"/>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078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D6A3C-0E18-029B-61BD-24C0D87ECD7C}"/>
              </a:ext>
            </a:extLst>
          </p:cNvPr>
          <p:cNvPicPr>
            <a:picLocks noChangeAspect="1"/>
          </p:cNvPicPr>
          <p:nvPr/>
        </p:nvPicPr>
        <p:blipFill>
          <a:blip r:embed="rId2"/>
          <a:stretch>
            <a:fillRect/>
          </a:stretch>
        </p:blipFill>
        <p:spPr>
          <a:xfrm>
            <a:off x="1623948" y="1103240"/>
            <a:ext cx="9194526" cy="3446182"/>
          </a:xfrm>
          <a:prstGeom prst="rect">
            <a:avLst/>
          </a:prstGeom>
        </p:spPr>
      </p:pic>
      <p:pic>
        <p:nvPicPr>
          <p:cNvPr id="5" name="Picture 4">
            <a:extLst>
              <a:ext uri="{FF2B5EF4-FFF2-40B4-BE49-F238E27FC236}">
                <a16:creationId xmlns:a16="http://schemas.microsoft.com/office/drawing/2014/main" id="{A3057944-C422-578D-1FE2-239E8C8B69F9}"/>
              </a:ext>
            </a:extLst>
          </p:cNvPr>
          <p:cNvPicPr>
            <a:picLocks noChangeAspect="1"/>
          </p:cNvPicPr>
          <p:nvPr/>
        </p:nvPicPr>
        <p:blipFill>
          <a:blip r:embed="rId3"/>
          <a:stretch>
            <a:fillRect/>
          </a:stretch>
        </p:blipFill>
        <p:spPr>
          <a:xfrm>
            <a:off x="1606261" y="4651726"/>
            <a:ext cx="9194526" cy="2036941"/>
          </a:xfrm>
          <a:prstGeom prst="rect">
            <a:avLst/>
          </a:prstGeom>
        </p:spPr>
      </p:pic>
    </p:spTree>
    <p:extLst>
      <p:ext uri="{BB962C8B-B14F-4D97-AF65-F5344CB8AC3E}">
        <p14:creationId xmlns:p14="http://schemas.microsoft.com/office/powerpoint/2010/main" val="1041451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C9BB54-4C6D-064C-240A-8A77BB517BA7}"/>
              </a:ext>
            </a:extLst>
          </p:cNvPr>
          <p:cNvPicPr>
            <a:picLocks noChangeAspect="1"/>
          </p:cNvPicPr>
          <p:nvPr/>
        </p:nvPicPr>
        <p:blipFill>
          <a:blip r:embed="rId2"/>
          <a:stretch>
            <a:fillRect/>
          </a:stretch>
        </p:blipFill>
        <p:spPr>
          <a:xfrm>
            <a:off x="656093" y="2361478"/>
            <a:ext cx="10879813" cy="3432415"/>
          </a:xfrm>
          <a:prstGeom prst="rect">
            <a:avLst/>
          </a:prstGeom>
        </p:spPr>
      </p:pic>
      <p:sp>
        <p:nvSpPr>
          <p:cNvPr id="6" name="Title 5">
            <a:extLst>
              <a:ext uri="{FF2B5EF4-FFF2-40B4-BE49-F238E27FC236}">
                <a16:creationId xmlns:a16="http://schemas.microsoft.com/office/drawing/2014/main" id="{159AC5AD-C474-F826-78DC-ABF098B0A78E}"/>
              </a:ext>
            </a:extLst>
          </p:cNvPr>
          <p:cNvSpPr>
            <a:spLocks noGrp="1"/>
          </p:cNvSpPr>
          <p:nvPr>
            <p:ph type="title"/>
          </p:nvPr>
        </p:nvSpPr>
        <p:spPr>
          <a:xfrm>
            <a:off x="473987" y="1249378"/>
            <a:ext cx="10515600" cy="675553"/>
          </a:xfrm>
        </p:spPr>
        <p:txBody>
          <a:bodyPr>
            <a:normAutofit fontScale="90000"/>
          </a:bodyPr>
          <a:lstStyle/>
          <a:p>
            <a:r>
              <a:rPr lang="en-US" b="1"/>
              <a:t>The gist of the decision</a:t>
            </a:r>
          </a:p>
        </p:txBody>
      </p:sp>
    </p:spTree>
    <p:extLst>
      <p:ext uri="{BB962C8B-B14F-4D97-AF65-F5344CB8AC3E}">
        <p14:creationId xmlns:p14="http://schemas.microsoft.com/office/powerpoint/2010/main" val="1949200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2767D-7F4B-CC11-8264-292DF5E48139}"/>
              </a:ext>
            </a:extLst>
          </p:cNvPr>
          <p:cNvPicPr>
            <a:picLocks noChangeAspect="1"/>
          </p:cNvPicPr>
          <p:nvPr/>
        </p:nvPicPr>
        <p:blipFill>
          <a:blip r:embed="rId2"/>
          <a:stretch>
            <a:fillRect/>
          </a:stretch>
        </p:blipFill>
        <p:spPr>
          <a:xfrm>
            <a:off x="1129092" y="2588964"/>
            <a:ext cx="9762096" cy="3299437"/>
          </a:xfrm>
          <a:prstGeom prst="rect">
            <a:avLst/>
          </a:prstGeom>
        </p:spPr>
      </p:pic>
      <p:sp>
        <p:nvSpPr>
          <p:cNvPr id="4" name="Title 3">
            <a:extLst>
              <a:ext uri="{FF2B5EF4-FFF2-40B4-BE49-F238E27FC236}">
                <a16:creationId xmlns:a16="http://schemas.microsoft.com/office/drawing/2014/main" id="{95DD4432-29BD-D1CF-14BD-2B9AC682ABFA}"/>
              </a:ext>
            </a:extLst>
          </p:cNvPr>
          <p:cNvSpPr>
            <a:spLocks noGrp="1"/>
          </p:cNvSpPr>
          <p:nvPr>
            <p:ph type="title"/>
          </p:nvPr>
        </p:nvSpPr>
        <p:spPr>
          <a:xfrm>
            <a:off x="375588" y="1287433"/>
            <a:ext cx="10515600" cy="749598"/>
          </a:xfrm>
        </p:spPr>
        <p:txBody>
          <a:bodyPr/>
          <a:lstStyle/>
          <a:p>
            <a:r>
              <a:rPr lang="en-US" b="1"/>
              <a:t>The set up for Round 2 </a:t>
            </a:r>
          </a:p>
        </p:txBody>
      </p:sp>
    </p:spTree>
    <p:extLst>
      <p:ext uri="{BB962C8B-B14F-4D97-AF65-F5344CB8AC3E}">
        <p14:creationId xmlns:p14="http://schemas.microsoft.com/office/powerpoint/2010/main" val="1287831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E103-DAA6-1240-B36B-767D669B5057}"/>
              </a:ext>
            </a:extLst>
          </p:cNvPr>
          <p:cNvSpPr>
            <a:spLocks noGrp="1"/>
          </p:cNvSpPr>
          <p:nvPr>
            <p:ph type="title"/>
          </p:nvPr>
        </p:nvSpPr>
        <p:spPr>
          <a:xfrm>
            <a:off x="442081" y="1156771"/>
            <a:ext cx="11307837" cy="623202"/>
          </a:xfrm>
        </p:spPr>
        <p:txBody>
          <a:bodyPr>
            <a:noAutofit/>
          </a:bodyPr>
          <a:lstStyle/>
          <a:p>
            <a:r>
              <a:rPr lang="en-US" b="1"/>
              <a:t>Canada’s annual TRQ application period</a:t>
            </a:r>
          </a:p>
        </p:txBody>
      </p:sp>
      <p:pic>
        <p:nvPicPr>
          <p:cNvPr id="5" name="Picture 4">
            <a:extLst>
              <a:ext uri="{FF2B5EF4-FFF2-40B4-BE49-F238E27FC236}">
                <a16:creationId xmlns:a16="http://schemas.microsoft.com/office/drawing/2014/main" id="{D46FD396-7947-6ABC-86AA-F94D82F709F0}"/>
              </a:ext>
            </a:extLst>
          </p:cNvPr>
          <p:cNvPicPr>
            <a:picLocks noChangeAspect="1"/>
          </p:cNvPicPr>
          <p:nvPr/>
        </p:nvPicPr>
        <p:blipFill>
          <a:blip r:embed="rId2"/>
          <a:stretch>
            <a:fillRect/>
          </a:stretch>
        </p:blipFill>
        <p:spPr>
          <a:xfrm>
            <a:off x="1204649" y="2118545"/>
            <a:ext cx="9782701" cy="1310455"/>
          </a:xfrm>
          <a:prstGeom prst="rect">
            <a:avLst/>
          </a:prstGeom>
        </p:spPr>
      </p:pic>
      <p:pic>
        <p:nvPicPr>
          <p:cNvPr id="7" name="Picture 6">
            <a:extLst>
              <a:ext uri="{FF2B5EF4-FFF2-40B4-BE49-F238E27FC236}">
                <a16:creationId xmlns:a16="http://schemas.microsoft.com/office/drawing/2014/main" id="{A3DB233C-C6D7-D17C-A976-B42D98A28BC8}"/>
              </a:ext>
            </a:extLst>
          </p:cNvPr>
          <p:cNvPicPr>
            <a:picLocks noChangeAspect="1"/>
          </p:cNvPicPr>
          <p:nvPr/>
        </p:nvPicPr>
        <p:blipFill>
          <a:blip r:embed="rId3"/>
          <a:stretch>
            <a:fillRect/>
          </a:stretch>
        </p:blipFill>
        <p:spPr>
          <a:xfrm>
            <a:off x="1204649" y="3429000"/>
            <a:ext cx="9630477" cy="2815754"/>
          </a:xfrm>
          <a:prstGeom prst="rect">
            <a:avLst/>
          </a:prstGeom>
        </p:spPr>
      </p:pic>
    </p:spTree>
    <p:extLst>
      <p:ext uri="{BB962C8B-B14F-4D97-AF65-F5344CB8AC3E}">
        <p14:creationId xmlns:p14="http://schemas.microsoft.com/office/powerpoint/2010/main" val="3371444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6D4850-96A4-3B69-E7D6-AF432BCDE823}"/>
              </a:ext>
            </a:extLst>
          </p:cNvPr>
          <p:cNvPicPr>
            <a:picLocks noGrp="1" noChangeAspect="1"/>
          </p:cNvPicPr>
          <p:nvPr>
            <p:ph idx="1"/>
          </p:nvPr>
        </p:nvPicPr>
        <p:blipFill>
          <a:blip r:embed="rId2"/>
          <a:stretch>
            <a:fillRect/>
          </a:stretch>
        </p:blipFill>
        <p:spPr>
          <a:xfrm>
            <a:off x="457028" y="1884435"/>
            <a:ext cx="10223386" cy="4846320"/>
          </a:xfrm>
        </p:spPr>
      </p:pic>
      <p:sp>
        <p:nvSpPr>
          <p:cNvPr id="6" name="TextBox 5">
            <a:extLst>
              <a:ext uri="{FF2B5EF4-FFF2-40B4-BE49-F238E27FC236}">
                <a16:creationId xmlns:a16="http://schemas.microsoft.com/office/drawing/2014/main" id="{92023D5D-890E-7C14-30BA-84335AE1EF46}"/>
              </a:ext>
            </a:extLst>
          </p:cNvPr>
          <p:cNvSpPr txBox="1"/>
          <p:nvPr/>
        </p:nvSpPr>
        <p:spPr>
          <a:xfrm>
            <a:off x="457028" y="991518"/>
            <a:ext cx="11562374" cy="769441"/>
          </a:xfrm>
          <a:prstGeom prst="rect">
            <a:avLst/>
          </a:prstGeom>
          <a:noFill/>
        </p:spPr>
        <p:txBody>
          <a:bodyPr wrap="square" rtlCol="0">
            <a:spAutoFit/>
          </a:bodyPr>
          <a:lstStyle/>
          <a:p>
            <a:r>
              <a:rPr lang="en-US" sz="4400" b="1">
                <a:solidFill>
                  <a:srgbClr val="00458D"/>
                </a:solidFill>
                <a:latin typeface="Franklin Gothic Medium" panose="020B0603020102020204" pitchFamily="34" charset="0"/>
              </a:rPr>
              <a:t>3/1/22 Canada </a:t>
            </a:r>
            <a:r>
              <a:rPr lang="en-US" sz="4400" b="1">
                <a:solidFill>
                  <a:srgbClr val="00458D"/>
                </a:solidFill>
                <a:latin typeface="Franklin Gothic Medium" panose="020B0603020102020204" pitchFamily="34" charset="0"/>
                <a:hlinkClick r:id="rId3"/>
              </a:rPr>
              <a:t>proposes</a:t>
            </a:r>
            <a:r>
              <a:rPr lang="en-US" sz="4400" b="1">
                <a:solidFill>
                  <a:srgbClr val="00458D"/>
                </a:solidFill>
                <a:latin typeface="Franklin Gothic Medium" panose="020B0603020102020204" pitchFamily="34" charset="0"/>
              </a:rPr>
              <a:t> TRQ change</a:t>
            </a:r>
          </a:p>
        </p:txBody>
      </p:sp>
      <p:sp>
        <p:nvSpPr>
          <p:cNvPr id="7" name="Star: 5 Points 6">
            <a:extLst>
              <a:ext uri="{FF2B5EF4-FFF2-40B4-BE49-F238E27FC236}">
                <a16:creationId xmlns:a16="http://schemas.microsoft.com/office/drawing/2014/main" id="{B5F2F45F-49EB-0F0A-1EEA-48E6B67FB7F6}"/>
              </a:ext>
            </a:extLst>
          </p:cNvPr>
          <p:cNvSpPr>
            <a:spLocks noChangeAspect="1"/>
          </p:cNvSpPr>
          <p:nvPr/>
        </p:nvSpPr>
        <p:spPr>
          <a:xfrm>
            <a:off x="10510091" y="4124715"/>
            <a:ext cx="365760" cy="36576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20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746EFB-A964-BC32-80A5-9BDF4B27A727}"/>
              </a:ext>
            </a:extLst>
          </p:cNvPr>
          <p:cNvSpPr txBox="1"/>
          <p:nvPr/>
        </p:nvSpPr>
        <p:spPr>
          <a:xfrm>
            <a:off x="437547" y="2093205"/>
            <a:ext cx="11534115" cy="4247317"/>
          </a:xfrm>
          <a:prstGeom prst="rect">
            <a:avLst/>
          </a:prstGeom>
          <a:noFill/>
        </p:spPr>
        <p:txBody>
          <a:bodyPr wrap="square">
            <a:spAutoFit/>
          </a:bodyPr>
          <a:lstStyle/>
          <a:p>
            <a:pPr marL="0" marR="0">
              <a:spcBef>
                <a:spcPts val="0"/>
              </a:spcBef>
              <a:spcAft>
                <a:spcPts val="0"/>
              </a:spcAft>
            </a:pPr>
            <a:r>
              <a:rPr lang="en-US" sz="1800">
                <a:effectLst/>
                <a:ea typeface="Times New Roman" panose="02020603050405020304" pitchFamily="18" charset="0"/>
              </a:rPr>
              <a:t>On May 5, 2022, U.S. Trade Representative Katherine Tai</a:t>
            </a:r>
            <a:r>
              <a:rPr lang="en-US" sz="1800" b="1">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2"/>
              </a:rPr>
              <a:t>met</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with Canadian Minister of Trade Mary Ng in Ottawa and thereafter publicly announced, amongst other things, the “importance of Canada fully meeting its USMCA commitments, including its allocation of dairy tariff-rate quotas.”  This was the first meeting of the top trade officials from each country since the January 4, 2022, disclosure of the</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3"/>
              </a:rPr>
              <a:t>December 20, 2021 USMCA Arbitration Panel Final Report</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concluding, in response to U.S. allegations, that Canada breached Article 3.A.2.11(b) of the United States-Mexico-Canada Agreement (USMCA) by reserving dairy tariff-rate quotas exclusively for the use of Canadian dairy processors.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sz="1800">
                <a:effectLst/>
                <a:ea typeface="Times New Roman" panose="02020603050405020304" pitchFamily="18" charset="0"/>
              </a:rPr>
              <a:t>This was also the first public statement by Tai that Canada’s first attempt to satisfy U.S. demands to cure the breach, a March 1, 2022</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4"/>
              </a:rPr>
              <a:t>proposal of revised TRQs allocation and policy changes</a:t>
            </a:r>
            <a:r>
              <a:rPr lang="en-US" sz="1800">
                <a:solidFill>
                  <a:srgbClr val="4A4E57"/>
                </a:solidFill>
                <a:effectLst/>
                <a:ea typeface="Times New Roman" panose="02020603050405020304" pitchFamily="18" charset="0"/>
              </a:rPr>
              <a:t>, ha</a:t>
            </a:r>
            <a:r>
              <a:rPr lang="en-US" sz="1800">
                <a:effectLst/>
                <a:ea typeface="Times New Roman" panose="02020603050405020304" pitchFamily="18" charset="0"/>
              </a:rPr>
              <a:t>d been formally rejected. Over the past month,</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5"/>
              </a:rPr>
              <a:t>Congressional</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representatives and the</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6"/>
              </a:rPr>
              <a:t>National Milk Producers Federation and U.S. Dairy Export Council</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have urged a public rejection.  According to</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7"/>
              </a:rPr>
              <a:t>media accounts</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on May 14, 2022, after meeting with Canadian Agriculture Minister Marie-Claude Bibeau earlier that day, USDA Secretary Vilsack confirmed that a second Canadian proposal has also been rejected and again failed to include an allocation of TRQs to retailers. Further details have not been made public.  On May 12, 2022, New Zealand filed an identical</a:t>
            </a:r>
            <a:r>
              <a:rPr lang="en-US" sz="1800">
                <a:solidFill>
                  <a:srgbClr val="4A4E57"/>
                </a:solidFill>
                <a:effectLst/>
                <a:ea typeface="Times New Roman" panose="02020603050405020304" pitchFamily="18" charset="0"/>
              </a:rPr>
              <a:t> </a:t>
            </a:r>
            <a:r>
              <a:rPr lang="en-US" sz="1800" u="sng">
                <a:solidFill>
                  <a:srgbClr val="1155CC"/>
                </a:solidFill>
                <a:effectLst/>
                <a:ea typeface="Times New Roman" panose="02020603050405020304" pitchFamily="18" charset="0"/>
                <a:hlinkClick r:id="rId8"/>
              </a:rPr>
              <a:t>request for consultation</a:t>
            </a:r>
            <a:r>
              <a:rPr lang="en-US" sz="1800">
                <a:solidFill>
                  <a:srgbClr val="4A4E57"/>
                </a:solidFill>
                <a:effectLst/>
                <a:ea typeface="Times New Roman" panose="02020603050405020304" pitchFamily="18" charset="0"/>
              </a:rPr>
              <a:t> </a:t>
            </a:r>
            <a:r>
              <a:rPr lang="en-US" sz="1800">
                <a:effectLst/>
                <a:ea typeface="Times New Roman" panose="02020603050405020304" pitchFamily="18" charset="0"/>
              </a:rPr>
              <a:t>alleging Canada has breached the Trans-Pacific Partnership (TPP) trade agreement by limiting its TRQs to processers’ use.</a:t>
            </a:r>
          </a:p>
        </p:txBody>
      </p:sp>
      <p:sp>
        <p:nvSpPr>
          <p:cNvPr id="4" name="Title 3">
            <a:extLst>
              <a:ext uri="{FF2B5EF4-FFF2-40B4-BE49-F238E27FC236}">
                <a16:creationId xmlns:a16="http://schemas.microsoft.com/office/drawing/2014/main" id="{1C7CA139-C8C0-0C6D-C942-10418332991C}"/>
              </a:ext>
            </a:extLst>
          </p:cNvPr>
          <p:cNvSpPr>
            <a:spLocks noGrp="1"/>
          </p:cNvSpPr>
          <p:nvPr>
            <p:ph type="title"/>
          </p:nvPr>
        </p:nvSpPr>
        <p:spPr>
          <a:xfrm>
            <a:off x="437547" y="1333041"/>
            <a:ext cx="10515600" cy="760164"/>
          </a:xfrm>
        </p:spPr>
        <p:txBody>
          <a:bodyPr>
            <a:normAutofit/>
          </a:bodyPr>
          <a:lstStyle/>
          <a:p>
            <a:r>
              <a:rPr lang="en-US" sz="4400" b="1">
                <a:effectLst/>
                <a:ea typeface="Times New Roman" panose="02020603050405020304" pitchFamily="18" charset="0"/>
              </a:rPr>
              <a:t>U.S. Rejects Canada’s Attempted “Fix”  </a:t>
            </a:r>
            <a:endParaRPr lang="en-US"/>
          </a:p>
        </p:txBody>
      </p:sp>
    </p:spTree>
    <p:extLst>
      <p:ext uri="{BB962C8B-B14F-4D97-AF65-F5344CB8AC3E}">
        <p14:creationId xmlns:p14="http://schemas.microsoft.com/office/powerpoint/2010/main" val="630143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75331-1FBD-B260-4252-2AC37B520086}"/>
              </a:ext>
            </a:extLst>
          </p:cNvPr>
          <p:cNvSpPr>
            <a:spLocks noGrp="1"/>
          </p:cNvSpPr>
          <p:nvPr>
            <p:ph type="title"/>
          </p:nvPr>
        </p:nvSpPr>
        <p:spPr>
          <a:xfrm>
            <a:off x="397934" y="1174044"/>
            <a:ext cx="10515600" cy="600890"/>
          </a:xfrm>
        </p:spPr>
        <p:txBody>
          <a:bodyPr>
            <a:noAutofit/>
          </a:bodyPr>
          <a:lstStyle/>
          <a:p>
            <a:r>
              <a:rPr lang="en-US" b="1"/>
              <a:t>Canada </a:t>
            </a:r>
            <a:r>
              <a:rPr lang="en-US" b="1">
                <a:hlinkClick r:id="rId2"/>
              </a:rPr>
              <a:t>Proceeds</a:t>
            </a:r>
            <a:r>
              <a:rPr lang="en-US" b="1"/>
              <a:t> w/o U.S. Concurrence</a:t>
            </a:r>
          </a:p>
        </p:txBody>
      </p:sp>
      <p:pic>
        <p:nvPicPr>
          <p:cNvPr id="7" name="Content Placeholder 6">
            <a:extLst>
              <a:ext uri="{FF2B5EF4-FFF2-40B4-BE49-F238E27FC236}">
                <a16:creationId xmlns:a16="http://schemas.microsoft.com/office/drawing/2014/main" id="{B40BFF6E-9EE4-C900-0DD3-0A6C777A6678}"/>
              </a:ext>
            </a:extLst>
          </p:cNvPr>
          <p:cNvPicPr>
            <a:picLocks noGrp="1" noChangeAspect="1"/>
          </p:cNvPicPr>
          <p:nvPr>
            <p:ph idx="1"/>
          </p:nvPr>
        </p:nvPicPr>
        <p:blipFill>
          <a:blip r:embed="rId3"/>
          <a:stretch>
            <a:fillRect/>
          </a:stretch>
        </p:blipFill>
        <p:spPr>
          <a:xfrm>
            <a:off x="397934" y="2231728"/>
            <a:ext cx="10255377" cy="4251161"/>
          </a:xfrm>
        </p:spPr>
      </p:pic>
      <p:sp>
        <p:nvSpPr>
          <p:cNvPr id="8" name="TextBox 7">
            <a:extLst>
              <a:ext uri="{FF2B5EF4-FFF2-40B4-BE49-F238E27FC236}">
                <a16:creationId xmlns:a16="http://schemas.microsoft.com/office/drawing/2014/main" id="{8340F048-CF55-ADFF-1F72-F83064AD0C44}"/>
              </a:ext>
            </a:extLst>
          </p:cNvPr>
          <p:cNvSpPr txBox="1"/>
          <p:nvPr/>
        </p:nvSpPr>
        <p:spPr>
          <a:xfrm>
            <a:off x="8297028" y="1591882"/>
            <a:ext cx="1772389" cy="523220"/>
          </a:xfrm>
          <a:prstGeom prst="rect">
            <a:avLst/>
          </a:prstGeom>
          <a:noFill/>
        </p:spPr>
        <p:txBody>
          <a:bodyPr wrap="square" rtlCol="0">
            <a:spAutoFit/>
          </a:bodyPr>
          <a:lstStyle/>
          <a:p>
            <a:r>
              <a:rPr lang="en-US" sz="2800">
                <a:solidFill>
                  <a:srgbClr val="00458D"/>
                </a:solidFill>
                <a:latin typeface="Franklin Gothic Medium" panose="020B0603020102020204" pitchFamily="34" charset="0"/>
              </a:rPr>
              <a:t>(</a:t>
            </a:r>
            <a:r>
              <a:rPr lang="en-US" sz="2800" b="1">
                <a:solidFill>
                  <a:srgbClr val="00458D"/>
                </a:solidFill>
                <a:latin typeface="Franklin Gothic Medium" panose="020B0603020102020204" pitchFamily="34" charset="0"/>
              </a:rPr>
              <a:t>5/16/22)</a:t>
            </a:r>
          </a:p>
        </p:txBody>
      </p:sp>
    </p:spTree>
    <p:extLst>
      <p:ext uri="{BB962C8B-B14F-4D97-AF65-F5344CB8AC3E}">
        <p14:creationId xmlns:p14="http://schemas.microsoft.com/office/powerpoint/2010/main" val="3867229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1355F-AE44-B514-E0B6-9BCCDEF984AB}"/>
              </a:ext>
            </a:extLst>
          </p:cNvPr>
          <p:cNvSpPr txBox="1"/>
          <p:nvPr/>
        </p:nvSpPr>
        <p:spPr>
          <a:xfrm>
            <a:off x="319889" y="2069610"/>
            <a:ext cx="11552222" cy="4524315"/>
          </a:xfrm>
          <a:prstGeom prst="rect">
            <a:avLst/>
          </a:prstGeom>
          <a:noFill/>
        </p:spPr>
        <p:txBody>
          <a:bodyPr wrap="square">
            <a:spAutoFit/>
          </a:bodyPr>
          <a:lstStyle/>
          <a:p>
            <a:pPr marL="0" marR="0">
              <a:spcBef>
                <a:spcPts val="0"/>
              </a:spcBef>
              <a:spcAft>
                <a:spcPts val="0"/>
              </a:spcAft>
            </a:pPr>
            <a:r>
              <a:rPr lang="en-US">
                <a:effectLst/>
                <a:ea typeface="Times New Roman" panose="02020603050405020304" pitchFamily="18" charset="0"/>
              </a:rPr>
              <a:t>On </a:t>
            </a:r>
            <a:r>
              <a:rPr lang="en-US" b="1">
                <a:effectLst/>
                <a:ea typeface="Times New Roman" panose="02020603050405020304" pitchFamily="18" charset="0"/>
              </a:rPr>
              <a:t>December 20, 2022</a:t>
            </a:r>
            <a:r>
              <a:rPr lang="en-US">
                <a:effectLst/>
                <a:ea typeface="Times New Roman" panose="02020603050405020304" pitchFamily="18" charset="0"/>
              </a:rPr>
              <a:t>, the U.S. Trade Representative (USTR)</a:t>
            </a:r>
            <a:r>
              <a:rPr lang="en-US" b="1">
                <a:solidFill>
                  <a:srgbClr val="4A4E57"/>
                </a:solidFill>
                <a:effectLst/>
                <a:ea typeface="Times New Roman" panose="02020603050405020304" pitchFamily="18" charset="0"/>
              </a:rPr>
              <a:t> </a:t>
            </a:r>
            <a:r>
              <a:rPr lang="en-US" u="sng">
                <a:solidFill>
                  <a:srgbClr val="1155CC"/>
                </a:solidFill>
                <a:effectLst/>
                <a:ea typeface="Times New Roman" panose="02020603050405020304" pitchFamily="18" charset="0"/>
                <a:hlinkClick r:id="rId2"/>
              </a:rPr>
              <a:t>announced</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an expanded</a:t>
            </a:r>
            <a:r>
              <a:rPr lang="en-US">
                <a:solidFill>
                  <a:srgbClr val="4A4E57"/>
                </a:solidFill>
                <a:effectLst/>
                <a:ea typeface="Times New Roman" panose="02020603050405020304" pitchFamily="18" charset="0"/>
              </a:rPr>
              <a:t> </a:t>
            </a:r>
            <a:r>
              <a:rPr lang="en-US" u="sng">
                <a:solidFill>
                  <a:srgbClr val="1155CC"/>
                </a:solidFill>
                <a:effectLst/>
                <a:ea typeface="Times New Roman" panose="02020603050405020304" pitchFamily="18" charset="0"/>
                <a:hlinkClick r:id="rId3"/>
              </a:rPr>
              <a:t>request for new dispute resolution consultations with Canada</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under the</a:t>
            </a:r>
            <a:r>
              <a:rPr lang="en-US">
                <a:solidFill>
                  <a:srgbClr val="4A4E57"/>
                </a:solidFill>
                <a:effectLst/>
                <a:ea typeface="Times New Roman" panose="02020603050405020304" pitchFamily="18" charset="0"/>
              </a:rPr>
              <a:t> </a:t>
            </a:r>
            <a:r>
              <a:rPr lang="en-US" u="sng">
                <a:solidFill>
                  <a:srgbClr val="1155CC"/>
                </a:solidFill>
                <a:effectLst/>
                <a:ea typeface="Times New Roman" panose="02020603050405020304" pitchFamily="18" charset="0"/>
                <a:hlinkClick r:id="rId4"/>
              </a:rPr>
              <a:t>United States-Mexico-Canada Agreement</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(USMCA) to address Canada’s administration of its dairy tariff rate quotas (TRQs).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a:effectLst/>
                <a:ea typeface="Times New Roman" panose="02020603050405020304" pitchFamily="18" charset="0"/>
              </a:rPr>
              <a:t>This new request broadens a</a:t>
            </a:r>
            <a:r>
              <a:rPr lang="en-US">
                <a:solidFill>
                  <a:srgbClr val="4A4E57"/>
                </a:solidFill>
                <a:effectLst/>
                <a:ea typeface="Times New Roman" panose="02020603050405020304" pitchFamily="18" charset="0"/>
              </a:rPr>
              <a:t> </a:t>
            </a:r>
            <a:r>
              <a:rPr lang="en-US">
                <a:solidFill>
                  <a:srgbClr val="4A4E57"/>
                </a:solidFill>
                <a:effectLst/>
                <a:ea typeface="Times New Roman" panose="02020603050405020304" pitchFamily="18" charset="0"/>
                <a:hlinkClick r:id="rId5"/>
              </a:rPr>
              <a:t>previous </a:t>
            </a:r>
            <a:r>
              <a:rPr lang="en-US">
                <a:effectLst/>
                <a:ea typeface="Times New Roman" panose="02020603050405020304" pitchFamily="18" charset="0"/>
                <a:hlinkClick r:id="rId5"/>
              </a:rPr>
              <a:t>consultation request</a:t>
            </a:r>
            <a:r>
              <a:rPr lang="en-US">
                <a:effectLst/>
                <a:ea typeface="Times New Roman" panose="02020603050405020304" pitchFamily="18" charset="0"/>
              </a:rPr>
              <a:t>, </a:t>
            </a:r>
            <a:r>
              <a:rPr lang="en-US">
                <a:effectLst/>
                <a:ea typeface="Times New Roman" panose="02020603050405020304" pitchFamily="18" charset="0"/>
                <a:hlinkClick r:id="rId6"/>
              </a:rPr>
              <a:t>announced</a:t>
            </a:r>
            <a:r>
              <a:rPr lang="en-US">
                <a:effectLst/>
                <a:ea typeface="Times New Roman" panose="02020603050405020304" pitchFamily="18" charset="0"/>
              </a:rPr>
              <a:t> on May 25, 2022, to address claims that Canada violates the USMCA by favoring dairy processors over other potential importers in its market-share allocation of TRQs among entities eligible for the reduced tariff rates on imported U.S. dairy products.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a:effectLst/>
                <a:ea typeface="Times New Roman" panose="02020603050405020304" pitchFamily="18" charset="0"/>
              </a:rPr>
              <a:t>In 2021, the United States first challenged Canada’s administration of its dairy TRQs by restricting eligible entities to processors.  In that initial dispute resolution proceeding, a USMCA arbitration panel, in January 2022,</a:t>
            </a:r>
            <a:r>
              <a:rPr lang="en-US">
                <a:solidFill>
                  <a:srgbClr val="4A4E57"/>
                </a:solidFill>
                <a:effectLst/>
                <a:ea typeface="Times New Roman" panose="02020603050405020304" pitchFamily="18" charset="0"/>
              </a:rPr>
              <a:t> </a:t>
            </a:r>
            <a:r>
              <a:rPr lang="en-US" u="sng">
                <a:solidFill>
                  <a:srgbClr val="1155CC"/>
                </a:solidFill>
                <a:effectLst/>
                <a:ea typeface="Times New Roman" panose="02020603050405020304" pitchFamily="18" charset="0"/>
                <a:hlinkClick r:id="rId7"/>
              </a:rPr>
              <a:t>determined</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that Canada’s restriction of eligibility to processors violated</a:t>
            </a:r>
            <a:r>
              <a:rPr lang="en-US">
                <a:solidFill>
                  <a:srgbClr val="4A4E57"/>
                </a:solidFill>
                <a:effectLst/>
                <a:ea typeface="Times New Roman" panose="02020603050405020304" pitchFamily="18" charset="0"/>
              </a:rPr>
              <a:t> </a:t>
            </a:r>
            <a:r>
              <a:rPr lang="en-US" u="sng">
                <a:solidFill>
                  <a:srgbClr val="1155CC"/>
                </a:solidFill>
                <a:effectLst/>
                <a:ea typeface="Times New Roman" panose="02020603050405020304" pitchFamily="18" charset="0"/>
                <a:hlinkClick r:id="rId8"/>
              </a:rPr>
              <a:t>Article 3.A.2.11(b)</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of the USMCA.  Following this finding, Canada implemented one change by adding distributors as eligible parties, but not retailers or other potential importers.  This change in eligible importing parties has remained unsatisfactory to the United States and spurred the May 2022 request.  The latest request includes the same grounds as the May 2022 request but also includes the market-share allocation challenge. </a:t>
            </a:r>
            <a:r>
              <a:rPr lang="en-US" i="1">
                <a:effectLst/>
                <a:ea typeface="Times New Roman" panose="02020603050405020304" pitchFamily="18" charset="0"/>
              </a:rPr>
              <a:t>For background,</a:t>
            </a:r>
            <a:r>
              <a:rPr lang="en-US">
                <a:effectLst/>
                <a:ea typeface="Times New Roman" panose="02020603050405020304" pitchFamily="18" charset="0"/>
              </a:rPr>
              <a:t> </a:t>
            </a:r>
            <a:r>
              <a:rPr lang="en-US" i="1">
                <a:effectLst/>
                <a:ea typeface="Times New Roman" panose="02020603050405020304" pitchFamily="18" charset="0"/>
              </a:rPr>
              <a:t>see</a:t>
            </a:r>
            <a:r>
              <a:rPr lang="en-US">
                <a:solidFill>
                  <a:srgbClr val="4A4E57"/>
                </a:solidFill>
                <a:effectLst/>
                <a:ea typeface="Times New Roman" panose="02020603050405020304" pitchFamily="18" charset="0"/>
              </a:rPr>
              <a:t> </a:t>
            </a:r>
            <a:r>
              <a:rPr lang="en-US" i="1" u="sng">
                <a:solidFill>
                  <a:srgbClr val="1155CC"/>
                </a:solidFill>
                <a:effectLst/>
                <a:ea typeface="Times New Roman" panose="02020603050405020304" pitchFamily="18" charset="0"/>
                <a:hlinkClick r:id="rId9"/>
              </a:rPr>
              <a:t>ALWR—May 6, 2022</a:t>
            </a:r>
            <a:r>
              <a:rPr lang="en-US">
                <a:solidFill>
                  <a:srgbClr val="4A4E57"/>
                </a:solidFill>
                <a:effectLst/>
                <a:ea typeface="Times New Roman" panose="02020603050405020304" pitchFamily="18" charset="0"/>
              </a:rPr>
              <a:t>, </a:t>
            </a:r>
            <a:r>
              <a:rPr lang="en-US">
                <a:effectLst/>
                <a:ea typeface="Times New Roman" panose="02020603050405020304" pitchFamily="18" charset="0"/>
              </a:rPr>
              <a:t>“U.S. Twice Rejects Canada’s USMCA Dairy Tariff-Rate Quota Proposals.” </a:t>
            </a:r>
          </a:p>
        </p:txBody>
      </p:sp>
      <p:sp>
        <p:nvSpPr>
          <p:cNvPr id="4" name="Title 3">
            <a:extLst>
              <a:ext uri="{FF2B5EF4-FFF2-40B4-BE49-F238E27FC236}">
                <a16:creationId xmlns:a16="http://schemas.microsoft.com/office/drawing/2014/main" id="{08EFD1CE-ADFA-E234-54CE-319D5F02469E}"/>
              </a:ext>
            </a:extLst>
          </p:cNvPr>
          <p:cNvSpPr>
            <a:spLocks noGrp="1"/>
          </p:cNvSpPr>
          <p:nvPr>
            <p:ph type="title"/>
          </p:nvPr>
        </p:nvSpPr>
        <p:spPr>
          <a:xfrm>
            <a:off x="319889" y="1331071"/>
            <a:ext cx="10515600" cy="696166"/>
          </a:xfrm>
        </p:spPr>
        <p:txBody>
          <a:bodyPr>
            <a:normAutofit/>
          </a:bodyPr>
          <a:lstStyle/>
          <a:p>
            <a:r>
              <a:rPr lang="en-US" sz="4400" b="1">
                <a:effectLst/>
                <a:ea typeface="Times New Roman" panose="02020603050405020304" pitchFamily="18" charset="0"/>
              </a:rPr>
              <a:t>U.S.’s New 2022 Consultation Requests</a:t>
            </a:r>
            <a:endParaRPr lang="en-US"/>
          </a:p>
        </p:txBody>
      </p:sp>
    </p:spTree>
    <p:extLst>
      <p:ext uri="{BB962C8B-B14F-4D97-AF65-F5344CB8AC3E}">
        <p14:creationId xmlns:p14="http://schemas.microsoft.com/office/powerpoint/2010/main" val="296050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511E6E-854A-478A-B848-BFF056DACBB7}"/>
              </a:ext>
            </a:extLst>
          </p:cNvPr>
          <p:cNvSpPr txBox="1"/>
          <p:nvPr/>
        </p:nvSpPr>
        <p:spPr>
          <a:xfrm>
            <a:off x="4643787" y="5370125"/>
            <a:ext cx="7279628" cy="1200329"/>
          </a:xfrm>
          <a:prstGeom prst="rect">
            <a:avLst/>
          </a:prstGeom>
          <a:noFill/>
        </p:spPr>
        <p:txBody>
          <a:bodyPr wrap="square" rtlCol="0">
            <a:spAutoFit/>
          </a:bodyPr>
          <a:lstStyle/>
          <a:p>
            <a:pPr marL="0" marR="0">
              <a:spcBef>
                <a:spcPts val="0"/>
              </a:spcBef>
              <a:spcAft>
                <a:spcPts val="0"/>
              </a:spcAft>
            </a:pPr>
            <a:r>
              <a:rPr lang="en-US" sz="1800" b="1" i="1" u="sng" kern="1400">
                <a:solidFill>
                  <a:srgbClr val="000000"/>
                </a:solidFill>
                <a:effectLst/>
                <a:latin typeface="Verdana" panose="020B0604030504040204" pitchFamily="34" charset="0"/>
                <a:ea typeface="Times New Roman" panose="02020603050405020304" pitchFamily="18" charset="0"/>
                <a:hlinkClick r:id="rId2"/>
              </a:rPr>
              <a:t>Dairy and Dairy Products Law</a:t>
            </a:r>
            <a:r>
              <a:rPr lang="en-US" sz="1800" b="1" kern="1400">
                <a:solidFill>
                  <a:srgbClr val="000000"/>
                </a:solidFill>
                <a:effectLst/>
                <a:latin typeface="Verdana" panose="020B0604030504040204" pitchFamily="34" charset="0"/>
                <a:ea typeface="Times New Roman" panose="02020603050405020304" pitchFamily="18" charset="0"/>
              </a:rPr>
              <a:t> </a:t>
            </a:r>
            <a:r>
              <a:rPr lang="en-US" sz="1800" kern="1400">
                <a:solidFill>
                  <a:srgbClr val="000000"/>
                </a:solidFill>
                <a:effectLst/>
                <a:latin typeface="Verdana" panose="020B0604030504040204" pitchFamily="34" charset="0"/>
                <a:ea typeface="Times New Roman" panose="02020603050405020304" pitchFamily="18" charset="0"/>
              </a:rPr>
              <a:t>– </a:t>
            </a:r>
            <a:r>
              <a:rPr lang="en-US" sz="1800" b="1" i="1" kern="1400">
                <a:solidFill>
                  <a:srgbClr val="000000"/>
                </a:solidFill>
                <a:effectLst/>
                <a:latin typeface="Verdana" panose="020B0604030504040204" pitchFamily="34" charset="0"/>
                <a:ea typeface="Times New Roman" panose="02020603050405020304" pitchFamily="18" charset="0"/>
              </a:rPr>
              <a:t>Virtual Resource Room </a:t>
            </a:r>
            <a:endParaRPr lang="en-US" sz="1800" kern="140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kern="1400">
                <a:solidFill>
                  <a:srgbClr val="000000"/>
                </a:solidFill>
                <a:effectLst/>
                <a:latin typeface="Verdana" panose="020B0604030504040204" pitchFamily="34" charset="0"/>
                <a:ea typeface="Times New Roman" panose="02020603050405020304" pitchFamily="18" charset="0"/>
              </a:rPr>
              <a:t>During the second quarter of 2022, the Penn State Center for Agricultural and Shale Law went live with a new Virtual Resource Room titled “</a:t>
            </a:r>
            <a:r>
              <a:rPr lang="en-US" sz="1800" kern="1400">
                <a:solidFill>
                  <a:srgbClr val="000000"/>
                </a:solidFill>
                <a:effectLst/>
                <a:latin typeface="Verdana" panose="020B0604030504040204" pitchFamily="34" charset="0"/>
                <a:ea typeface="Times New Roman" panose="02020603050405020304" pitchFamily="18" charset="0"/>
                <a:hlinkClick r:id="rId2"/>
              </a:rPr>
              <a:t>Dairy and Dairy Products Law</a:t>
            </a:r>
            <a:r>
              <a:rPr lang="en-US" sz="1800" u="none" strike="noStrike" kern="1400">
                <a:solidFill>
                  <a:srgbClr val="000000"/>
                </a:solidFill>
                <a:effectLst/>
                <a:latin typeface="Verdana" panose="020B0604030504040204" pitchFamily="34" charset="0"/>
                <a:ea typeface="Times New Roman" panose="02020603050405020304" pitchFamily="18" charset="0"/>
              </a:rPr>
              <a:t>.”</a:t>
            </a:r>
            <a:endParaRPr lang="en-US" sz="1800" kern="1400">
              <a:solidFill>
                <a:srgbClr val="000000"/>
              </a:solidFill>
              <a:effectLst/>
              <a:latin typeface="Calibri" panose="020F050202020403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7D1C4233-5004-482C-ACF3-2EAC01E172DF}"/>
              </a:ext>
            </a:extLst>
          </p:cNvPr>
          <p:cNvSpPr txBox="1"/>
          <p:nvPr/>
        </p:nvSpPr>
        <p:spPr>
          <a:xfrm>
            <a:off x="1104789" y="1370018"/>
            <a:ext cx="4048519" cy="369332"/>
          </a:xfrm>
          <a:prstGeom prst="rect">
            <a:avLst/>
          </a:prstGeom>
          <a:noFill/>
        </p:spPr>
        <p:txBody>
          <a:bodyPr wrap="square" rtlCol="0">
            <a:spAutoFit/>
          </a:bodyPr>
          <a:lstStyle/>
          <a:p>
            <a:r>
              <a:rPr lang="en-US" b="1" i="1" u="sng">
                <a:solidFill>
                  <a:schemeClr val="accent1"/>
                </a:solidFill>
                <a:latin typeface="Verdana" panose="020B0604030504040204" pitchFamily="34" charset="0"/>
                <a:ea typeface="Verdana" panose="020B0604030504040204" pitchFamily="34" charset="0"/>
                <a:hlinkClick r:id="rId3"/>
              </a:rPr>
              <a:t>Quarterly Dairy Legal Update  </a:t>
            </a:r>
            <a:endParaRPr lang="en-US" b="1" i="1" u="sng">
              <a:solidFill>
                <a:schemeClr val="accent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43D45862-8012-8B81-FE40-8E6B3E04F22F}"/>
              </a:ext>
            </a:extLst>
          </p:cNvPr>
          <p:cNvPicPr>
            <a:picLocks noChangeAspect="1"/>
          </p:cNvPicPr>
          <p:nvPr/>
        </p:nvPicPr>
        <p:blipFill>
          <a:blip r:embed="rId4"/>
          <a:stretch>
            <a:fillRect/>
          </a:stretch>
        </p:blipFill>
        <p:spPr>
          <a:xfrm>
            <a:off x="816210" y="1944089"/>
            <a:ext cx="5279790" cy="2357295"/>
          </a:xfrm>
          <a:prstGeom prst="rect">
            <a:avLst/>
          </a:prstGeom>
        </p:spPr>
      </p:pic>
      <p:pic>
        <p:nvPicPr>
          <p:cNvPr id="8" name="Picture 7">
            <a:extLst>
              <a:ext uri="{FF2B5EF4-FFF2-40B4-BE49-F238E27FC236}">
                <a16:creationId xmlns:a16="http://schemas.microsoft.com/office/drawing/2014/main" id="{B3A779D0-4F71-5C20-5D08-CEA82A4B6D11}"/>
              </a:ext>
            </a:extLst>
          </p:cNvPr>
          <p:cNvPicPr>
            <a:picLocks noChangeAspect="1"/>
          </p:cNvPicPr>
          <p:nvPr/>
        </p:nvPicPr>
        <p:blipFill>
          <a:blip r:embed="rId5"/>
          <a:stretch>
            <a:fillRect/>
          </a:stretch>
        </p:blipFill>
        <p:spPr>
          <a:xfrm>
            <a:off x="6799154" y="1944089"/>
            <a:ext cx="4925976" cy="3417543"/>
          </a:xfrm>
          <a:prstGeom prst="rect">
            <a:avLst/>
          </a:prstGeom>
        </p:spPr>
      </p:pic>
    </p:spTree>
    <p:extLst>
      <p:ext uri="{BB962C8B-B14F-4D97-AF65-F5344CB8AC3E}">
        <p14:creationId xmlns:p14="http://schemas.microsoft.com/office/powerpoint/2010/main" val="2847931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D04F-CDD2-8147-10F7-EAE3F3604A39}"/>
              </a:ext>
            </a:extLst>
          </p:cNvPr>
          <p:cNvSpPr>
            <a:spLocks noGrp="1"/>
          </p:cNvSpPr>
          <p:nvPr>
            <p:ph type="title"/>
          </p:nvPr>
        </p:nvSpPr>
        <p:spPr>
          <a:xfrm>
            <a:off x="430575" y="1167788"/>
            <a:ext cx="10515600" cy="626810"/>
          </a:xfrm>
        </p:spPr>
        <p:txBody>
          <a:bodyPr>
            <a:noAutofit/>
          </a:bodyPr>
          <a:lstStyle/>
          <a:p>
            <a:r>
              <a:rPr lang="en-US" b="1"/>
              <a:t>USMCA Arbitration – Round 2 Commenced</a:t>
            </a:r>
          </a:p>
        </p:txBody>
      </p:sp>
      <p:sp>
        <p:nvSpPr>
          <p:cNvPr id="3" name="Content Placeholder 2">
            <a:extLst>
              <a:ext uri="{FF2B5EF4-FFF2-40B4-BE49-F238E27FC236}">
                <a16:creationId xmlns:a16="http://schemas.microsoft.com/office/drawing/2014/main" id="{2038CE99-CEEE-84D8-8629-6710335F13D5}"/>
              </a:ext>
            </a:extLst>
          </p:cNvPr>
          <p:cNvSpPr>
            <a:spLocks noGrp="1"/>
          </p:cNvSpPr>
          <p:nvPr>
            <p:ph idx="1"/>
          </p:nvPr>
        </p:nvSpPr>
        <p:spPr>
          <a:xfrm>
            <a:off x="430575" y="2011775"/>
            <a:ext cx="11330850" cy="4422076"/>
          </a:xfrm>
        </p:spPr>
        <p:txBody>
          <a:bodyPr>
            <a:normAutofit/>
          </a:bodyPr>
          <a:lstStyle/>
          <a:p>
            <a:pPr marL="0" indent="0">
              <a:buNone/>
            </a:pPr>
            <a:r>
              <a:rPr lang="en-US" sz="2100">
                <a:effectLst/>
                <a:ea typeface="Times New Roman" panose="02020603050405020304" pitchFamily="18" charset="0"/>
              </a:rPr>
              <a:t>On January 31, 2023, the Office of the U.S. Trade Representative (USTR)</a:t>
            </a:r>
            <a:r>
              <a:rPr lang="en-US" sz="2100">
                <a:solidFill>
                  <a:srgbClr val="4A4E57"/>
                </a:solidFill>
                <a:effectLst/>
                <a:ea typeface="Times New Roman" panose="02020603050405020304" pitchFamily="18" charset="0"/>
              </a:rPr>
              <a:t> </a:t>
            </a:r>
            <a:r>
              <a:rPr lang="en-US" sz="2100" u="sng">
                <a:solidFill>
                  <a:srgbClr val="1155CC"/>
                </a:solidFill>
                <a:effectLst/>
                <a:ea typeface="Times New Roman" panose="02020603050405020304" pitchFamily="18" charset="0"/>
                <a:hlinkClick r:id="rId2"/>
              </a:rPr>
              <a:t>announced</a:t>
            </a:r>
            <a:r>
              <a:rPr lang="en-US" sz="2100">
                <a:solidFill>
                  <a:srgbClr val="4A4E57"/>
                </a:solidFill>
                <a:effectLst/>
                <a:ea typeface="Times New Roman" panose="02020603050405020304" pitchFamily="18" charset="0"/>
              </a:rPr>
              <a:t> </a:t>
            </a:r>
            <a:r>
              <a:rPr lang="en-US" sz="2100">
                <a:effectLst/>
                <a:ea typeface="Times New Roman" panose="02020603050405020304" pitchFamily="18" charset="0"/>
              </a:rPr>
              <a:t>that the U.S. has requested—for the second time—that an arbitration panel adjudicate the U.S.’s claim that Canada’s  administration of its dairy tariff-rate quotas (TRQ) violate the United States-Mexico-Canada Agreement (USMCA). </a:t>
            </a:r>
          </a:p>
          <a:p>
            <a:pPr marL="0" indent="0">
              <a:buNone/>
            </a:pPr>
            <a:r>
              <a:rPr lang="en-US" sz="2100">
                <a:effectLst/>
                <a:ea typeface="Times New Roman" panose="02020603050405020304" pitchFamily="18" charset="0"/>
              </a:rPr>
              <a:t>A January 2022 arbitration panel decision found Canada’s TRQ eligibility criteria were a USMCA violation. According to the U.S., Canada’s resulting minimal change to TRQ eligibility does not remedy the underlying violation. </a:t>
            </a:r>
          </a:p>
          <a:p>
            <a:pPr marL="0" indent="0">
              <a:buNone/>
            </a:pPr>
            <a:r>
              <a:rPr lang="en-US" sz="2100">
                <a:effectLst/>
                <a:ea typeface="Times New Roman" panose="02020603050405020304" pitchFamily="18" charset="0"/>
              </a:rPr>
              <a:t>The</a:t>
            </a:r>
            <a:r>
              <a:rPr lang="en-US" sz="2100">
                <a:solidFill>
                  <a:srgbClr val="4A4E57"/>
                </a:solidFill>
                <a:effectLst/>
                <a:ea typeface="Times New Roman" panose="02020603050405020304" pitchFamily="18" charset="0"/>
              </a:rPr>
              <a:t> </a:t>
            </a:r>
            <a:r>
              <a:rPr lang="en-US" sz="2100" u="sng">
                <a:solidFill>
                  <a:srgbClr val="1155CC"/>
                </a:solidFill>
                <a:effectLst/>
                <a:ea typeface="Times New Roman" panose="02020603050405020304" pitchFamily="18" charset="0"/>
                <a:hlinkClick r:id="rId3"/>
              </a:rPr>
              <a:t>new arbitration request</a:t>
            </a:r>
            <a:r>
              <a:rPr lang="en-US" sz="2100">
                <a:solidFill>
                  <a:srgbClr val="4A4E57"/>
                </a:solidFill>
                <a:effectLst/>
                <a:ea typeface="Times New Roman" panose="02020603050405020304" pitchFamily="18" charset="0"/>
              </a:rPr>
              <a:t> </a:t>
            </a:r>
            <a:r>
              <a:rPr lang="en-US" sz="2100">
                <a:effectLst/>
                <a:ea typeface="Times New Roman" panose="02020603050405020304" pitchFamily="18" charset="0"/>
              </a:rPr>
              <a:t>reasserts TRQ eligibility and adds TRQ allocation as Canadian USMCA violations. </a:t>
            </a:r>
          </a:p>
          <a:p>
            <a:pPr marL="0" indent="0">
              <a:buNone/>
            </a:pPr>
            <a:r>
              <a:rPr lang="en-US" sz="2100">
                <a:effectLst/>
                <a:ea typeface="Times New Roman" panose="02020603050405020304" pitchFamily="18" charset="0"/>
              </a:rPr>
              <a:t>The USTR also published a</a:t>
            </a:r>
            <a:r>
              <a:rPr lang="en-US" sz="2100">
                <a:solidFill>
                  <a:srgbClr val="4A4E57"/>
                </a:solidFill>
                <a:effectLst/>
                <a:ea typeface="Times New Roman" panose="02020603050405020304" pitchFamily="18" charset="0"/>
              </a:rPr>
              <a:t> </a:t>
            </a:r>
            <a:r>
              <a:rPr lang="en-US" sz="2100" u="sng">
                <a:solidFill>
                  <a:srgbClr val="1155CC"/>
                </a:solidFill>
                <a:effectLst/>
                <a:ea typeface="Times New Roman" panose="02020603050405020304" pitchFamily="18" charset="0"/>
                <a:hlinkClick r:id="rId4"/>
              </a:rPr>
              <a:t>collection of quotations</a:t>
            </a:r>
            <a:r>
              <a:rPr lang="en-US" sz="2100">
                <a:solidFill>
                  <a:srgbClr val="4A4E57"/>
                </a:solidFill>
                <a:effectLst/>
                <a:ea typeface="Times New Roman" panose="02020603050405020304" pitchFamily="18" charset="0"/>
              </a:rPr>
              <a:t> </a:t>
            </a:r>
            <a:r>
              <a:rPr lang="en-US" sz="2100">
                <a:effectLst/>
                <a:ea typeface="Times New Roman" panose="02020603050405020304" pitchFamily="18" charset="0"/>
              </a:rPr>
              <a:t>from U.S. Congress members and dairy industry stakeholders supporting USTR’s arbitration request.</a:t>
            </a:r>
          </a:p>
          <a:p>
            <a:endParaRPr lang="en-US"/>
          </a:p>
        </p:txBody>
      </p:sp>
    </p:spTree>
    <p:extLst>
      <p:ext uri="{BB962C8B-B14F-4D97-AF65-F5344CB8AC3E}">
        <p14:creationId xmlns:p14="http://schemas.microsoft.com/office/powerpoint/2010/main" val="829270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FE09-3567-B7A7-BE8E-00589E3AA6C1}"/>
              </a:ext>
            </a:extLst>
          </p:cNvPr>
          <p:cNvSpPr>
            <a:spLocks noGrp="1"/>
          </p:cNvSpPr>
          <p:nvPr>
            <p:ph type="title"/>
          </p:nvPr>
        </p:nvSpPr>
        <p:spPr>
          <a:xfrm>
            <a:off x="409223" y="1140178"/>
            <a:ext cx="10515600" cy="770223"/>
          </a:xfrm>
        </p:spPr>
        <p:txBody>
          <a:bodyPr/>
          <a:lstStyle/>
          <a:p>
            <a:r>
              <a:rPr lang="en-US" b="1"/>
              <a:t>Arbitration Round 2 Issues</a:t>
            </a:r>
          </a:p>
        </p:txBody>
      </p:sp>
      <p:pic>
        <p:nvPicPr>
          <p:cNvPr id="6" name="Picture 5">
            <a:extLst>
              <a:ext uri="{FF2B5EF4-FFF2-40B4-BE49-F238E27FC236}">
                <a16:creationId xmlns:a16="http://schemas.microsoft.com/office/drawing/2014/main" id="{6DE755DC-EB38-1795-A0F9-41E02D5C62D4}"/>
              </a:ext>
            </a:extLst>
          </p:cNvPr>
          <p:cNvPicPr>
            <a:picLocks noChangeAspect="1"/>
          </p:cNvPicPr>
          <p:nvPr/>
        </p:nvPicPr>
        <p:blipFill>
          <a:blip r:embed="rId2"/>
          <a:stretch>
            <a:fillRect/>
          </a:stretch>
        </p:blipFill>
        <p:spPr>
          <a:xfrm>
            <a:off x="533401" y="2043373"/>
            <a:ext cx="9967259" cy="637251"/>
          </a:xfrm>
          <a:prstGeom prst="rect">
            <a:avLst/>
          </a:prstGeom>
        </p:spPr>
      </p:pic>
      <p:pic>
        <p:nvPicPr>
          <p:cNvPr id="8" name="Picture 7">
            <a:extLst>
              <a:ext uri="{FF2B5EF4-FFF2-40B4-BE49-F238E27FC236}">
                <a16:creationId xmlns:a16="http://schemas.microsoft.com/office/drawing/2014/main" id="{4B0D5225-6A1D-29EE-55DF-915021A4F4E1}"/>
              </a:ext>
            </a:extLst>
          </p:cNvPr>
          <p:cNvPicPr>
            <a:picLocks noChangeAspect="1"/>
          </p:cNvPicPr>
          <p:nvPr/>
        </p:nvPicPr>
        <p:blipFill>
          <a:blip r:embed="rId3"/>
          <a:stretch>
            <a:fillRect/>
          </a:stretch>
        </p:blipFill>
        <p:spPr>
          <a:xfrm>
            <a:off x="409223" y="2938935"/>
            <a:ext cx="9312980" cy="696153"/>
          </a:xfrm>
          <a:prstGeom prst="rect">
            <a:avLst/>
          </a:prstGeom>
        </p:spPr>
      </p:pic>
      <p:pic>
        <p:nvPicPr>
          <p:cNvPr id="10" name="Picture 9">
            <a:extLst>
              <a:ext uri="{FF2B5EF4-FFF2-40B4-BE49-F238E27FC236}">
                <a16:creationId xmlns:a16="http://schemas.microsoft.com/office/drawing/2014/main" id="{FA7E9E1A-61E2-04FF-E931-EB4E8BF413F0}"/>
              </a:ext>
            </a:extLst>
          </p:cNvPr>
          <p:cNvPicPr>
            <a:picLocks noChangeAspect="1"/>
          </p:cNvPicPr>
          <p:nvPr/>
        </p:nvPicPr>
        <p:blipFill>
          <a:blip r:embed="rId4"/>
          <a:stretch>
            <a:fillRect/>
          </a:stretch>
        </p:blipFill>
        <p:spPr>
          <a:xfrm>
            <a:off x="409223" y="3815803"/>
            <a:ext cx="8734746" cy="726634"/>
          </a:xfrm>
          <a:prstGeom prst="rect">
            <a:avLst/>
          </a:prstGeom>
        </p:spPr>
      </p:pic>
      <p:pic>
        <p:nvPicPr>
          <p:cNvPr id="12" name="Picture 11">
            <a:extLst>
              <a:ext uri="{FF2B5EF4-FFF2-40B4-BE49-F238E27FC236}">
                <a16:creationId xmlns:a16="http://schemas.microsoft.com/office/drawing/2014/main" id="{3B7BDA36-66EA-1574-01D0-FFEC3EBE9329}"/>
              </a:ext>
            </a:extLst>
          </p:cNvPr>
          <p:cNvPicPr>
            <a:picLocks noChangeAspect="1"/>
          </p:cNvPicPr>
          <p:nvPr/>
        </p:nvPicPr>
        <p:blipFill>
          <a:blip r:embed="rId5"/>
          <a:stretch>
            <a:fillRect/>
          </a:stretch>
        </p:blipFill>
        <p:spPr>
          <a:xfrm>
            <a:off x="355602" y="4723152"/>
            <a:ext cx="9671755" cy="1233412"/>
          </a:xfrm>
          <a:prstGeom prst="rect">
            <a:avLst/>
          </a:prstGeom>
        </p:spPr>
      </p:pic>
    </p:spTree>
    <p:extLst>
      <p:ext uri="{BB962C8B-B14F-4D97-AF65-F5344CB8AC3E}">
        <p14:creationId xmlns:p14="http://schemas.microsoft.com/office/powerpoint/2010/main" val="1931000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118FF6-EC45-6726-B306-B33177A8BFFB}"/>
              </a:ext>
            </a:extLst>
          </p:cNvPr>
          <p:cNvSpPr txBox="1"/>
          <p:nvPr/>
        </p:nvSpPr>
        <p:spPr>
          <a:xfrm>
            <a:off x="440674" y="2062282"/>
            <a:ext cx="10864158" cy="4524315"/>
          </a:xfrm>
          <a:prstGeom prst="rect">
            <a:avLst/>
          </a:prstGeom>
          <a:noFill/>
        </p:spPr>
        <p:txBody>
          <a:bodyPr wrap="square">
            <a:spAutoFit/>
          </a:bodyPr>
          <a:lstStyle/>
          <a:p>
            <a:pPr marL="0" marR="0">
              <a:spcBef>
                <a:spcPts val="0"/>
              </a:spcBef>
              <a:spcAft>
                <a:spcPts val="0"/>
              </a:spcAft>
            </a:pPr>
            <a:r>
              <a:rPr lang="en-US" sz="1800">
                <a:effectLst/>
                <a:ea typeface="Times New Roman" panose="02020603050405020304" pitchFamily="18" charset="0"/>
              </a:rPr>
              <a:t>On November 7, 2022, New Zealand’s Ministry of Foreign Affairs and Trade </a:t>
            </a:r>
            <a:r>
              <a:rPr lang="en-US" sz="1800" u="sng">
                <a:solidFill>
                  <a:srgbClr val="1155CC"/>
                </a:solidFill>
                <a:effectLst/>
                <a:ea typeface="Times New Roman" panose="02020603050405020304" pitchFamily="18" charset="0"/>
                <a:hlinkClick r:id="rId2"/>
              </a:rPr>
              <a:t>submitted formal notification to Canada</a:t>
            </a:r>
            <a:r>
              <a:rPr lang="en-US" sz="1800">
                <a:effectLst/>
                <a:ea typeface="Times New Roman" panose="02020603050405020304" pitchFamily="18" charset="0"/>
              </a:rPr>
              <a:t> requesting the establishment of a panel to hear New Zealand’s challenge to Canada’s practice of reserving its dairy tariff rate quotas (TRQs) for Canadian dairy processors, which New Zealand claims violates the </a:t>
            </a:r>
            <a:r>
              <a:rPr lang="en-US" sz="1800" u="sng">
                <a:solidFill>
                  <a:srgbClr val="1155CC"/>
                </a:solidFill>
                <a:effectLst/>
                <a:ea typeface="Times New Roman" panose="02020603050405020304" pitchFamily="18" charset="0"/>
                <a:hlinkClick r:id="rId3"/>
              </a:rPr>
              <a:t>Comprehensive and Progressive Agreement for </a:t>
            </a:r>
            <a:r>
              <a:rPr lang="en-US" sz="1800" u="sng" err="1">
                <a:solidFill>
                  <a:srgbClr val="1155CC"/>
                </a:solidFill>
                <a:effectLst/>
                <a:ea typeface="Times New Roman" panose="02020603050405020304" pitchFamily="18" charset="0"/>
                <a:hlinkClick r:id="rId3"/>
              </a:rPr>
              <a:t>TransPacific</a:t>
            </a:r>
            <a:r>
              <a:rPr lang="en-US" sz="1800" u="sng">
                <a:solidFill>
                  <a:srgbClr val="1155CC"/>
                </a:solidFill>
                <a:effectLst/>
                <a:ea typeface="Times New Roman" panose="02020603050405020304" pitchFamily="18" charset="0"/>
                <a:hlinkClick r:id="rId3"/>
              </a:rPr>
              <a:t> Partnership (CPTPP)</a:t>
            </a:r>
            <a:r>
              <a:rPr lang="en-US" sz="1800">
                <a:effectLst/>
                <a:ea typeface="Times New Roman" panose="02020603050405020304" pitchFamily="18" charset="0"/>
              </a:rPr>
              <a:t>.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sz="1800">
                <a:effectLst/>
                <a:ea typeface="Times New Roman" panose="02020603050405020304" pitchFamily="18" charset="0"/>
              </a:rPr>
              <a:t>Previously, on May 12, 2022, New Zealand </a:t>
            </a:r>
            <a:r>
              <a:rPr lang="en-US" sz="1800" u="sng">
                <a:solidFill>
                  <a:srgbClr val="1155CC"/>
                </a:solidFill>
                <a:effectLst/>
                <a:ea typeface="Times New Roman" panose="02020603050405020304" pitchFamily="18" charset="0"/>
                <a:hlinkClick r:id="rId4"/>
              </a:rPr>
              <a:t>announced</a:t>
            </a:r>
            <a:r>
              <a:rPr lang="en-US" sz="1800">
                <a:effectLst/>
                <a:ea typeface="Times New Roman" panose="02020603050405020304" pitchFamily="18" charset="0"/>
              </a:rPr>
              <a:t> that it had </a:t>
            </a:r>
            <a:r>
              <a:rPr lang="en-US" sz="1800" u="sng">
                <a:solidFill>
                  <a:srgbClr val="1155CC"/>
                </a:solidFill>
                <a:effectLst/>
                <a:ea typeface="Times New Roman" panose="02020603050405020304" pitchFamily="18" charset="0"/>
                <a:hlinkClick r:id="rId5"/>
              </a:rPr>
              <a:t>requested formal consultations</a:t>
            </a:r>
            <a:r>
              <a:rPr lang="en-US" sz="1800">
                <a:effectLst/>
                <a:ea typeface="Times New Roman" panose="02020603050405020304" pitchFamily="18" charset="0"/>
              </a:rPr>
              <a:t> with Canada, which the countries held in June 2022, but which </a:t>
            </a:r>
            <a:r>
              <a:rPr lang="en-US" sz="1800" u="sng">
                <a:solidFill>
                  <a:srgbClr val="1155CC"/>
                </a:solidFill>
                <a:effectLst/>
                <a:ea typeface="Times New Roman" panose="02020603050405020304" pitchFamily="18" charset="0"/>
                <a:hlinkClick r:id="rId6"/>
              </a:rPr>
              <a:t>New Zealand states</a:t>
            </a:r>
            <a:r>
              <a:rPr lang="en-US" sz="1800">
                <a:effectLst/>
                <a:ea typeface="Times New Roman" panose="02020603050405020304" pitchFamily="18" charset="0"/>
              </a:rPr>
              <a:t>, “did not resolve matters.”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sz="1800">
                <a:effectLst/>
                <a:ea typeface="Times New Roman" panose="02020603050405020304" pitchFamily="18" charset="0"/>
              </a:rPr>
              <a:t>Also </a:t>
            </a:r>
            <a:r>
              <a:rPr lang="en-US" sz="1800" u="sng">
                <a:solidFill>
                  <a:srgbClr val="1155CC"/>
                </a:solidFill>
                <a:effectLst/>
                <a:ea typeface="Times New Roman" panose="02020603050405020304" pitchFamily="18" charset="0"/>
                <a:hlinkClick r:id="rId7"/>
              </a:rPr>
              <a:t>announced</a:t>
            </a:r>
            <a:r>
              <a:rPr lang="en-US" sz="1800">
                <a:effectLst/>
                <a:ea typeface="Times New Roman" panose="02020603050405020304" pitchFamily="18" charset="0"/>
              </a:rPr>
              <a:t> by the New Zealand government, New Zealand’s panel request notice described the trade effects of Canada’s dairy TRQ allocation practices, stating that they “encourage chronic underfill of [Canada’s] dairy TRQs, reduce their commercial value for exporting CPTPP Parties, and undermine the market access negotiated under CPTPP.” </a:t>
            </a:r>
          </a:p>
          <a:p>
            <a:pPr marL="0" marR="0">
              <a:spcBef>
                <a:spcPts val="0"/>
              </a:spcBef>
              <a:spcAft>
                <a:spcPts val="0"/>
              </a:spcAft>
            </a:pPr>
            <a:endParaRPr lang="en-US">
              <a:ea typeface="Times New Roman" panose="02020603050405020304" pitchFamily="18" charset="0"/>
            </a:endParaRPr>
          </a:p>
          <a:p>
            <a:pPr marL="0" marR="0">
              <a:spcBef>
                <a:spcPts val="0"/>
              </a:spcBef>
              <a:spcAft>
                <a:spcPts val="0"/>
              </a:spcAft>
            </a:pPr>
            <a:r>
              <a:rPr lang="en-US" sz="1800">
                <a:effectLst/>
                <a:ea typeface="Times New Roman" panose="02020603050405020304" pitchFamily="18" charset="0"/>
              </a:rPr>
              <a:t>The United States is also in dispute with Canada over its dairy TRQ practices as violative of the United States-Mexico-Canada Agreement (USMCA), which remains unresolved. See “U.S. Twice Rejects Canada’s USMCA Dairy Tariff-Rate Quota Proposals,” </a:t>
            </a:r>
            <a:r>
              <a:rPr lang="en-US" sz="1800" u="sng">
                <a:solidFill>
                  <a:srgbClr val="1155CC"/>
                </a:solidFill>
                <a:effectLst/>
                <a:ea typeface="Times New Roman" panose="02020603050405020304" pitchFamily="18" charset="0"/>
                <a:hlinkClick r:id="rId8"/>
              </a:rPr>
              <a:t>ALWR—May 6, 2022</a:t>
            </a:r>
            <a:r>
              <a:rPr lang="en-US" sz="1800">
                <a:effectLst/>
                <a:ea typeface="Times New Roman" panose="02020603050405020304" pitchFamily="18" charset="0"/>
              </a:rPr>
              <a:t>.</a:t>
            </a:r>
          </a:p>
        </p:txBody>
      </p:sp>
      <p:sp>
        <p:nvSpPr>
          <p:cNvPr id="6" name="Title 5">
            <a:extLst>
              <a:ext uri="{FF2B5EF4-FFF2-40B4-BE49-F238E27FC236}">
                <a16:creationId xmlns:a16="http://schemas.microsoft.com/office/drawing/2014/main" id="{E5902581-3D1B-B515-0CBC-43EE571995F8}"/>
              </a:ext>
            </a:extLst>
          </p:cNvPr>
          <p:cNvSpPr>
            <a:spLocks noGrp="1"/>
          </p:cNvSpPr>
          <p:nvPr>
            <p:ph type="title"/>
          </p:nvPr>
        </p:nvSpPr>
        <p:spPr>
          <a:xfrm>
            <a:off x="440674" y="1237205"/>
            <a:ext cx="12878718" cy="485647"/>
          </a:xfrm>
        </p:spPr>
        <p:txBody>
          <a:bodyPr>
            <a:normAutofit fontScale="90000"/>
          </a:bodyPr>
          <a:lstStyle/>
          <a:p>
            <a:pPr marL="0" marR="0">
              <a:spcBef>
                <a:spcPts val="0"/>
              </a:spcBef>
              <a:spcAft>
                <a:spcPts val="0"/>
              </a:spcAft>
            </a:pPr>
            <a:r>
              <a:rPr lang="en-US" sz="4400" b="1">
                <a:effectLst/>
                <a:ea typeface="Times New Roman" panose="02020603050405020304" pitchFamily="18" charset="0"/>
              </a:rPr>
              <a:t>New Zealand Requests Canadian TRQ Arbitration</a:t>
            </a:r>
            <a:endParaRPr lang="en-US"/>
          </a:p>
        </p:txBody>
      </p:sp>
    </p:spTree>
    <p:extLst>
      <p:ext uri="{BB962C8B-B14F-4D97-AF65-F5344CB8AC3E}">
        <p14:creationId xmlns:p14="http://schemas.microsoft.com/office/powerpoint/2010/main" val="750623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5DF56-1907-4CB5-A62E-F667330C5C54}"/>
              </a:ext>
            </a:extLst>
          </p:cNvPr>
          <p:cNvSpPr>
            <a:spLocks noGrp="1"/>
          </p:cNvSpPr>
          <p:nvPr>
            <p:ph idx="1"/>
          </p:nvPr>
        </p:nvSpPr>
        <p:spPr>
          <a:xfrm>
            <a:off x="998898" y="1944775"/>
            <a:ext cx="5097101" cy="2994039"/>
          </a:xfrm>
        </p:spPr>
        <p:txBody>
          <a:bodyPr>
            <a:normAutofit fontScale="70000" lnSpcReduction="20000"/>
          </a:bodyPr>
          <a:lstStyle/>
          <a:p>
            <a:pPr marL="0" indent="0">
              <a:buNone/>
            </a:pPr>
            <a:r>
              <a:rPr lang="en-US" sz="4100" b="1" i="1"/>
              <a:t>Brook Duer </a:t>
            </a:r>
            <a:endParaRPr lang="en-US" sz="4100"/>
          </a:p>
          <a:p>
            <a:pPr marL="0" indent="0">
              <a:buNone/>
            </a:pPr>
            <a:r>
              <a:rPr lang="en-US"/>
              <a:t>Staff Attorney</a:t>
            </a:r>
          </a:p>
          <a:p>
            <a:pPr marL="0" indent="0">
              <a:buNone/>
            </a:pPr>
            <a:r>
              <a:rPr lang="en-US"/>
              <a:t>Center for Agricultural and Shale Law</a:t>
            </a:r>
          </a:p>
          <a:p>
            <a:pPr marL="0" indent="0">
              <a:buNone/>
            </a:pPr>
            <a:r>
              <a:rPr lang="en-US"/>
              <a:t>Penn State Law</a:t>
            </a:r>
          </a:p>
          <a:p>
            <a:pPr marL="0" indent="0">
              <a:buNone/>
            </a:pPr>
            <a:r>
              <a:rPr lang="en-US"/>
              <a:t>329 Innovation Boulevard, Suite 118</a:t>
            </a:r>
          </a:p>
          <a:p>
            <a:pPr marL="0" indent="0">
              <a:buNone/>
            </a:pPr>
            <a:r>
              <a:rPr lang="en-US"/>
              <a:t>University Park, PA 16802 </a:t>
            </a:r>
          </a:p>
          <a:p>
            <a:pPr marL="0" indent="0">
              <a:buNone/>
            </a:pPr>
            <a:r>
              <a:rPr lang="en-US"/>
              <a:t>(814) 863-3396</a:t>
            </a:r>
          </a:p>
          <a:p>
            <a:pPr marL="0" indent="0">
              <a:buNone/>
            </a:pPr>
            <a:r>
              <a:rPr lang="en-US" u="sng">
                <a:hlinkClick r:id="rId2"/>
              </a:rPr>
              <a:t>dhd5103@psu.edu</a:t>
            </a:r>
            <a:endParaRPr lang="en-US"/>
          </a:p>
          <a:p>
            <a:endParaRPr lang="en-US"/>
          </a:p>
          <a:p>
            <a:endParaRPr lang="en-US"/>
          </a:p>
        </p:txBody>
      </p:sp>
      <p:pic>
        <p:nvPicPr>
          <p:cNvPr id="5" name="Picture 4" descr="A person posing for the camera&#10;&#10;Description automatically generated">
            <a:extLst>
              <a:ext uri="{FF2B5EF4-FFF2-40B4-BE49-F238E27FC236}">
                <a16:creationId xmlns:a16="http://schemas.microsoft.com/office/drawing/2014/main" id="{26DA5855-991D-4D24-9C43-F1EFF126B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580" y="1796328"/>
            <a:ext cx="3543946" cy="3129691"/>
          </a:xfrm>
          <a:prstGeom prst="rect">
            <a:avLst/>
          </a:prstGeom>
        </p:spPr>
      </p:pic>
      <p:sp>
        <p:nvSpPr>
          <p:cNvPr id="4" name="TextBox 3">
            <a:extLst>
              <a:ext uri="{FF2B5EF4-FFF2-40B4-BE49-F238E27FC236}">
                <a16:creationId xmlns:a16="http://schemas.microsoft.com/office/drawing/2014/main" id="{43138BE1-2E64-43D7-A67B-AD253BF10A95}"/>
              </a:ext>
            </a:extLst>
          </p:cNvPr>
          <p:cNvSpPr txBox="1"/>
          <p:nvPr/>
        </p:nvSpPr>
        <p:spPr>
          <a:xfrm>
            <a:off x="1757180" y="5124282"/>
            <a:ext cx="8769305" cy="923330"/>
          </a:xfrm>
          <a:prstGeom prst="rect">
            <a:avLst/>
          </a:prstGeom>
          <a:noFill/>
        </p:spPr>
        <p:txBody>
          <a:bodyPr wrap="square" rtlCol="0">
            <a:spAutoFit/>
          </a:bodyPr>
          <a:lstStyle/>
          <a:p>
            <a:pPr marL="285750" indent="-285750">
              <a:buFont typeface="Arial" panose="020B0604020202020204" pitchFamily="34" charset="0"/>
              <a:buChar char="•"/>
            </a:pPr>
            <a:r>
              <a:rPr lang="en-US"/>
              <a:t>18 years in private practice in Lancaster County</a:t>
            </a:r>
          </a:p>
          <a:p>
            <a:pPr marL="285750" indent="-285750">
              <a:buFont typeface="Arial" panose="020B0604020202020204" pitchFamily="34" charset="0"/>
              <a:buChar char="•"/>
            </a:pPr>
            <a:r>
              <a:rPr lang="en-US"/>
              <a:t>12 years at the Pennsylvania Department of Agriculture (8 years as Chief Counsel)</a:t>
            </a:r>
          </a:p>
          <a:p>
            <a:pPr marL="285750" indent="-285750">
              <a:buFont typeface="Arial" panose="020B0604020202020204" pitchFamily="34" charset="0"/>
              <a:buChar char="•"/>
            </a:pPr>
            <a:r>
              <a:rPr lang="en-US"/>
              <a:t>Penn State Ag Law Center since 2019. </a:t>
            </a:r>
          </a:p>
        </p:txBody>
      </p:sp>
      <p:sp>
        <p:nvSpPr>
          <p:cNvPr id="2" name="TextBox 1">
            <a:extLst>
              <a:ext uri="{FF2B5EF4-FFF2-40B4-BE49-F238E27FC236}">
                <a16:creationId xmlns:a16="http://schemas.microsoft.com/office/drawing/2014/main" id="{E21CD19F-EFEA-6D6D-E97D-9FB68EF4F41E}"/>
              </a:ext>
            </a:extLst>
          </p:cNvPr>
          <p:cNvSpPr txBox="1"/>
          <p:nvPr/>
        </p:nvSpPr>
        <p:spPr>
          <a:xfrm>
            <a:off x="2734852" y="1210498"/>
            <a:ext cx="6722295" cy="523220"/>
          </a:xfrm>
          <a:prstGeom prst="rect">
            <a:avLst/>
          </a:prstGeom>
          <a:noFill/>
        </p:spPr>
        <p:txBody>
          <a:bodyPr wrap="square" rtlCol="0">
            <a:spAutoFit/>
          </a:bodyPr>
          <a:lstStyle/>
          <a:p>
            <a:r>
              <a:rPr lang="en-US" sz="2800" b="1">
                <a:solidFill>
                  <a:schemeClr val="accent1">
                    <a:lumMod val="50000"/>
                  </a:schemeClr>
                </a:solidFill>
                <a:latin typeface="Franklin Gothic Medium" panose="020B0603020102020204" pitchFamily="34" charset="0"/>
              </a:rPr>
              <a:t>THANK YOU!  PLEASE SUBMIT QUESTIONS! </a:t>
            </a:r>
          </a:p>
        </p:txBody>
      </p:sp>
    </p:spTree>
    <p:extLst>
      <p:ext uri="{BB962C8B-B14F-4D97-AF65-F5344CB8AC3E}">
        <p14:creationId xmlns:p14="http://schemas.microsoft.com/office/powerpoint/2010/main" val="215592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30BFF-EA22-4B8C-B98F-81BE155DF290}"/>
              </a:ext>
            </a:extLst>
          </p:cNvPr>
          <p:cNvPicPr>
            <a:picLocks noChangeAspect="1"/>
          </p:cNvPicPr>
          <p:nvPr/>
        </p:nvPicPr>
        <p:blipFill>
          <a:blip r:embed="rId2"/>
          <a:stretch>
            <a:fillRect/>
          </a:stretch>
        </p:blipFill>
        <p:spPr>
          <a:xfrm>
            <a:off x="1407936" y="138129"/>
            <a:ext cx="9136639" cy="2572170"/>
          </a:xfrm>
          <a:prstGeom prst="rect">
            <a:avLst/>
          </a:prstGeom>
        </p:spPr>
      </p:pic>
      <p:pic>
        <p:nvPicPr>
          <p:cNvPr id="4" name="Picture 3">
            <a:extLst>
              <a:ext uri="{FF2B5EF4-FFF2-40B4-BE49-F238E27FC236}">
                <a16:creationId xmlns:a16="http://schemas.microsoft.com/office/drawing/2014/main" id="{0912FC64-550B-47D1-9CED-BBA588EE9679}"/>
              </a:ext>
            </a:extLst>
          </p:cNvPr>
          <p:cNvPicPr>
            <a:picLocks noChangeAspect="1"/>
          </p:cNvPicPr>
          <p:nvPr/>
        </p:nvPicPr>
        <p:blipFill>
          <a:blip r:embed="rId3"/>
          <a:stretch>
            <a:fillRect/>
          </a:stretch>
        </p:blipFill>
        <p:spPr>
          <a:xfrm>
            <a:off x="998626" y="2374553"/>
            <a:ext cx="9955257" cy="4483447"/>
          </a:xfrm>
          <a:prstGeom prst="rect">
            <a:avLst/>
          </a:prstGeom>
        </p:spPr>
      </p:pic>
    </p:spTree>
    <p:extLst>
      <p:ext uri="{BB962C8B-B14F-4D97-AF65-F5344CB8AC3E}">
        <p14:creationId xmlns:p14="http://schemas.microsoft.com/office/powerpoint/2010/main" val="409283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281B87-B9D4-440F-95F0-D555CD806A18}"/>
              </a:ext>
            </a:extLst>
          </p:cNvPr>
          <p:cNvSpPr>
            <a:spLocks noGrp="1"/>
          </p:cNvSpPr>
          <p:nvPr>
            <p:ph type="subTitle" idx="1"/>
          </p:nvPr>
        </p:nvSpPr>
        <p:spPr>
          <a:xfrm>
            <a:off x="546999" y="1288576"/>
            <a:ext cx="7509425" cy="1403288"/>
          </a:xfrm>
        </p:spPr>
        <p:txBody>
          <a:bodyPr>
            <a:normAutofit fontScale="92500" lnSpcReduction="10000"/>
          </a:bodyPr>
          <a:lstStyle/>
          <a:p>
            <a:r>
              <a:rPr lang="en-US" sz="3600" b="1">
                <a:solidFill>
                  <a:schemeClr val="accent1">
                    <a:lumMod val="75000"/>
                  </a:schemeClr>
                </a:solidFill>
                <a:latin typeface="Franklin Gothic Medium" panose="020B0603020102020204" pitchFamily="34" charset="0"/>
              </a:rPr>
              <a:t>Quarterly Dairy Legal Webinar Series </a:t>
            </a:r>
          </a:p>
          <a:p>
            <a:r>
              <a:rPr lang="en-US" sz="2800" b="1">
                <a:solidFill>
                  <a:schemeClr val="tx1"/>
                </a:solidFill>
                <a:latin typeface="Franklin Gothic Medium" panose="020B0603020102020204" pitchFamily="34" charset="0"/>
              </a:rPr>
              <a:t>#11 in the series – covering the 1</a:t>
            </a:r>
            <a:r>
              <a:rPr lang="en-US" sz="2800" b="1" baseline="30000">
                <a:solidFill>
                  <a:schemeClr val="tx1"/>
                </a:solidFill>
                <a:latin typeface="Franklin Gothic Medium" panose="020B0603020102020204" pitchFamily="34" charset="0"/>
              </a:rPr>
              <a:t>st</a:t>
            </a:r>
            <a:r>
              <a:rPr lang="en-US" sz="2800" b="1">
                <a:solidFill>
                  <a:schemeClr val="tx1"/>
                </a:solidFill>
                <a:latin typeface="Franklin Gothic Medium" panose="020B0603020102020204" pitchFamily="34" charset="0"/>
              </a:rPr>
              <a:t> quarter of 2023	</a:t>
            </a:r>
          </a:p>
          <a:p>
            <a:r>
              <a:rPr lang="en-US" sz="2000" b="1">
                <a:solidFill>
                  <a:schemeClr val="tx1"/>
                </a:solidFill>
                <a:latin typeface="Franklin Gothic Medium" panose="020B0603020102020204" pitchFamily="34" charset="0"/>
                <a:hlinkClick r:id="rId2"/>
              </a:rPr>
              <a:t>Link to webinar series webpage</a:t>
            </a:r>
            <a:endParaRPr lang="en-US" sz="2800" b="1">
              <a:latin typeface="Franklin Gothic Medium" panose="020B0603020102020204" pitchFamily="34" charset="0"/>
            </a:endParaRPr>
          </a:p>
        </p:txBody>
      </p:sp>
      <p:pic>
        <p:nvPicPr>
          <p:cNvPr id="4" name="Picture 3">
            <a:extLst>
              <a:ext uri="{FF2B5EF4-FFF2-40B4-BE49-F238E27FC236}">
                <a16:creationId xmlns:a16="http://schemas.microsoft.com/office/drawing/2014/main" id="{4BCBE7D9-B394-DD2D-0B5B-FA5AEDA0DAC6}"/>
              </a:ext>
            </a:extLst>
          </p:cNvPr>
          <p:cNvPicPr>
            <a:picLocks noChangeAspect="1"/>
          </p:cNvPicPr>
          <p:nvPr/>
        </p:nvPicPr>
        <p:blipFill>
          <a:blip r:embed="rId3"/>
          <a:stretch>
            <a:fillRect/>
          </a:stretch>
        </p:blipFill>
        <p:spPr>
          <a:xfrm>
            <a:off x="382820" y="2973079"/>
            <a:ext cx="11608134" cy="3073931"/>
          </a:xfrm>
          <a:prstGeom prst="rect">
            <a:avLst/>
          </a:prstGeom>
        </p:spPr>
      </p:pic>
      <p:pic>
        <p:nvPicPr>
          <p:cNvPr id="9" name="Picture 8">
            <a:extLst>
              <a:ext uri="{FF2B5EF4-FFF2-40B4-BE49-F238E27FC236}">
                <a16:creationId xmlns:a16="http://schemas.microsoft.com/office/drawing/2014/main" id="{E14D45A5-A398-59CC-44A3-A18082E0095B}"/>
              </a:ext>
            </a:extLst>
          </p:cNvPr>
          <p:cNvPicPr>
            <a:picLocks noChangeAspect="1"/>
          </p:cNvPicPr>
          <p:nvPr/>
        </p:nvPicPr>
        <p:blipFill>
          <a:blip r:embed="rId4"/>
          <a:stretch>
            <a:fillRect/>
          </a:stretch>
        </p:blipFill>
        <p:spPr>
          <a:xfrm>
            <a:off x="8205014" y="865422"/>
            <a:ext cx="2905833" cy="1770579"/>
          </a:xfrm>
          <a:prstGeom prst="rect">
            <a:avLst/>
          </a:prstGeom>
        </p:spPr>
      </p:pic>
    </p:spTree>
    <p:extLst>
      <p:ext uri="{BB962C8B-B14F-4D97-AF65-F5344CB8AC3E}">
        <p14:creationId xmlns:p14="http://schemas.microsoft.com/office/powerpoint/2010/main" val="197598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A6D4-5609-49DD-A9D5-0D8F99D34EAE}"/>
              </a:ext>
            </a:extLst>
          </p:cNvPr>
          <p:cNvSpPr>
            <a:spLocks noGrp="1"/>
          </p:cNvSpPr>
          <p:nvPr>
            <p:ph type="title"/>
          </p:nvPr>
        </p:nvSpPr>
        <p:spPr>
          <a:xfrm>
            <a:off x="664030" y="1501374"/>
            <a:ext cx="11168742" cy="1655484"/>
          </a:xfrm>
        </p:spPr>
        <p:txBody>
          <a:bodyPr>
            <a:noAutofit/>
          </a:bodyPr>
          <a:lstStyle/>
          <a:p>
            <a:r>
              <a:rPr lang="en-US" b="1"/>
              <a:t>Dairy Quarterly Legal Webinar Series Format</a:t>
            </a:r>
            <a:br>
              <a:rPr lang="en-US" b="1"/>
            </a:br>
            <a:endParaRPr lang="en-US" b="1" i="1"/>
          </a:p>
        </p:txBody>
      </p:sp>
      <p:sp>
        <p:nvSpPr>
          <p:cNvPr id="3" name="Content Placeholder 2">
            <a:extLst>
              <a:ext uri="{FF2B5EF4-FFF2-40B4-BE49-F238E27FC236}">
                <a16:creationId xmlns:a16="http://schemas.microsoft.com/office/drawing/2014/main" id="{6899B55A-C4A6-42E8-9ECA-C52FB841EF4C}"/>
              </a:ext>
            </a:extLst>
          </p:cNvPr>
          <p:cNvSpPr>
            <a:spLocks noGrp="1"/>
          </p:cNvSpPr>
          <p:nvPr>
            <p:ph idx="1"/>
          </p:nvPr>
        </p:nvSpPr>
        <p:spPr>
          <a:xfrm>
            <a:off x="838200" y="2739950"/>
            <a:ext cx="10515600" cy="3611184"/>
          </a:xfrm>
        </p:spPr>
        <p:txBody>
          <a:bodyPr>
            <a:normAutofit/>
          </a:bodyPr>
          <a:lstStyle/>
          <a:p>
            <a:r>
              <a:rPr lang="en-US" sz="4000"/>
              <a:t>Recent Legal Developments in the Dairy Industry</a:t>
            </a:r>
          </a:p>
          <a:p>
            <a:r>
              <a:rPr lang="en-US" sz="4000"/>
              <a:t>Focus Topic of Importance to Dairy Industry</a:t>
            </a:r>
          </a:p>
          <a:p>
            <a:r>
              <a:rPr lang="en-US" sz="4000"/>
              <a:t>Questions </a:t>
            </a:r>
          </a:p>
        </p:txBody>
      </p:sp>
    </p:spTree>
    <p:extLst>
      <p:ext uri="{BB962C8B-B14F-4D97-AF65-F5344CB8AC3E}">
        <p14:creationId xmlns:p14="http://schemas.microsoft.com/office/powerpoint/2010/main" val="133710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54F1-FD6E-41F7-961A-EDC859F10170}"/>
              </a:ext>
            </a:extLst>
          </p:cNvPr>
          <p:cNvSpPr>
            <a:spLocks noGrp="1"/>
          </p:cNvSpPr>
          <p:nvPr>
            <p:ph type="title"/>
          </p:nvPr>
        </p:nvSpPr>
        <p:spPr>
          <a:xfrm>
            <a:off x="693344" y="1167897"/>
            <a:ext cx="10515600" cy="947157"/>
          </a:xfrm>
        </p:spPr>
        <p:txBody>
          <a:bodyPr/>
          <a:lstStyle/>
          <a:p>
            <a:r>
              <a:rPr lang="en-US" b="1"/>
              <a:t>HOUSEKEEPING </a:t>
            </a:r>
          </a:p>
        </p:txBody>
      </p:sp>
      <p:sp>
        <p:nvSpPr>
          <p:cNvPr id="3" name="Content Placeholder 2">
            <a:extLst>
              <a:ext uri="{FF2B5EF4-FFF2-40B4-BE49-F238E27FC236}">
                <a16:creationId xmlns:a16="http://schemas.microsoft.com/office/drawing/2014/main" id="{0E3C8208-D424-4B7E-9D4C-AAB1168A832F}"/>
              </a:ext>
            </a:extLst>
          </p:cNvPr>
          <p:cNvSpPr>
            <a:spLocks noGrp="1"/>
          </p:cNvSpPr>
          <p:nvPr>
            <p:ph idx="1"/>
          </p:nvPr>
        </p:nvSpPr>
        <p:spPr>
          <a:xfrm>
            <a:off x="838200" y="2303227"/>
            <a:ext cx="10515600" cy="4059873"/>
          </a:xfrm>
        </p:spPr>
        <p:txBody>
          <a:bodyPr>
            <a:normAutofit fontScale="77500" lnSpcReduction="20000"/>
          </a:bodyPr>
          <a:lstStyle/>
          <a:p>
            <a:pPr>
              <a:lnSpc>
                <a:spcPct val="120000"/>
              </a:lnSpc>
            </a:pPr>
            <a:r>
              <a:rPr lang="en-US" sz="3600" b="1"/>
              <a:t>This webinar will be recorded.</a:t>
            </a:r>
          </a:p>
          <a:p>
            <a:pPr>
              <a:lnSpc>
                <a:spcPct val="120000"/>
              </a:lnSpc>
            </a:pPr>
            <a:r>
              <a:rPr lang="en-US" sz="3600"/>
              <a:t>Use the Q&amp;A feature for questions.</a:t>
            </a:r>
          </a:p>
          <a:p>
            <a:pPr>
              <a:lnSpc>
                <a:spcPct val="120000"/>
              </a:lnSpc>
            </a:pPr>
            <a:r>
              <a:rPr lang="en-US" sz="3600" b="1">
                <a:solidFill>
                  <a:srgbClr val="00B050"/>
                </a:solidFill>
              </a:rPr>
              <a:t>CLE credits: </a:t>
            </a:r>
          </a:p>
          <a:p>
            <a:pPr lvl="1">
              <a:lnSpc>
                <a:spcPct val="120000"/>
              </a:lnSpc>
            </a:pPr>
            <a:r>
              <a:rPr lang="en-US" sz="3600"/>
              <a:t>Link will be posted in the chat</a:t>
            </a:r>
          </a:p>
          <a:p>
            <a:pPr lvl="1">
              <a:lnSpc>
                <a:spcPct val="120000"/>
              </a:lnSpc>
            </a:pPr>
            <a:r>
              <a:rPr lang="en-US" sz="3600"/>
              <a:t>Please fill out form</a:t>
            </a:r>
          </a:p>
          <a:p>
            <a:pPr lvl="1">
              <a:lnSpc>
                <a:spcPct val="120000"/>
              </a:lnSpc>
            </a:pPr>
            <a:r>
              <a:rPr lang="en-US" sz="3600"/>
              <a:t>Listen for code word</a:t>
            </a:r>
          </a:p>
          <a:p>
            <a:pPr lvl="1">
              <a:lnSpc>
                <a:spcPct val="120000"/>
              </a:lnSpc>
            </a:pPr>
            <a:r>
              <a:rPr lang="en-US" sz="3600"/>
              <a:t>Questions? </a:t>
            </a:r>
          </a:p>
          <a:p>
            <a:pPr lvl="2">
              <a:lnSpc>
                <a:spcPct val="120000"/>
              </a:lnSpc>
            </a:pPr>
            <a:r>
              <a:rPr lang="en-US" sz="3100"/>
              <a:t>Email: </a:t>
            </a:r>
            <a:r>
              <a:rPr lang="en-US" sz="3100">
                <a:hlinkClick r:id="rId3"/>
              </a:rPr>
              <a:t>jks251@psu.edu</a:t>
            </a:r>
            <a:r>
              <a:rPr lang="en-US" sz="3100"/>
              <a:t> </a:t>
            </a:r>
          </a:p>
          <a:p>
            <a:pPr lvl="1"/>
            <a:endParaRPr lang="en-US"/>
          </a:p>
        </p:txBody>
      </p:sp>
    </p:spTree>
    <p:extLst>
      <p:ext uri="{BB962C8B-B14F-4D97-AF65-F5344CB8AC3E}">
        <p14:creationId xmlns:p14="http://schemas.microsoft.com/office/powerpoint/2010/main" val="301596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0758-7648-4312-8362-5026C4612C71}"/>
              </a:ext>
            </a:extLst>
          </p:cNvPr>
          <p:cNvSpPr>
            <a:spLocks noGrp="1"/>
          </p:cNvSpPr>
          <p:nvPr>
            <p:ph type="title"/>
          </p:nvPr>
        </p:nvSpPr>
        <p:spPr>
          <a:xfrm>
            <a:off x="1722501" y="1263058"/>
            <a:ext cx="8350187" cy="1227024"/>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000">
                <a:solidFill>
                  <a:schemeClr val="bg1"/>
                </a:solidFill>
              </a:rPr>
              <a:t>Thanks to Our Partners</a:t>
            </a:r>
          </a:p>
        </p:txBody>
      </p:sp>
      <p:sp>
        <p:nvSpPr>
          <p:cNvPr id="3" name="Content Placeholder 2">
            <a:extLst>
              <a:ext uri="{FF2B5EF4-FFF2-40B4-BE49-F238E27FC236}">
                <a16:creationId xmlns:a16="http://schemas.microsoft.com/office/drawing/2014/main" id="{059F01DE-800A-4990-A820-9759E613F87B}"/>
              </a:ext>
            </a:extLst>
          </p:cNvPr>
          <p:cNvSpPr>
            <a:spLocks noGrp="1"/>
          </p:cNvSpPr>
          <p:nvPr>
            <p:ph idx="1"/>
          </p:nvPr>
        </p:nvSpPr>
        <p:spPr>
          <a:xfrm>
            <a:off x="804672" y="2655080"/>
            <a:ext cx="5534344" cy="3844572"/>
          </a:xfrm>
        </p:spPr>
        <p:txBody>
          <a:bodyPr anchor="ctr">
            <a:noAutofit/>
          </a:bodyPr>
          <a:lstStyle/>
          <a:p>
            <a:pPr marL="0" indent="0">
              <a:buNone/>
            </a:pPr>
            <a:r>
              <a:rPr lang="en-US" sz="2300">
                <a:solidFill>
                  <a:srgbClr val="000000"/>
                </a:solidFill>
              </a:rPr>
              <a:t>The Center for Agricultural and Shale Law is a partner of the National Agricultural Law Center (NALC) at the University of Arkansas System Division of Agriculture, which serves as the nation’s leading source of agricultural and food law research and information. This material is provided as part of that partnership and is based upon work supported by the National Agricultural Library, Agricultural Research Service, U.S. Department of Agriculture.</a:t>
            </a:r>
          </a:p>
        </p:txBody>
      </p:sp>
      <p:pic>
        <p:nvPicPr>
          <p:cNvPr id="17" name="Picture 16">
            <a:extLst>
              <a:ext uri="{FF2B5EF4-FFF2-40B4-BE49-F238E27FC236}">
                <a16:creationId xmlns:a16="http://schemas.microsoft.com/office/drawing/2014/main" id="{25C0A109-C3D3-4848-817A-AF1160064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333679" y="1999680"/>
            <a:ext cx="2615627" cy="7101016"/>
          </a:xfrm>
          <a:prstGeom prst="rect">
            <a:avLst/>
          </a:prstGeom>
        </p:spPr>
      </p:pic>
      <p:pic>
        <p:nvPicPr>
          <p:cNvPr id="19" name="Picture 18" descr="A close up of a logo&#10;&#10;Description automatically generated">
            <a:extLst>
              <a:ext uri="{FF2B5EF4-FFF2-40B4-BE49-F238E27FC236}">
                <a16:creationId xmlns:a16="http://schemas.microsoft.com/office/drawing/2014/main" id="{6D38C5C1-031C-4172-9167-C055750BF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919" y="4042682"/>
            <a:ext cx="1832806" cy="1851134"/>
          </a:xfrm>
          <a:prstGeom prst="rect">
            <a:avLst/>
          </a:prstGeom>
        </p:spPr>
      </p:pic>
      <p:pic>
        <p:nvPicPr>
          <p:cNvPr id="5" name="Picture 4" descr="Text&#10;&#10;Description automatically generated">
            <a:extLst>
              <a:ext uri="{FF2B5EF4-FFF2-40B4-BE49-F238E27FC236}">
                <a16:creationId xmlns:a16="http://schemas.microsoft.com/office/drawing/2014/main" id="{F3FB4A47-5500-4B80-8C2A-B9BA06C74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919" y="2831415"/>
            <a:ext cx="4871262" cy="805863"/>
          </a:xfrm>
          <a:prstGeom prst="rect">
            <a:avLst/>
          </a:prstGeom>
        </p:spPr>
      </p:pic>
    </p:spTree>
    <p:extLst>
      <p:ext uri="{BB962C8B-B14F-4D97-AF65-F5344CB8AC3E}">
        <p14:creationId xmlns:p14="http://schemas.microsoft.com/office/powerpoint/2010/main" val="229574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393209-8DE5-45FF-B36D-8F67F28AC4A4}"/>
              </a:ext>
            </a:extLst>
          </p:cNvPr>
          <p:cNvSpPr>
            <a:spLocks noGrp="1"/>
          </p:cNvSpPr>
          <p:nvPr>
            <p:ph type="title"/>
          </p:nvPr>
        </p:nvSpPr>
        <p:spPr>
          <a:xfrm>
            <a:off x="462613" y="1204121"/>
            <a:ext cx="10515600" cy="763931"/>
          </a:xfrm>
        </p:spPr>
        <p:txBody>
          <a:bodyPr/>
          <a:lstStyle/>
          <a:p>
            <a:r>
              <a:rPr lang="en-US" b="1">
                <a:solidFill>
                  <a:schemeClr val="accent1">
                    <a:lumMod val="75000"/>
                  </a:schemeClr>
                </a:solidFill>
              </a:rPr>
              <a:t>Today’s Agenda: </a:t>
            </a:r>
          </a:p>
        </p:txBody>
      </p:sp>
      <p:sp>
        <p:nvSpPr>
          <p:cNvPr id="5" name="Content Placeholder 4">
            <a:extLst>
              <a:ext uri="{FF2B5EF4-FFF2-40B4-BE49-F238E27FC236}">
                <a16:creationId xmlns:a16="http://schemas.microsoft.com/office/drawing/2014/main" id="{4EF96051-4D89-4925-B165-4DD2FE9D887D}"/>
              </a:ext>
            </a:extLst>
          </p:cNvPr>
          <p:cNvSpPr>
            <a:spLocks noGrp="1"/>
          </p:cNvSpPr>
          <p:nvPr>
            <p:ph idx="1"/>
          </p:nvPr>
        </p:nvSpPr>
        <p:spPr>
          <a:xfrm>
            <a:off x="462613" y="1968052"/>
            <a:ext cx="10515600" cy="4740658"/>
          </a:xfrm>
        </p:spPr>
        <p:txBody>
          <a:bodyPr>
            <a:normAutofit lnSpcReduction="10000"/>
          </a:bodyPr>
          <a:lstStyle/>
          <a:p>
            <a:pPr marL="0" indent="0">
              <a:buNone/>
            </a:pPr>
            <a:r>
              <a:rPr lang="en-US" sz="3600"/>
              <a:t>Round-up of the past quarter’s legal and regulatory developments impacting the dairy industry </a:t>
            </a:r>
          </a:p>
          <a:p>
            <a:pPr lvl="1"/>
            <a:r>
              <a:rPr lang="en-US" sz="3200" b="1">
                <a:solidFill>
                  <a:srgbClr val="2667A2"/>
                </a:solidFill>
              </a:rPr>
              <a:t>Presenter: Chloe Marie, Research Specialist</a:t>
            </a:r>
          </a:p>
          <a:p>
            <a:endParaRPr lang="en-US" sz="3600"/>
          </a:p>
          <a:p>
            <a:pPr marL="0" indent="0">
              <a:buNone/>
            </a:pPr>
            <a:r>
              <a:rPr lang="en-US" sz="3600"/>
              <a:t>Focused topic of interest to dairy producers and professionals: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i="1">
                <a:solidFill>
                  <a:schemeClr val="tx1"/>
                </a:solidFill>
              </a:rPr>
              <a:t>Topic:</a:t>
            </a:r>
            <a:r>
              <a:rPr lang="en-US" sz="3600" b="1" i="1">
                <a:solidFill>
                  <a:srgbClr val="00458D"/>
                </a:solidFill>
              </a:rPr>
              <a:t> </a:t>
            </a:r>
            <a:r>
              <a:rPr kumimoji="0" lang="en-US" sz="3600" b="1" u="none" strike="noStrike" kern="1200" cap="none" spc="0" normalizeH="0" baseline="0" noProof="0">
                <a:ln>
                  <a:noFill/>
                </a:ln>
                <a:solidFill>
                  <a:srgbClr val="00458D"/>
                </a:solidFill>
                <a:effectLst/>
                <a:uLnTx/>
                <a:uFillTx/>
                <a:ea typeface="+mn-ea"/>
                <a:cs typeface="+mn-cs"/>
              </a:rPr>
              <a:t>International Dairy Trade: </a:t>
            </a:r>
            <a:r>
              <a:rPr kumimoji="0" lang="en-US" sz="3600" b="1" i="0" u="none" strike="noStrike" kern="1200" cap="none" spc="0" normalizeH="0" baseline="0" noProof="0">
                <a:ln>
                  <a:noFill/>
                </a:ln>
                <a:solidFill>
                  <a:srgbClr val="00458D"/>
                </a:solidFill>
                <a:effectLst/>
                <a:uLnTx/>
                <a:uFillTx/>
                <a:ea typeface="+mn-ea"/>
                <a:cs typeface="+mn-cs"/>
              </a:rPr>
              <a:t>Canada - U.S. USMCA Arbitration Round 2 </a:t>
            </a:r>
            <a:endParaRPr kumimoji="0" lang="en-US" sz="3600" b="0" i="0" u="none" strike="noStrike" kern="1200" cap="none" spc="0" normalizeH="0" baseline="0" noProof="0">
              <a:ln>
                <a:noFill/>
              </a:ln>
              <a:solidFill>
                <a:srgbClr val="00458D"/>
              </a:solidFill>
              <a:effectLst/>
              <a:uLnTx/>
              <a:uFillTx/>
              <a:ea typeface="+mn-ea"/>
              <a:cs typeface="+mn-cs"/>
            </a:endParaRPr>
          </a:p>
          <a:p>
            <a:pPr lvl="1"/>
            <a:r>
              <a:rPr lang="en-US" sz="3200" b="1">
                <a:solidFill>
                  <a:srgbClr val="2667A2"/>
                </a:solidFill>
              </a:rPr>
              <a:t>Presenter: Brook Duer, Staff Attorney</a:t>
            </a:r>
          </a:p>
        </p:txBody>
      </p:sp>
    </p:spTree>
    <p:extLst>
      <p:ext uri="{BB962C8B-B14F-4D97-AF65-F5344CB8AC3E}">
        <p14:creationId xmlns:p14="http://schemas.microsoft.com/office/powerpoint/2010/main" val="3115597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77F14C8F4D3C4CB50F8D241DC6D0A7" ma:contentTypeVersion="16" ma:contentTypeDescription="Create a new document." ma:contentTypeScope="" ma:versionID="6000938e32fb539ce090fa729c0fb087">
  <xsd:schema xmlns:xsd="http://www.w3.org/2001/XMLSchema" xmlns:xs="http://www.w3.org/2001/XMLSchema" xmlns:p="http://schemas.microsoft.com/office/2006/metadata/properties" xmlns:ns2="1a77752c-389e-4139-a2e1-ffeb93c6b7f4" xmlns:ns3="3f22d959-b4eb-4e97-a7c2-b3045aa00095" targetNamespace="http://schemas.microsoft.com/office/2006/metadata/properties" ma:root="true" ma:fieldsID="18e313bcc39184933d20d92180d3ef0c" ns2:_="" ns3:_="">
    <xsd:import namespace="1a77752c-389e-4139-a2e1-ffeb93c6b7f4"/>
    <xsd:import namespace="3f22d959-b4eb-4e97-a7c2-b3045aa000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77752c-389e-4139-a2e1-ffeb93c6b7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22d959-b4eb-4e97-a7c2-b3045aa0009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9464b9-6950-4418-be79-a009da5a0164}" ma:internalName="TaxCatchAll" ma:showField="CatchAllData" ma:web="3f22d959-b4eb-4e97-a7c2-b3045aa000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22d959-b4eb-4e97-a7c2-b3045aa00095" xsi:nil="true"/>
    <lcf76f155ced4ddcb4097134ff3c332f xmlns="1a77752c-389e-4139-a2e1-ffeb93c6b7f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39CB39-8049-4C49-BF21-8F00BA0FC15D}">
  <ds:schemaRefs>
    <ds:schemaRef ds:uri="1a77752c-389e-4139-a2e1-ffeb93c6b7f4"/>
    <ds:schemaRef ds:uri="3f22d959-b4eb-4e97-a7c2-b3045aa000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D1DF70-52D9-457D-813B-21D8425D3848}">
  <ds:schemaRefs>
    <ds:schemaRef ds:uri="http://schemas.microsoft.com/sharepoint/v3/contenttype/forms"/>
  </ds:schemaRefs>
</ds:datastoreItem>
</file>

<file path=customXml/itemProps3.xml><?xml version="1.0" encoding="utf-8"?>
<ds:datastoreItem xmlns:ds="http://schemas.openxmlformats.org/officeDocument/2006/customXml" ds:itemID="{8D43C512-B8E9-4EF9-B4C9-9EB06BE3B8EA}">
  <ds:schemaRefs>
    <ds:schemaRef ds:uri="1a77752c-389e-4139-a2e1-ffeb93c6b7f4"/>
    <ds:schemaRef ds:uri="3f22d959-b4eb-4e97-a7c2-b3045aa00095"/>
    <ds:schemaRef ds:uri="b2d7a803-6e30-4f1f-9ca6-51f758d3a9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0</TotalTime>
  <Words>3714</Words>
  <Application>Microsoft Office PowerPoint</Application>
  <PresentationFormat>Widescreen</PresentationFormat>
  <Paragraphs>216</Paragraphs>
  <Slides>44</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Cambria Math</vt:lpstr>
      <vt:lpstr>Franklin Gothic Medium</vt:lpstr>
      <vt:lpstr>Inter</vt:lpstr>
      <vt:lpstr>Times New Roman</vt:lpstr>
      <vt:lpstr>Verdana</vt:lpstr>
      <vt:lpstr>Office Theme</vt:lpstr>
      <vt:lpstr>Custom Design</vt:lpstr>
      <vt:lpstr>PowerPoint Presentation</vt:lpstr>
      <vt:lpstr>PowerPoint Presentation</vt:lpstr>
      <vt:lpstr>PowerPoint Presentation</vt:lpstr>
      <vt:lpstr>PowerPoint Presentation</vt:lpstr>
      <vt:lpstr>PowerPoint Presentation</vt:lpstr>
      <vt:lpstr>Dairy Quarterly Legal Webinar Series Format </vt:lpstr>
      <vt:lpstr>HOUSEKEEPING </vt:lpstr>
      <vt:lpstr>Thanks to Our Partners</vt:lpstr>
      <vt:lpstr>Today’s Agenda: </vt:lpstr>
      <vt:lpstr>Round Up – 1st Quarter 2023</vt:lpstr>
      <vt:lpstr>USDA Proposes Added Sugars Limits for School Meal Programs</vt:lpstr>
      <vt:lpstr>PA Senate Passed Resolution for Whole Milk in State Schools </vt:lpstr>
      <vt:lpstr>USDA Announced Second Pandemic Market Volatility Assistance Round and Organic Dairy Marketing Aid</vt:lpstr>
      <vt:lpstr>FDA Draft Guidance on Plant-Based Milk Labeling</vt:lpstr>
      <vt:lpstr>USDA Received Petitions for Reform of Federal Milk Marketing Orders</vt:lpstr>
      <vt:lpstr>Fourth Circuit Court Ruled ”Gruyere” is a Generic Term</vt:lpstr>
      <vt:lpstr>PowerPoint Presentation</vt:lpstr>
      <vt:lpstr>PowerPoint Presentation</vt:lpstr>
      <vt:lpstr>PowerPoint Presentation</vt:lpstr>
      <vt:lpstr>PowerPoint Presentation</vt:lpstr>
      <vt:lpstr>Renewal of Trade Promotion Authority (TPA)?</vt:lpstr>
      <vt:lpstr>TPA Renewal Raised by March 2023 Letter</vt:lpstr>
      <vt:lpstr>PowerPoint Presentation</vt:lpstr>
      <vt:lpstr>USMCA (effective 7/1/20) United States Mexico Canada Agreement - replaces 1994’s North American Free Trade Agreement (NAFTA)  </vt:lpstr>
      <vt:lpstr>USMCA Resources </vt:lpstr>
      <vt:lpstr>WTO – World Trade Organization Established on January 1, 1995.   Replaced “General Agreement on Tariffs and Trade” (GATT) from 1947</vt:lpstr>
      <vt:lpstr>USMCA’s Internal Dispute Resolution Process   </vt:lpstr>
      <vt:lpstr>USMCA Arbitration – Round 1</vt:lpstr>
      <vt:lpstr>PowerPoint Presentation</vt:lpstr>
      <vt:lpstr>Panel Finds Canada in Violation of USMCA</vt:lpstr>
      <vt:lpstr>PowerPoint Presentation</vt:lpstr>
      <vt:lpstr>PowerPoint Presentation</vt:lpstr>
      <vt:lpstr>The gist of the decision</vt:lpstr>
      <vt:lpstr>The set up for Round 2 </vt:lpstr>
      <vt:lpstr>Canada’s annual TRQ application period</vt:lpstr>
      <vt:lpstr>PowerPoint Presentation</vt:lpstr>
      <vt:lpstr>U.S. Rejects Canada’s Attempted “Fix”  </vt:lpstr>
      <vt:lpstr>Canada Proceeds w/o U.S. Concurrence</vt:lpstr>
      <vt:lpstr>U.S.’s New 2022 Consultation Requests</vt:lpstr>
      <vt:lpstr>USMCA Arbitration – Round 2 Commenced</vt:lpstr>
      <vt:lpstr>Arbitration Round 2 Issues</vt:lpstr>
      <vt:lpstr>New Zealand Requests Canadian TRQ Arbitration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Law &amp; Policy</dc:title>
  <dc:creator>Schweichler, Jackie</dc:creator>
  <cp:lastModifiedBy>Schweichler, Jackie</cp:lastModifiedBy>
  <cp:revision>1</cp:revision>
  <dcterms:created xsi:type="dcterms:W3CDTF">2020-01-09T17:31:11Z</dcterms:created>
  <dcterms:modified xsi:type="dcterms:W3CDTF">2023-04-18T15:11:31Z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0x0101002177F14C8F4D3C4CB50F8D241DC6D0A7</vt:lpwstr>
  </property>
  <property fmtid="{D5CDD505-2E9C-101B-9397-08002B2CF9AE}" pid="3" name="MediaServiceImageTags">
    <vt:lpwstr/>
  </property>
</Properties>
</file>