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6" r:id="rId5"/>
  </p:sldMasterIdLst>
  <p:notesMasterIdLst>
    <p:notesMasterId r:id="rId58"/>
  </p:notesMasterIdLst>
  <p:handoutMasterIdLst>
    <p:handoutMasterId r:id="rId59"/>
  </p:handoutMasterIdLst>
  <p:sldIdLst>
    <p:sldId id="257" r:id="rId6"/>
    <p:sldId id="297" r:id="rId7"/>
    <p:sldId id="275" r:id="rId8"/>
    <p:sldId id="305" r:id="rId9"/>
    <p:sldId id="379" r:id="rId10"/>
    <p:sldId id="295" r:id="rId11"/>
    <p:sldId id="345" r:id="rId12"/>
    <p:sldId id="534" r:id="rId13"/>
    <p:sldId id="540" r:id="rId14"/>
    <p:sldId id="1351" r:id="rId15"/>
    <p:sldId id="1352" r:id="rId16"/>
    <p:sldId id="1355" r:id="rId17"/>
    <p:sldId id="543" r:id="rId18"/>
    <p:sldId id="536" r:id="rId19"/>
    <p:sldId id="1356" r:id="rId20"/>
    <p:sldId id="346" r:id="rId21"/>
    <p:sldId id="418" r:id="rId22"/>
    <p:sldId id="538" r:id="rId23"/>
    <p:sldId id="366" r:id="rId24"/>
    <p:sldId id="425" r:id="rId25"/>
    <p:sldId id="455" r:id="rId26"/>
    <p:sldId id="457" r:id="rId27"/>
    <p:sldId id="1357" r:id="rId28"/>
    <p:sldId id="426" r:id="rId29"/>
    <p:sldId id="459" r:id="rId30"/>
    <p:sldId id="460" r:id="rId31"/>
    <p:sldId id="461" r:id="rId32"/>
    <p:sldId id="462" r:id="rId33"/>
    <p:sldId id="428" r:id="rId34"/>
    <p:sldId id="429" r:id="rId35"/>
    <p:sldId id="419" r:id="rId36"/>
    <p:sldId id="430" r:id="rId37"/>
    <p:sldId id="465" r:id="rId38"/>
    <p:sldId id="431" r:id="rId39"/>
    <p:sldId id="432" r:id="rId40"/>
    <p:sldId id="474" r:id="rId41"/>
    <p:sldId id="475" r:id="rId42"/>
    <p:sldId id="476" r:id="rId43"/>
    <p:sldId id="477" r:id="rId44"/>
    <p:sldId id="478" r:id="rId45"/>
    <p:sldId id="479" r:id="rId46"/>
    <p:sldId id="480" r:id="rId47"/>
    <p:sldId id="481" r:id="rId48"/>
    <p:sldId id="483" r:id="rId49"/>
    <p:sldId id="484" r:id="rId50"/>
    <p:sldId id="485" r:id="rId51"/>
    <p:sldId id="486" r:id="rId52"/>
    <p:sldId id="487" r:id="rId53"/>
    <p:sldId id="488" r:id="rId54"/>
    <p:sldId id="539" r:id="rId55"/>
    <p:sldId id="541" r:id="rId56"/>
    <p:sldId id="26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er, Brook" initials="DB" lastIdx="1" clrIdx="0">
    <p:extLst>
      <p:ext uri="{19B8F6BF-5375-455C-9EA6-DF929625EA0E}">
        <p15:presenceInfo xmlns:p15="http://schemas.microsoft.com/office/powerpoint/2012/main" userId="S::dhd5103@psu.edu::278edf82-9400-4964-af65-49866688f9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E407C"/>
    <a:srgbClr val="4B4B4B"/>
    <a:srgbClr val="2667A2"/>
    <a:srgbClr val="93BFE6"/>
    <a:srgbClr val="545454"/>
    <a:srgbClr val="004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1D6B8-5862-4CC4-AD87-486E4476C882}" v="16" dt="2022-08-25T18:48:19.080"/>
    <p1510:client id="{8541566E-4FFA-FAD9-A503-9CA974BABB17}" v="231" dt="2022-08-25T20:39:49.786"/>
    <p1510:client id="{EB83F244-06E2-42A0-B7C5-37A8DA6266F3}" v="1" dt="2022-08-26T10:01:10.919"/>
    <p1510:client id="{F8F68543-61F1-4B2E-965C-7153B845E030}" v="415" dt="2022-08-25T19:48:1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fer, Ross H" userId="5f82f0d6-021a-4985-a70b-f81a80923de3" providerId="ADAL" clId="{EB83F244-06E2-42A0-B7C5-37A8DA6266F3}"/>
    <pc:docChg chg="delSld">
      <pc:chgData name="Pifer, Ross H" userId="5f82f0d6-021a-4985-a70b-f81a80923de3" providerId="ADAL" clId="{EB83F244-06E2-42A0-B7C5-37A8DA6266F3}" dt="2022-08-26T10:01:44.133" v="2" actId="47"/>
      <pc:docMkLst>
        <pc:docMk/>
      </pc:docMkLst>
      <pc:sldChg chg="del">
        <pc:chgData name="Pifer, Ross H" userId="5f82f0d6-021a-4985-a70b-f81a80923de3" providerId="ADAL" clId="{EB83F244-06E2-42A0-B7C5-37A8DA6266F3}" dt="2022-08-26T10:01:42.391" v="0" actId="47"/>
        <pc:sldMkLst>
          <pc:docMk/>
          <pc:sldMk cId="3995797062" sldId="537"/>
        </pc:sldMkLst>
      </pc:sldChg>
      <pc:sldChg chg="del">
        <pc:chgData name="Pifer, Ross H" userId="5f82f0d6-021a-4985-a70b-f81a80923de3" providerId="ADAL" clId="{EB83F244-06E2-42A0-B7C5-37A8DA6266F3}" dt="2022-08-26T10:01:43.394" v="1" actId="47"/>
        <pc:sldMkLst>
          <pc:docMk/>
          <pc:sldMk cId="1027357642" sldId="1353"/>
        </pc:sldMkLst>
      </pc:sldChg>
      <pc:sldChg chg="del">
        <pc:chgData name="Pifer, Ross H" userId="5f82f0d6-021a-4985-a70b-f81a80923de3" providerId="ADAL" clId="{EB83F244-06E2-42A0-B7C5-37A8DA6266F3}" dt="2022-08-26T10:01:44.133" v="2" actId="47"/>
        <pc:sldMkLst>
          <pc:docMk/>
          <pc:sldMk cId="80520489" sldId="1354"/>
        </pc:sldMkLst>
      </pc:sldChg>
    </pc:docChg>
  </pc:docChgLst>
  <pc:docChgLst>
    <pc:chgData name="Thompson, Audry E" userId="S::aet17@psu.edu::73691e91-87e4-442f-b13d-3ba815c9a046" providerId="AD" clId="Web-{8541566E-4FFA-FAD9-A503-9CA974BABB17}"/>
    <pc:docChg chg="addSld modSld sldOrd">
      <pc:chgData name="Thompson, Audry E" userId="S::aet17@psu.edu::73691e91-87e4-442f-b13d-3ba815c9a046" providerId="AD" clId="Web-{8541566E-4FFA-FAD9-A503-9CA974BABB17}" dt="2022-08-25T20:39:49.786" v="246" actId="20577"/>
      <pc:docMkLst>
        <pc:docMk/>
      </pc:docMkLst>
      <pc:sldChg chg="modSp">
        <pc:chgData name="Thompson, Audry E" userId="S::aet17@psu.edu::73691e91-87e4-442f-b13d-3ba815c9a046" providerId="AD" clId="Web-{8541566E-4FFA-FAD9-A503-9CA974BABB17}" dt="2022-08-25T20:39:49.786" v="246" actId="20577"/>
        <pc:sldMkLst>
          <pc:docMk/>
          <pc:sldMk cId="4188177698" sldId="534"/>
        </pc:sldMkLst>
        <pc:spChg chg="mod">
          <ac:chgData name="Thompson, Audry E" userId="S::aet17@psu.edu::73691e91-87e4-442f-b13d-3ba815c9a046" providerId="AD" clId="Web-{8541566E-4FFA-FAD9-A503-9CA974BABB17}" dt="2022-08-25T20:39:49.786" v="246" actId="20577"/>
          <ac:spMkLst>
            <pc:docMk/>
            <pc:sldMk cId="4188177698" sldId="534"/>
            <ac:spMk id="5" creationId="{AF6614C6-6007-4AE1-8AFA-6FC3B465EDD8}"/>
          </ac:spMkLst>
        </pc:spChg>
      </pc:sldChg>
      <pc:sldChg chg="modSp">
        <pc:chgData name="Thompson, Audry E" userId="S::aet17@psu.edu::73691e91-87e4-442f-b13d-3ba815c9a046" providerId="AD" clId="Web-{8541566E-4FFA-FAD9-A503-9CA974BABB17}" dt="2022-08-25T20:39:27.691" v="242" actId="20577"/>
        <pc:sldMkLst>
          <pc:docMk/>
          <pc:sldMk cId="527377089" sldId="1352"/>
        </pc:sldMkLst>
        <pc:spChg chg="mod">
          <ac:chgData name="Thompson, Audry E" userId="S::aet17@psu.edu::73691e91-87e4-442f-b13d-3ba815c9a046" providerId="AD" clId="Web-{8541566E-4FFA-FAD9-A503-9CA974BABB17}" dt="2022-08-25T20:39:27.691" v="242" actId="20577"/>
          <ac:spMkLst>
            <pc:docMk/>
            <pc:sldMk cId="527377089" sldId="1352"/>
            <ac:spMk id="4" creationId="{7375727D-4E0A-420F-BEA3-5F8D324621FA}"/>
          </ac:spMkLst>
        </pc:spChg>
      </pc:sldChg>
      <pc:sldChg chg="addSp modSp new ord">
        <pc:chgData name="Thompson, Audry E" userId="S::aet17@psu.edu::73691e91-87e4-442f-b13d-3ba815c9a046" providerId="AD" clId="Web-{8541566E-4FFA-FAD9-A503-9CA974BABB17}" dt="2022-08-25T20:37:56.810" v="237" actId="1076"/>
        <pc:sldMkLst>
          <pc:docMk/>
          <pc:sldMk cId="1981105546" sldId="1355"/>
        </pc:sldMkLst>
        <pc:spChg chg="mod">
          <ac:chgData name="Thompson, Audry E" userId="S::aet17@psu.edu::73691e91-87e4-442f-b13d-3ba815c9a046" providerId="AD" clId="Web-{8541566E-4FFA-FAD9-A503-9CA974BABB17}" dt="2022-08-25T20:37:56.810" v="237" actId="1076"/>
          <ac:spMkLst>
            <pc:docMk/>
            <pc:sldMk cId="1981105546" sldId="1355"/>
            <ac:spMk id="2" creationId="{221E1D6A-8FC2-980D-4A2A-B81DAE39B151}"/>
          </ac:spMkLst>
        </pc:spChg>
        <pc:spChg chg="add">
          <ac:chgData name="Thompson, Audry E" userId="S::aet17@psu.edu::73691e91-87e4-442f-b13d-3ba815c9a046" providerId="AD" clId="Web-{8541566E-4FFA-FAD9-A503-9CA974BABB17}" dt="2022-08-25T20:21:18.354" v="55"/>
          <ac:spMkLst>
            <pc:docMk/>
            <pc:sldMk cId="1981105546" sldId="1355"/>
            <ac:spMk id="5" creationId="{2B27ACDF-7680-C206-C4A8-1EA9A76FB7C2}"/>
          </ac:spMkLst>
        </pc:spChg>
        <pc:spChg chg="add mod">
          <ac:chgData name="Thompson, Audry E" userId="S::aet17@psu.edu::73691e91-87e4-442f-b13d-3ba815c9a046" providerId="AD" clId="Web-{8541566E-4FFA-FAD9-A503-9CA974BABB17}" dt="2022-08-25T20:36:06.679" v="234" actId="14100"/>
          <ac:spMkLst>
            <pc:docMk/>
            <pc:sldMk cId="1981105546" sldId="1355"/>
            <ac:spMk id="7" creationId="{20070BAF-C321-70B8-72B6-A4D60ABBBC76}"/>
          </ac:spMkLst>
        </pc:spChg>
      </pc:sldChg>
    </pc:docChg>
  </pc:docChgLst>
  <pc:docChgLst>
    <pc:chgData name="Thompson, Audry E" userId="73691e91-87e4-442f-b13d-3ba815c9a046" providerId="ADAL" clId="{F8F68543-61F1-4B2E-965C-7153B845E030}"/>
    <pc:docChg chg="undo custSel delSld modSld sldOrd">
      <pc:chgData name="Thompson, Audry E" userId="73691e91-87e4-442f-b13d-3ba815c9a046" providerId="ADAL" clId="{F8F68543-61F1-4B2E-965C-7153B845E030}" dt="2022-08-25T19:48:13.191" v="690" actId="255"/>
      <pc:docMkLst>
        <pc:docMk/>
      </pc:docMkLst>
      <pc:sldChg chg="modSp mod">
        <pc:chgData name="Thompson, Audry E" userId="73691e91-87e4-442f-b13d-3ba815c9a046" providerId="ADAL" clId="{F8F68543-61F1-4B2E-965C-7153B845E030}" dt="2022-08-25T19:09:39.795" v="32" actId="27636"/>
        <pc:sldMkLst>
          <pc:docMk/>
          <pc:sldMk cId="215592673" sldId="260"/>
        </pc:sldMkLst>
        <pc:spChg chg="mod">
          <ac:chgData name="Thompson, Audry E" userId="73691e91-87e4-442f-b13d-3ba815c9a046" providerId="ADAL" clId="{F8F68543-61F1-4B2E-965C-7153B845E030}" dt="2022-08-25T19:09:39.795" v="32" actId="27636"/>
          <ac:spMkLst>
            <pc:docMk/>
            <pc:sldMk cId="215592673" sldId="260"/>
            <ac:spMk id="3" creationId="{3E65DF56-1907-4CB5-A62E-F667330C5C54}"/>
          </ac:spMkLst>
        </pc:spChg>
      </pc:sldChg>
      <pc:sldChg chg="modSp mod">
        <pc:chgData name="Thompson, Audry E" userId="73691e91-87e4-442f-b13d-3ba815c9a046" providerId="ADAL" clId="{F8F68543-61F1-4B2E-965C-7153B845E030}" dt="2022-08-25T19:24:03.774" v="120" actId="20577"/>
        <pc:sldMkLst>
          <pc:docMk/>
          <pc:sldMk cId="602596766" sldId="297"/>
        </pc:sldMkLst>
        <pc:spChg chg="mod">
          <ac:chgData name="Thompson, Audry E" userId="73691e91-87e4-442f-b13d-3ba815c9a046" providerId="ADAL" clId="{F8F68543-61F1-4B2E-965C-7153B845E030}" dt="2022-08-25T19:24:03.774" v="120" actId="20577"/>
          <ac:spMkLst>
            <pc:docMk/>
            <pc:sldMk cId="602596766" sldId="297"/>
            <ac:spMk id="4" creationId="{00000000-0000-0000-0000-000000000000}"/>
          </ac:spMkLst>
        </pc:spChg>
      </pc:sldChg>
      <pc:sldChg chg="ord">
        <pc:chgData name="Thompson, Audry E" userId="73691e91-87e4-442f-b13d-3ba815c9a046" providerId="ADAL" clId="{F8F68543-61F1-4B2E-965C-7153B845E030}" dt="2022-08-25T19:21:10.438" v="103"/>
        <pc:sldMkLst>
          <pc:docMk/>
          <pc:sldMk cId="4188177698" sldId="534"/>
        </pc:sldMkLst>
      </pc:sldChg>
      <pc:sldChg chg="addSp modSp mod modClrScheme chgLayout">
        <pc:chgData name="Thompson, Audry E" userId="73691e91-87e4-442f-b13d-3ba815c9a046" providerId="ADAL" clId="{F8F68543-61F1-4B2E-965C-7153B845E030}" dt="2022-08-25T19:48:13.191" v="690" actId="255"/>
        <pc:sldMkLst>
          <pc:docMk/>
          <pc:sldMk cId="3032277030" sldId="536"/>
        </pc:sldMkLst>
        <pc:spChg chg="mod ord">
          <ac:chgData name="Thompson, Audry E" userId="73691e91-87e4-442f-b13d-3ba815c9a046" providerId="ADAL" clId="{F8F68543-61F1-4B2E-965C-7153B845E030}" dt="2022-08-25T19:47:07.574" v="671" actId="1076"/>
          <ac:spMkLst>
            <pc:docMk/>
            <pc:sldMk cId="3032277030" sldId="536"/>
            <ac:spMk id="2" creationId="{0BCE901C-3783-4059-A88C-C8AF716A4567}"/>
          </ac:spMkLst>
        </pc:spChg>
        <pc:spChg chg="mod ord">
          <ac:chgData name="Thompson, Audry E" userId="73691e91-87e4-442f-b13d-3ba815c9a046" providerId="ADAL" clId="{F8F68543-61F1-4B2E-965C-7153B845E030}" dt="2022-08-25T19:47:28.025" v="674" actId="1076"/>
          <ac:spMkLst>
            <pc:docMk/>
            <pc:sldMk cId="3032277030" sldId="536"/>
            <ac:spMk id="3" creationId="{25281B87-B9D4-440F-95F0-D555CD806A18}"/>
          </ac:spMkLst>
        </pc:spChg>
        <pc:spChg chg="add mod">
          <ac:chgData name="Thompson, Audry E" userId="73691e91-87e4-442f-b13d-3ba815c9a046" providerId="ADAL" clId="{F8F68543-61F1-4B2E-965C-7153B845E030}" dt="2022-08-25T19:47:39.078" v="678" actId="6549"/>
          <ac:spMkLst>
            <pc:docMk/>
            <pc:sldMk cId="3032277030" sldId="536"/>
            <ac:spMk id="4" creationId="{842557AF-4416-FAFE-A67D-E058251D94DF}"/>
          </ac:spMkLst>
        </pc:spChg>
        <pc:spChg chg="add mod">
          <ac:chgData name="Thompson, Audry E" userId="73691e91-87e4-442f-b13d-3ba815c9a046" providerId="ADAL" clId="{F8F68543-61F1-4B2E-965C-7153B845E030}" dt="2022-08-25T19:48:13.191" v="690" actId="255"/>
          <ac:spMkLst>
            <pc:docMk/>
            <pc:sldMk cId="3032277030" sldId="536"/>
            <ac:spMk id="6" creationId="{4CFB5380-2052-DB71-5ED6-2B022FE82E29}"/>
          </ac:spMkLst>
        </pc:spChg>
      </pc:sldChg>
      <pc:sldChg chg="del ord">
        <pc:chgData name="Thompson, Audry E" userId="73691e91-87e4-442f-b13d-3ba815c9a046" providerId="ADAL" clId="{F8F68543-61F1-4B2E-965C-7153B845E030}" dt="2022-08-25T19:41:36.883" v="579" actId="2696"/>
        <pc:sldMkLst>
          <pc:docMk/>
          <pc:sldMk cId="4181448643" sldId="539"/>
        </pc:sldMkLst>
      </pc:sldChg>
      <pc:sldChg chg="modSp mod ord">
        <pc:chgData name="Thompson, Audry E" userId="73691e91-87e4-442f-b13d-3ba815c9a046" providerId="ADAL" clId="{F8F68543-61F1-4B2E-965C-7153B845E030}" dt="2022-08-25T19:32:40.784" v="267" actId="122"/>
        <pc:sldMkLst>
          <pc:docMk/>
          <pc:sldMk cId="3551773496" sldId="540"/>
        </pc:sldMkLst>
        <pc:spChg chg="mod">
          <ac:chgData name="Thompson, Audry E" userId="73691e91-87e4-442f-b13d-3ba815c9a046" providerId="ADAL" clId="{F8F68543-61F1-4B2E-965C-7153B845E030}" dt="2022-08-25T19:32:40.784" v="267" actId="122"/>
          <ac:spMkLst>
            <pc:docMk/>
            <pc:sldMk cId="3551773496" sldId="540"/>
            <ac:spMk id="2" creationId="{9D60B4C8-F6DC-43D4-94CC-1906C7ED9B08}"/>
          </ac:spMkLst>
        </pc:spChg>
      </pc:sldChg>
      <pc:sldChg chg="modSp mod">
        <pc:chgData name="Thompson, Audry E" userId="73691e91-87e4-442f-b13d-3ba815c9a046" providerId="ADAL" clId="{F8F68543-61F1-4B2E-965C-7153B845E030}" dt="2022-08-25T19:08:51.529" v="13" actId="20577"/>
        <pc:sldMkLst>
          <pc:docMk/>
          <pc:sldMk cId="3015964003" sldId="543"/>
        </pc:sldMkLst>
        <pc:spChg chg="mod">
          <ac:chgData name="Thompson, Audry E" userId="73691e91-87e4-442f-b13d-3ba815c9a046" providerId="ADAL" clId="{F8F68543-61F1-4B2E-965C-7153B845E030}" dt="2022-08-25T19:08:51.529" v="13" actId="20577"/>
          <ac:spMkLst>
            <pc:docMk/>
            <pc:sldMk cId="3015964003" sldId="543"/>
            <ac:spMk id="3" creationId="{0E3C8208-D424-4B7E-9D4C-AAB1168A832F}"/>
          </ac:spMkLst>
        </pc:spChg>
      </pc:sldChg>
      <pc:sldChg chg="modSp mod ord">
        <pc:chgData name="Thompson, Audry E" userId="73691e91-87e4-442f-b13d-3ba815c9a046" providerId="ADAL" clId="{F8F68543-61F1-4B2E-965C-7153B845E030}" dt="2022-08-25T19:46:06.007" v="669" actId="114"/>
        <pc:sldMkLst>
          <pc:docMk/>
          <pc:sldMk cId="819143539" sldId="1351"/>
        </pc:sldMkLst>
        <pc:spChg chg="mod">
          <ac:chgData name="Thompson, Audry E" userId="73691e91-87e4-442f-b13d-3ba815c9a046" providerId="ADAL" clId="{F8F68543-61F1-4B2E-965C-7153B845E030}" dt="2022-08-25T19:31:16.616" v="163" actId="14100"/>
          <ac:spMkLst>
            <pc:docMk/>
            <pc:sldMk cId="819143539" sldId="1351"/>
            <ac:spMk id="2" creationId="{9D60B4C8-F6DC-43D4-94CC-1906C7ED9B08}"/>
          </ac:spMkLst>
        </pc:spChg>
        <pc:spChg chg="mod">
          <ac:chgData name="Thompson, Audry E" userId="73691e91-87e4-442f-b13d-3ba815c9a046" providerId="ADAL" clId="{F8F68543-61F1-4B2E-965C-7153B845E030}" dt="2022-08-25T19:46:06.007" v="669" actId="114"/>
          <ac:spMkLst>
            <pc:docMk/>
            <pc:sldMk cId="819143539" sldId="1351"/>
            <ac:spMk id="4" creationId="{7375727D-4E0A-420F-BEA3-5F8D324621FA}"/>
          </ac:spMkLst>
        </pc:spChg>
      </pc:sldChg>
      <pc:sldChg chg="modSp mod ord">
        <pc:chgData name="Thompson, Audry E" userId="73691e91-87e4-442f-b13d-3ba815c9a046" providerId="ADAL" clId="{F8F68543-61F1-4B2E-965C-7153B845E030}" dt="2022-08-25T19:45:56.133" v="667" actId="114"/>
        <pc:sldMkLst>
          <pc:docMk/>
          <pc:sldMk cId="527377089" sldId="1352"/>
        </pc:sldMkLst>
        <pc:spChg chg="mod">
          <ac:chgData name="Thompson, Audry E" userId="73691e91-87e4-442f-b13d-3ba815c9a046" providerId="ADAL" clId="{F8F68543-61F1-4B2E-965C-7153B845E030}" dt="2022-08-25T19:31:32.794" v="165" actId="1076"/>
          <ac:spMkLst>
            <pc:docMk/>
            <pc:sldMk cId="527377089" sldId="1352"/>
            <ac:spMk id="2" creationId="{9D60B4C8-F6DC-43D4-94CC-1906C7ED9B08}"/>
          </ac:spMkLst>
        </pc:spChg>
        <pc:spChg chg="mod">
          <ac:chgData name="Thompson, Audry E" userId="73691e91-87e4-442f-b13d-3ba815c9a046" providerId="ADAL" clId="{F8F68543-61F1-4B2E-965C-7153B845E030}" dt="2022-08-25T19:45:56.133" v="667" actId="114"/>
          <ac:spMkLst>
            <pc:docMk/>
            <pc:sldMk cId="527377089" sldId="1352"/>
            <ac:spMk id="4" creationId="{7375727D-4E0A-420F-BEA3-5F8D324621F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724C87-A048-4A8F-8368-A2596C0D3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C6426D-B10C-4C2D-AB22-12A563BC6F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FC311-9770-48E4-9FDA-FA65E6A8FB49}" type="datetimeFigureOut">
              <a:rPr lang="en-US" smtClean="0"/>
              <a:t>8/26/2022</a:t>
            </a:fld>
            <a:endParaRPr lang="en-US"/>
          </a:p>
        </p:txBody>
      </p:sp>
      <p:sp>
        <p:nvSpPr>
          <p:cNvPr id="4" name="Footer Placeholder 3">
            <a:extLst>
              <a:ext uri="{FF2B5EF4-FFF2-40B4-BE49-F238E27FC236}">
                <a16:creationId xmlns:a16="http://schemas.microsoft.com/office/drawing/2014/main" id="{6E1D20A6-4DA7-4860-89B5-BF8693520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F14343-A90E-4404-912E-EEF90551E7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F0434-F08C-4CCE-8D10-ADAB3748AC04}" type="slidenum">
              <a:rPr lang="en-US" smtClean="0"/>
              <a:t>‹#›</a:t>
            </a:fld>
            <a:endParaRPr lang="en-US"/>
          </a:p>
        </p:txBody>
      </p:sp>
    </p:spTree>
    <p:extLst>
      <p:ext uri="{BB962C8B-B14F-4D97-AF65-F5344CB8AC3E}">
        <p14:creationId xmlns:p14="http://schemas.microsoft.com/office/powerpoint/2010/main" val="251908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EF020-5ADC-4853-AF6B-3DFCB45D5DA8}"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87676-DD0B-484B-8A02-D4CE01C987B4}" type="slidenum">
              <a:rPr lang="en-US" smtClean="0"/>
              <a:t>‹#›</a:t>
            </a:fld>
            <a:endParaRPr lang="en-US"/>
          </a:p>
        </p:txBody>
      </p:sp>
    </p:spTree>
    <p:extLst>
      <p:ext uri="{BB962C8B-B14F-4D97-AF65-F5344CB8AC3E}">
        <p14:creationId xmlns:p14="http://schemas.microsoft.com/office/powerpoint/2010/main" val="328390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828A5-18C0-4F78-9BF6-DF6C97A54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49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828A5-18C0-4F78-9BF6-DF6C97A54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74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do not have access to iTunes – but I should be able to get a screenshot soon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87676-DD0B-484B-8A02-D4CE01C987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18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87676-DD0B-484B-8A02-D4CE01C987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29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DD64-00F8-4556-9F05-8DFF17724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4738E-A09D-4112-AB69-D39C25DD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0C03C-222E-48BA-B746-057C743A61BB}"/>
              </a:ext>
            </a:extLst>
          </p:cNvPr>
          <p:cNvSpPr>
            <a:spLocks noGrp="1"/>
          </p:cNvSpPr>
          <p:nvPr>
            <p:ph type="dt" sz="half" idx="10"/>
          </p:nvPr>
        </p:nvSpPr>
        <p:spPr>
          <a:xfrm>
            <a:off x="838200" y="6356350"/>
            <a:ext cx="2743200" cy="365125"/>
          </a:xfrm>
          <a:prstGeom prst="rect">
            <a:avLst/>
          </a:prstGeom>
        </p:spPr>
        <p:txBody>
          <a:bodyPr/>
          <a:lstStyle/>
          <a:p>
            <a:fld id="{9A64C2C8-07B4-42F4-8BC8-A0CA36846566}" type="datetime1">
              <a:rPr lang="en-US" smtClean="0"/>
              <a:t>8/26/2022</a:t>
            </a:fld>
            <a:endParaRPr lang="en-US"/>
          </a:p>
        </p:txBody>
      </p:sp>
      <p:sp>
        <p:nvSpPr>
          <p:cNvPr id="5" name="Footer Placeholder 4">
            <a:extLst>
              <a:ext uri="{FF2B5EF4-FFF2-40B4-BE49-F238E27FC236}">
                <a16:creationId xmlns:a16="http://schemas.microsoft.com/office/drawing/2014/main" id="{665F18B9-CCF4-4E50-92B8-0FA10D0E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A5E86-3076-438F-BCF7-C46492C4196F}"/>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90716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EA37-D834-429C-A3BE-82569CB7D2C5}"/>
              </a:ext>
            </a:extLst>
          </p:cNvPr>
          <p:cNvSpPr>
            <a:spLocks noGrp="1"/>
          </p:cNvSpPr>
          <p:nvPr>
            <p:ph type="title"/>
          </p:nvPr>
        </p:nvSpPr>
        <p:spPr>
          <a:xfrm>
            <a:off x="827088" y="1018903"/>
            <a:ext cx="10515600" cy="131948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A826B8-068E-486D-A79C-8A1E391E9B79}"/>
              </a:ext>
            </a:extLst>
          </p:cNvPr>
          <p:cNvSpPr>
            <a:spLocks noGrp="1"/>
          </p:cNvSpPr>
          <p:nvPr>
            <p:ph type="body" idx="1"/>
          </p:nvPr>
        </p:nvSpPr>
        <p:spPr>
          <a:xfrm>
            <a:off x="839788" y="2343943"/>
            <a:ext cx="5157787"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B12FD-79E8-496B-B7E0-2B33BF64F11C}"/>
              </a:ext>
            </a:extLst>
          </p:cNvPr>
          <p:cNvSpPr>
            <a:spLocks noGrp="1"/>
          </p:cNvSpPr>
          <p:nvPr>
            <p:ph sz="half" idx="2"/>
          </p:nvPr>
        </p:nvSpPr>
        <p:spPr>
          <a:xfrm>
            <a:off x="839788" y="3001169"/>
            <a:ext cx="5157787" cy="31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4A47F-FBFA-45F7-BC65-0BBA16C16958}"/>
              </a:ext>
            </a:extLst>
          </p:cNvPr>
          <p:cNvSpPr>
            <a:spLocks noGrp="1"/>
          </p:cNvSpPr>
          <p:nvPr>
            <p:ph type="body" sz="quarter" idx="3"/>
          </p:nvPr>
        </p:nvSpPr>
        <p:spPr>
          <a:xfrm>
            <a:off x="6159500" y="2338386"/>
            <a:ext cx="5183188"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9B247-F1E5-4098-B53D-A62796CA4CCB}"/>
              </a:ext>
            </a:extLst>
          </p:cNvPr>
          <p:cNvSpPr>
            <a:spLocks noGrp="1"/>
          </p:cNvSpPr>
          <p:nvPr>
            <p:ph sz="quarter" idx="4"/>
          </p:nvPr>
        </p:nvSpPr>
        <p:spPr>
          <a:xfrm>
            <a:off x="6172200" y="3001168"/>
            <a:ext cx="5183188" cy="318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CC730E-37D1-47A8-897B-4CF8224C64FA}"/>
              </a:ext>
            </a:extLst>
          </p:cNvPr>
          <p:cNvSpPr>
            <a:spLocks noGrp="1"/>
          </p:cNvSpPr>
          <p:nvPr>
            <p:ph type="dt" sz="half" idx="10"/>
          </p:nvPr>
        </p:nvSpPr>
        <p:spPr/>
        <p:txBody>
          <a:bodyPr/>
          <a:lstStyle/>
          <a:p>
            <a:fld id="{EA63F757-C4EE-4A12-AA26-62AABED7E017}" type="datetime1">
              <a:rPr lang="en-US" smtClean="0"/>
              <a:t>8/26/2022</a:t>
            </a:fld>
            <a:endParaRPr lang="en-US"/>
          </a:p>
        </p:txBody>
      </p:sp>
      <p:sp>
        <p:nvSpPr>
          <p:cNvPr id="9" name="Slide Number Placeholder 8">
            <a:extLst>
              <a:ext uri="{FF2B5EF4-FFF2-40B4-BE49-F238E27FC236}">
                <a16:creationId xmlns:a16="http://schemas.microsoft.com/office/drawing/2014/main" id="{062883D6-98BD-47AB-B0AA-F365D66A2128}"/>
              </a:ext>
            </a:extLst>
          </p:cNvPr>
          <p:cNvSpPr>
            <a:spLocks noGrp="1"/>
          </p:cNvSpPr>
          <p:nvPr>
            <p:ph type="sldNum" sz="quarter" idx="12"/>
          </p:nvPr>
        </p:nvSpPr>
        <p:spPr>
          <a:xfrm>
            <a:off x="9792392" y="6356350"/>
            <a:ext cx="1561407"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60522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AFB-044B-4275-8EBE-A800E8B0F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F793D-96B3-4310-85B2-DDDFC1F78040}"/>
              </a:ext>
            </a:extLst>
          </p:cNvPr>
          <p:cNvSpPr>
            <a:spLocks noGrp="1"/>
          </p:cNvSpPr>
          <p:nvPr>
            <p:ph type="dt" sz="half" idx="10"/>
          </p:nvPr>
        </p:nvSpPr>
        <p:spPr/>
        <p:txBody>
          <a:bodyPr/>
          <a:lstStyle/>
          <a:p>
            <a:fld id="{30E9B241-ECA3-4A0F-B8DE-84B9B1A892C8}" type="datetime1">
              <a:rPr lang="en-US" smtClean="0"/>
              <a:t>8/26/2022</a:t>
            </a:fld>
            <a:endParaRPr lang="en-US"/>
          </a:p>
        </p:txBody>
      </p:sp>
      <p:sp>
        <p:nvSpPr>
          <p:cNvPr id="5" name="Slide Number Placeholder 4">
            <a:extLst>
              <a:ext uri="{FF2B5EF4-FFF2-40B4-BE49-F238E27FC236}">
                <a16:creationId xmlns:a16="http://schemas.microsoft.com/office/drawing/2014/main" id="{4BDA708E-0AB0-4E1C-8EB5-13FBE278A848}"/>
              </a:ext>
            </a:extLst>
          </p:cNvPr>
          <p:cNvSpPr>
            <a:spLocks noGrp="1"/>
          </p:cNvSpPr>
          <p:nvPr>
            <p:ph type="sldNum" sz="quarter" idx="12"/>
          </p:nvPr>
        </p:nvSpPr>
        <p:spPr>
          <a:xfrm>
            <a:off x="9717578" y="6356350"/>
            <a:ext cx="1636222"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79943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B478F-8B4E-430C-9B6E-DA27AA480ABA}"/>
              </a:ext>
            </a:extLst>
          </p:cNvPr>
          <p:cNvSpPr>
            <a:spLocks noGrp="1"/>
          </p:cNvSpPr>
          <p:nvPr>
            <p:ph type="dt" sz="half" idx="10"/>
          </p:nvPr>
        </p:nvSpPr>
        <p:spPr/>
        <p:txBody>
          <a:bodyPr/>
          <a:lstStyle/>
          <a:p>
            <a:fld id="{DAA63913-9318-45B8-8376-232602F67D81}" type="datetime1">
              <a:rPr lang="en-US" smtClean="0"/>
              <a:t>8/26/2022</a:t>
            </a:fld>
            <a:endParaRPr lang="en-US"/>
          </a:p>
        </p:txBody>
      </p:sp>
      <p:sp>
        <p:nvSpPr>
          <p:cNvPr id="4" name="Slide Number Placeholder 3">
            <a:extLst>
              <a:ext uri="{FF2B5EF4-FFF2-40B4-BE49-F238E27FC236}">
                <a16:creationId xmlns:a16="http://schemas.microsoft.com/office/drawing/2014/main" id="{25932195-B17C-443A-AA2F-C5E081A29E5F}"/>
              </a:ext>
            </a:extLst>
          </p:cNvPr>
          <p:cNvSpPr>
            <a:spLocks noGrp="1"/>
          </p:cNvSpPr>
          <p:nvPr>
            <p:ph type="sldNum" sz="quarter" idx="12"/>
          </p:nvPr>
        </p:nvSpPr>
        <p:spPr>
          <a:xfrm>
            <a:off x="9817330" y="6356350"/>
            <a:ext cx="1536469"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144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193F-D7D9-4A99-8641-F0A55BEA6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44F9E2-A1B9-431D-A086-87C0C536E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A356D-86F9-4FBD-ABC6-9E39D24DD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8B54C-86E7-4326-A4D2-A0CE18DEA7CD}"/>
              </a:ext>
            </a:extLst>
          </p:cNvPr>
          <p:cNvSpPr>
            <a:spLocks noGrp="1"/>
          </p:cNvSpPr>
          <p:nvPr>
            <p:ph type="dt" sz="half" idx="10"/>
          </p:nvPr>
        </p:nvSpPr>
        <p:spPr/>
        <p:txBody>
          <a:bodyPr/>
          <a:lstStyle/>
          <a:p>
            <a:fld id="{71885738-FB4E-4502-81D1-BB5A60946F5E}" type="datetime1">
              <a:rPr lang="en-US" smtClean="0"/>
              <a:t>8/26/2022</a:t>
            </a:fld>
            <a:endParaRPr lang="en-US"/>
          </a:p>
        </p:txBody>
      </p:sp>
      <p:sp>
        <p:nvSpPr>
          <p:cNvPr id="7" name="Slide Number Placeholder 6">
            <a:extLst>
              <a:ext uri="{FF2B5EF4-FFF2-40B4-BE49-F238E27FC236}">
                <a16:creationId xmlns:a16="http://schemas.microsoft.com/office/drawing/2014/main" id="{2425C7D6-A39D-49D6-82B6-8991DB35E5DC}"/>
              </a:ext>
            </a:extLst>
          </p:cNvPr>
          <p:cNvSpPr>
            <a:spLocks noGrp="1"/>
          </p:cNvSpPr>
          <p:nvPr>
            <p:ph type="sldNum" sz="quarter" idx="12"/>
          </p:nvPr>
        </p:nvSpPr>
        <p:spPr>
          <a:xfrm>
            <a:off x="9784080" y="6356350"/>
            <a:ext cx="1569720"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2224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A6D1-A43C-43C0-9B1D-314BE5685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CD79C-E467-4451-82E4-EA3AD5F11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CFA31-F494-4C89-A756-E029DA29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752B7-C13A-4CF9-9975-587CB6B481E3}"/>
              </a:ext>
            </a:extLst>
          </p:cNvPr>
          <p:cNvSpPr>
            <a:spLocks noGrp="1"/>
          </p:cNvSpPr>
          <p:nvPr>
            <p:ph type="dt" sz="half" idx="10"/>
          </p:nvPr>
        </p:nvSpPr>
        <p:spPr/>
        <p:txBody>
          <a:bodyPr/>
          <a:lstStyle/>
          <a:p>
            <a:fld id="{37D796D6-7ACE-46F6-ADB4-218E6CF08B30}" type="datetime1">
              <a:rPr lang="en-US" smtClean="0"/>
              <a:t>8/26/2022</a:t>
            </a:fld>
            <a:endParaRPr lang="en-US"/>
          </a:p>
        </p:txBody>
      </p:sp>
      <p:sp>
        <p:nvSpPr>
          <p:cNvPr id="7" name="Slide Number Placeholder 6">
            <a:extLst>
              <a:ext uri="{FF2B5EF4-FFF2-40B4-BE49-F238E27FC236}">
                <a16:creationId xmlns:a16="http://schemas.microsoft.com/office/drawing/2014/main" id="{BA350CFB-AD8C-40F0-9B8B-A3A4E6D04079}"/>
              </a:ext>
            </a:extLst>
          </p:cNvPr>
          <p:cNvSpPr>
            <a:spLocks noGrp="1"/>
          </p:cNvSpPr>
          <p:nvPr>
            <p:ph type="sldNum" sz="quarter" idx="12"/>
          </p:nvPr>
        </p:nvSpPr>
        <p:spPr>
          <a:xfrm>
            <a:off x="9833956" y="6356350"/>
            <a:ext cx="1519843"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958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2E47-EF89-422E-84ED-46C313348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980EC-7A66-4430-BDE6-D487D0534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67FCE-BCA9-4F17-B528-F4AF0E39D18B}"/>
              </a:ext>
            </a:extLst>
          </p:cNvPr>
          <p:cNvSpPr>
            <a:spLocks noGrp="1"/>
          </p:cNvSpPr>
          <p:nvPr>
            <p:ph type="dt" sz="half" idx="10"/>
          </p:nvPr>
        </p:nvSpPr>
        <p:spPr/>
        <p:txBody>
          <a:bodyPr/>
          <a:lstStyle/>
          <a:p>
            <a:fld id="{9EBDDB51-D091-4BBF-81B7-632FFE5A9AED}" type="datetime1">
              <a:rPr lang="en-US" smtClean="0"/>
              <a:t>8/26/2022</a:t>
            </a:fld>
            <a:endParaRPr lang="en-US"/>
          </a:p>
        </p:txBody>
      </p:sp>
      <p:sp>
        <p:nvSpPr>
          <p:cNvPr id="6" name="Slide Number Placeholder 5">
            <a:extLst>
              <a:ext uri="{FF2B5EF4-FFF2-40B4-BE49-F238E27FC236}">
                <a16:creationId xmlns:a16="http://schemas.microsoft.com/office/drawing/2014/main" id="{605ABA5C-D801-492E-A417-A536BFFB3D10}"/>
              </a:ext>
            </a:extLst>
          </p:cNvPr>
          <p:cNvSpPr>
            <a:spLocks noGrp="1"/>
          </p:cNvSpPr>
          <p:nvPr>
            <p:ph type="sldNum" sz="quarter" idx="12"/>
          </p:nvPr>
        </p:nvSpPr>
        <p:spPr>
          <a:xfrm>
            <a:off x="9800704" y="6356350"/>
            <a:ext cx="1553095"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523403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4D8E1-8C6E-43AA-BAA9-EA213CCC9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63881-E76F-42AF-9170-3ACE5B4A4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47BE3-21E7-40C7-8E3F-63764F007C7D}"/>
              </a:ext>
            </a:extLst>
          </p:cNvPr>
          <p:cNvSpPr>
            <a:spLocks noGrp="1"/>
          </p:cNvSpPr>
          <p:nvPr>
            <p:ph type="dt" sz="half" idx="10"/>
          </p:nvPr>
        </p:nvSpPr>
        <p:spPr/>
        <p:txBody>
          <a:bodyPr/>
          <a:lstStyle/>
          <a:p>
            <a:fld id="{BABC167A-1009-4159-AF37-2B9A0B5C2BDF}" type="datetime1">
              <a:rPr lang="en-US" smtClean="0"/>
              <a:t>8/26/2022</a:t>
            </a:fld>
            <a:endParaRPr lang="en-US"/>
          </a:p>
        </p:txBody>
      </p:sp>
      <p:sp>
        <p:nvSpPr>
          <p:cNvPr id="6" name="Slide Number Placeholder 5">
            <a:extLst>
              <a:ext uri="{FF2B5EF4-FFF2-40B4-BE49-F238E27FC236}">
                <a16:creationId xmlns:a16="http://schemas.microsoft.com/office/drawing/2014/main" id="{8D8124C4-C6EF-4010-841A-21D329F9097B}"/>
              </a:ext>
            </a:extLst>
          </p:cNvPr>
          <p:cNvSpPr>
            <a:spLocks noGrp="1"/>
          </p:cNvSpPr>
          <p:nvPr>
            <p:ph type="sldNum" sz="quarter" idx="12"/>
          </p:nvPr>
        </p:nvSpPr>
        <p:spPr>
          <a:xfrm>
            <a:off x="9792392" y="6356350"/>
            <a:ext cx="1561407"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09017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9C19-56C4-434F-B127-6D6E39EA8D9F}"/>
              </a:ext>
            </a:extLst>
          </p:cNvPr>
          <p:cNvSpPr>
            <a:spLocks noGrp="1"/>
          </p:cNvSpPr>
          <p:nvPr>
            <p:ph type="title"/>
          </p:nvPr>
        </p:nvSpPr>
        <p:spPr>
          <a:xfrm>
            <a:off x="831850" y="1349827"/>
            <a:ext cx="10515600" cy="2176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6BA13-6284-4B9F-AB34-6251C8C1FC3D}"/>
              </a:ext>
            </a:extLst>
          </p:cNvPr>
          <p:cNvSpPr>
            <a:spLocks noGrp="1"/>
          </p:cNvSpPr>
          <p:nvPr>
            <p:ph type="body" idx="1"/>
          </p:nvPr>
        </p:nvSpPr>
        <p:spPr>
          <a:xfrm>
            <a:off x="831850" y="35966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A311D-B7AE-4699-948F-F92083745C7C}"/>
              </a:ext>
            </a:extLst>
          </p:cNvPr>
          <p:cNvSpPr>
            <a:spLocks noGrp="1"/>
          </p:cNvSpPr>
          <p:nvPr>
            <p:ph type="dt" sz="half" idx="10"/>
          </p:nvPr>
        </p:nvSpPr>
        <p:spPr>
          <a:xfrm>
            <a:off x="838200" y="6356350"/>
            <a:ext cx="2743200" cy="365125"/>
          </a:xfrm>
          <a:prstGeom prst="rect">
            <a:avLst/>
          </a:prstGeom>
        </p:spPr>
        <p:txBody>
          <a:bodyPr/>
          <a:lstStyle/>
          <a:p>
            <a:fld id="{1AF17B68-C40A-4A03-B4D0-1669A3DD7F92}" type="datetime1">
              <a:rPr lang="en-US" smtClean="0"/>
              <a:t>8/26/2022</a:t>
            </a:fld>
            <a:endParaRPr lang="en-US"/>
          </a:p>
        </p:txBody>
      </p:sp>
      <p:sp>
        <p:nvSpPr>
          <p:cNvPr id="5" name="Footer Placeholder 4">
            <a:extLst>
              <a:ext uri="{FF2B5EF4-FFF2-40B4-BE49-F238E27FC236}">
                <a16:creationId xmlns:a16="http://schemas.microsoft.com/office/drawing/2014/main" id="{84C8ED51-7FCA-4F7F-8B89-0984C7251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44882-9035-4DF9-9DBB-0764FEEFF57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33746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2356-5BC7-4D8E-BCCE-B63E31DFB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4640C-097D-43CE-A3E4-0FEFB39C747D}"/>
              </a:ext>
            </a:extLst>
          </p:cNvPr>
          <p:cNvSpPr>
            <a:spLocks noGrp="1"/>
          </p:cNvSpPr>
          <p:nvPr>
            <p:ph sz="half" idx="1"/>
          </p:nvPr>
        </p:nvSpPr>
        <p:spPr>
          <a:xfrm>
            <a:off x="838200" y="2551611"/>
            <a:ext cx="5181600" cy="362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127131-C763-4BBB-A1E9-9110BADCBA00}"/>
              </a:ext>
            </a:extLst>
          </p:cNvPr>
          <p:cNvSpPr>
            <a:spLocks noGrp="1"/>
          </p:cNvSpPr>
          <p:nvPr>
            <p:ph sz="half" idx="2"/>
          </p:nvPr>
        </p:nvSpPr>
        <p:spPr>
          <a:xfrm>
            <a:off x="6172200" y="2551611"/>
            <a:ext cx="5181600" cy="362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B0256-6146-4494-BADE-D39AA3A5621F}"/>
              </a:ext>
            </a:extLst>
          </p:cNvPr>
          <p:cNvSpPr>
            <a:spLocks noGrp="1"/>
          </p:cNvSpPr>
          <p:nvPr>
            <p:ph type="dt" sz="half" idx="10"/>
          </p:nvPr>
        </p:nvSpPr>
        <p:spPr>
          <a:xfrm>
            <a:off x="838200" y="6356350"/>
            <a:ext cx="2743200" cy="365125"/>
          </a:xfrm>
          <a:prstGeom prst="rect">
            <a:avLst/>
          </a:prstGeom>
        </p:spPr>
        <p:txBody>
          <a:bodyPr/>
          <a:lstStyle/>
          <a:p>
            <a:fld id="{C8877765-0FAC-4399-A8CE-76926E1B7F61}" type="datetime1">
              <a:rPr lang="en-US" smtClean="0"/>
              <a:t>8/26/2022</a:t>
            </a:fld>
            <a:endParaRPr lang="en-US"/>
          </a:p>
        </p:txBody>
      </p:sp>
      <p:sp>
        <p:nvSpPr>
          <p:cNvPr id="6" name="Footer Placeholder 5">
            <a:extLst>
              <a:ext uri="{FF2B5EF4-FFF2-40B4-BE49-F238E27FC236}">
                <a16:creationId xmlns:a16="http://schemas.microsoft.com/office/drawing/2014/main" id="{E2213CF4-D331-4D32-9F3C-56B457C2E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6CCE5-6BD1-4E02-9A30-168FA718E89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7598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C88C-19BD-48E2-8C93-2FDB4682B821}"/>
              </a:ext>
            </a:extLst>
          </p:cNvPr>
          <p:cNvSpPr>
            <a:spLocks noGrp="1"/>
          </p:cNvSpPr>
          <p:nvPr>
            <p:ph type="title"/>
          </p:nvPr>
        </p:nvSpPr>
        <p:spPr>
          <a:xfrm>
            <a:off x="838200" y="77390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402F0-B726-4817-B728-A795EE9096C7}"/>
              </a:ext>
            </a:extLst>
          </p:cNvPr>
          <p:cNvSpPr>
            <a:spLocks noGrp="1"/>
          </p:cNvSpPr>
          <p:nvPr>
            <p:ph type="body" idx="1"/>
          </p:nvPr>
        </p:nvSpPr>
        <p:spPr>
          <a:xfrm>
            <a:off x="836612" y="21828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83106-0006-4C4D-A442-D113DBDD15A4}"/>
              </a:ext>
            </a:extLst>
          </p:cNvPr>
          <p:cNvSpPr>
            <a:spLocks noGrp="1"/>
          </p:cNvSpPr>
          <p:nvPr>
            <p:ph sz="half" idx="2"/>
          </p:nvPr>
        </p:nvSpPr>
        <p:spPr>
          <a:xfrm>
            <a:off x="839788"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DDD61F-C71A-4647-8C41-1DBBC92FA8C1}"/>
              </a:ext>
            </a:extLst>
          </p:cNvPr>
          <p:cNvSpPr>
            <a:spLocks noGrp="1"/>
          </p:cNvSpPr>
          <p:nvPr>
            <p:ph type="body" sz="quarter" idx="3"/>
          </p:nvPr>
        </p:nvSpPr>
        <p:spPr>
          <a:xfrm>
            <a:off x="6172200" y="21828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B868E-3943-445B-8AE2-75EB8DF1568C}"/>
              </a:ext>
            </a:extLst>
          </p:cNvPr>
          <p:cNvSpPr>
            <a:spLocks noGrp="1"/>
          </p:cNvSpPr>
          <p:nvPr>
            <p:ph sz="quarter" idx="4"/>
          </p:nvPr>
        </p:nvSpPr>
        <p:spPr>
          <a:xfrm>
            <a:off x="6172200" y="3006725"/>
            <a:ext cx="5183188" cy="318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D3149-BAB9-4DDA-9B12-71E4AF7F3F77}"/>
              </a:ext>
            </a:extLst>
          </p:cNvPr>
          <p:cNvSpPr>
            <a:spLocks noGrp="1"/>
          </p:cNvSpPr>
          <p:nvPr>
            <p:ph type="dt" sz="half" idx="10"/>
          </p:nvPr>
        </p:nvSpPr>
        <p:spPr>
          <a:xfrm>
            <a:off x="838200" y="6356350"/>
            <a:ext cx="2743200" cy="365125"/>
          </a:xfrm>
          <a:prstGeom prst="rect">
            <a:avLst/>
          </a:prstGeom>
        </p:spPr>
        <p:txBody>
          <a:bodyPr/>
          <a:lstStyle/>
          <a:p>
            <a:fld id="{FCFF90FD-C423-42DF-8A59-73B4CF64B82E}" type="datetime1">
              <a:rPr lang="en-US" smtClean="0"/>
              <a:t>8/26/2022</a:t>
            </a:fld>
            <a:endParaRPr lang="en-US"/>
          </a:p>
        </p:txBody>
      </p:sp>
      <p:sp>
        <p:nvSpPr>
          <p:cNvPr id="8" name="Footer Placeholder 7">
            <a:extLst>
              <a:ext uri="{FF2B5EF4-FFF2-40B4-BE49-F238E27FC236}">
                <a16:creationId xmlns:a16="http://schemas.microsoft.com/office/drawing/2014/main" id="{574B6FE5-EA26-4AFC-8211-A21DAA425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9418D-00D5-4413-8156-7375DA2469D5}"/>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61928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0B9B-1F5D-4AC7-BAC5-BA877AF4FB45}"/>
              </a:ext>
            </a:extLst>
          </p:cNvPr>
          <p:cNvSpPr>
            <a:spLocks noGrp="1"/>
          </p:cNvSpPr>
          <p:nvPr>
            <p:ph type="ctrTitle"/>
          </p:nvPr>
        </p:nvSpPr>
        <p:spPr>
          <a:xfrm>
            <a:off x="1524000" y="1122363"/>
            <a:ext cx="9144000" cy="2387600"/>
          </a:xfrm>
        </p:spPr>
        <p:txBody>
          <a:bodyPr anchor="b"/>
          <a:lstStyle>
            <a:lvl1pPr algn="ctr">
              <a:defRPr sz="6000" baseline="0">
                <a:solidFill>
                  <a:srgbClr val="1E407C"/>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9775C3-CFB0-4F3F-9246-38D2B0FD9A5E}"/>
              </a:ext>
            </a:extLst>
          </p:cNvPr>
          <p:cNvSpPr>
            <a:spLocks noGrp="1"/>
          </p:cNvSpPr>
          <p:nvPr>
            <p:ph type="subTitle" idx="1"/>
          </p:nvPr>
        </p:nvSpPr>
        <p:spPr>
          <a:xfrm>
            <a:off x="1524000" y="3602038"/>
            <a:ext cx="9144000" cy="1655762"/>
          </a:xfrm>
        </p:spPr>
        <p:txBody>
          <a:bodyPr>
            <a:normAutofit/>
          </a:bodyPr>
          <a:lstStyle>
            <a:lvl1pPr marL="0" indent="0" algn="ctr">
              <a:buNone/>
              <a:defRPr sz="3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904A9-6755-4193-B37E-029484C6A6EB}"/>
              </a:ext>
            </a:extLst>
          </p:cNvPr>
          <p:cNvSpPr>
            <a:spLocks noGrp="1"/>
          </p:cNvSpPr>
          <p:nvPr>
            <p:ph type="dt" sz="half" idx="10"/>
          </p:nvPr>
        </p:nvSpPr>
        <p:spPr/>
        <p:txBody>
          <a:bodyPr/>
          <a:lstStyle/>
          <a:p>
            <a:fld id="{8CE7965C-BB73-4E78-BE43-5386F1EC12DF}" type="datetime1">
              <a:rPr lang="en-US" smtClean="0"/>
              <a:t>8/26/2022</a:t>
            </a:fld>
            <a:endParaRPr lang="en-US"/>
          </a:p>
        </p:txBody>
      </p:sp>
      <p:sp>
        <p:nvSpPr>
          <p:cNvPr id="7" name="Slide Number Placeholder 5">
            <a:extLst>
              <a:ext uri="{FF2B5EF4-FFF2-40B4-BE49-F238E27FC236}">
                <a16:creationId xmlns:a16="http://schemas.microsoft.com/office/drawing/2014/main" id="{476A0CEA-A69F-7E27-DFEA-946567CCA61B}"/>
              </a:ext>
            </a:extLst>
          </p:cNvPr>
          <p:cNvSpPr>
            <a:spLocks noGrp="1"/>
          </p:cNvSpPr>
          <p:nvPr>
            <p:ph type="sldNum" sz="quarter" idx="4"/>
          </p:nvPr>
        </p:nvSpPr>
        <p:spPr>
          <a:xfrm>
            <a:off x="9950334" y="6356350"/>
            <a:ext cx="1403465" cy="365125"/>
          </a:xfrm>
          <a:prstGeom prst="rect">
            <a:avLst/>
          </a:prstGeom>
        </p:spPr>
        <p:txBody>
          <a:bodyPr/>
          <a:lstStyle>
            <a:lvl1pPr algn="r">
              <a:defRPr/>
            </a:lvl1pPr>
          </a:lstStyle>
          <a:p>
            <a:fld id="{B3FA7ADF-BCFD-4B31-ADBC-8A42BD360F96}" type="slidenum">
              <a:rPr lang="en-US" smtClean="0"/>
              <a:pPr/>
              <a:t>‹#›</a:t>
            </a:fld>
            <a:endParaRPr lang="en-US"/>
          </a:p>
        </p:txBody>
      </p:sp>
    </p:spTree>
    <p:extLst>
      <p:ext uri="{BB962C8B-B14F-4D97-AF65-F5344CB8AC3E}">
        <p14:creationId xmlns:p14="http://schemas.microsoft.com/office/powerpoint/2010/main" val="203183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EBC8-4DEC-47FF-A7C5-D5DF63872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D25877-884D-4D8A-959A-C65549E42E8D}"/>
              </a:ext>
            </a:extLst>
          </p:cNvPr>
          <p:cNvSpPr>
            <a:spLocks noGrp="1"/>
          </p:cNvSpPr>
          <p:nvPr>
            <p:ph type="dt" sz="half" idx="10"/>
          </p:nvPr>
        </p:nvSpPr>
        <p:spPr/>
        <p:txBody>
          <a:bodyPr/>
          <a:lstStyle/>
          <a:p>
            <a:fld id="{513003BF-4449-40EE-BE6F-90C78C51A33E}" type="datetime1">
              <a:rPr lang="en-US" smtClean="0"/>
              <a:t>8/26/2022</a:t>
            </a:fld>
            <a:endParaRPr lang="en-US"/>
          </a:p>
        </p:txBody>
      </p:sp>
      <p:sp>
        <p:nvSpPr>
          <p:cNvPr id="6" name="Slide Number Placeholder 5">
            <a:extLst>
              <a:ext uri="{FF2B5EF4-FFF2-40B4-BE49-F238E27FC236}">
                <a16:creationId xmlns:a16="http://schemas.microsoft.com/office/drawing/2014/main" id="{BFFE68E9-2239-8DF8-B92E-191112EF731E}"/>
              </a:ext>
            </a:extLst>
          </p:cNvPr>
          <p:cNvSpPr>
            <a:spLocks noGrp="1"/>
          </p:cNvSpPr>
          <p:nvPr>
            <p:ph type="sldNum" sz="quarter" idx="4"/>
          </p:nvPr>
        </p:nvSpPr>
        <p:spPr>
          <a:xfrm>
            <a:off x="9950334" y="6356350"/>
            <a:ext cx="1403465" cy="365125"/>
          </a:xfrm>
          <a:prstGeom prst="rect">
            <a:avLst/>
          </a:prstGeom>
        </p:spPr>
        <p:txBody>
          <a:bodyPr/>
          <a:lstStyle>
            <a:lvl1pPr algn="r">
              <a:defRPr/>
            </a:lvl1pPr>
          </a:lstStyle>
          <a:p>
            <a:fld id="{B3FA7ADF-BCFD-4B31-ADBC-8A42BD360F96}" type="slidenum">
              <a:rPr lang="en-US" smtClean="0"/>
              <a:pPr/>
              <a:t>‹#›</a:t>
            </a:fld>
            <a:endParaRPr lang="en-US"/>
          </a:p>
        </p:txBody>
      </p:sp>
    </p:spTree>
    <p:extLst>
      <p:ext uri="{BB962C8B-B14F-4D97-AF65-F5344CB8AC3E}">
        <p14:creationId xmlns:p14="http://schemas.microsoft.com/office/powerpoint/2010/main" val="109933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FCCA-1902-4786-9FF9-2D80705CE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C095E-3B43-4FB6-8E65-1B6FEE77A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74795-3320-409B-BF56-1FFE41537865}"/>
              </a:ext>
            </a:extLst>
          </p:cNvPr>
          <p:cNvSpPr>
            <a:spLocks noGrp="1"/>
          </p:cNvSpPr>
          <p:nvPr>
            <p:ph type="dt" sz="half" idx="10"/>
          </p:nvPr>
        </p:nvSpPr>
        <p:spPr/>
        <p:txBody>
          <a:bodyPr/>
          <a:lstStyle/>
          <a:p>
            <a:fld id="{5C216970-886D-4345-AFC8-710F8D42A861}" type="datetime1">
              <a:rPr lang="en-US" smtClean="0"/>
              <a:t>8/26/2022</a:t>
            </a:fld>
            <a:endParaRPr lang="en-US"/>
          </a:p>
        </p:txBody>
      </p:sp>
      <p:sp>
        <p:nvSpPr>
          <p:cNvPr id="6" name="Slide Number Placeholder 5">
            <a:extLst>
              <a:ext uri="{FF2B5EF4-FFF2-40B4-BE49-F238E27FC236}">
                <a16:creationId xmlns:a16="http://schemas.microsoft.com/office/drawing/2014/main" id="{27A0DCFE-5B1B-494D-A5D2-C9C4EE817B15}"/>
              </a:ext>
            </a:extLst>
          </p:cNvPr>
          <p:cNvSpPr>
            <a:spLocks noGrp="1"/>
          </p:cNvSpPr>
          <p:nvPr>
            <p:ph type="sldNum" sz="quarter" idx="12"/>
          </p:nvPr>
        </p:nvSpPr>
        <p:spPr>
          <a:xfrm>
            <a:off x="9950334" y="6356350"/>
            <a:ext cx="1403465"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88263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389-125A-4665-B453-A1D11AA0D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C77F8-8F74-44E0-A244-AE0E14BEB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D9C50-1073-4360-8937-33C44E65319C}"/>
              </a:ext>
            </a:extLst>
          </p:cNvPr>
          <p:cNvSpPr>
            <a:spLocks noGrp="1"/>
          </p:cNvSpPr>
          <p:nvPr>
            <p:ph type="dt" sz="half" idx="10"/>
          </p:nvPr>
        </p:nvSpPr>
        <p:spPr/>
        <p:txBody>
          <a:bodyPr/>
          <a:lstStyle/>
          <a:p>
            <a:fld id="{EC0ACD85-8637-4CB3-B48B-A256A3D20B3C}" type="datetime1">
              <a:rPr lang="en-US" smtClean="0"/>
              <a:t>8/26/2022</a:t>
            </a:fld>
            <a:endParaRPr lang="en-US"/>
          </a:p>
        </p:txBody>
      </p:sp>
      <p:sp>
        <p:nvSpPr>
          <p:cNvPr id="6" name="Slide Number Placeholder 5">
            <a:extLst>
              <a:ext uri="{FF2B5EF4-FFF2-40B4-BE49-F238E27FC236}">
                <a16:creationId xmlns:a16="http://schemas.microsoft.com/office/drawing/2014/main" id="{E89AD4E1-4B2D-405A-83BE-F0F1140956B8}"/>
              </a:ext>
            </a:extLst>
          </p:cNvPr>
          <p:cNvSpPr>
            <a:spLocks noGrp="1"/>
          </p:cNvSpPr>
          <p:nvPr>
            <p:ph type="sldNum" sz="quarter" idx="12"/>
          </p:nvPr>
        </p:nvSpPr>
        <p:spPr>
          <a:xfrm>
            <a:off x="9759142" y="6356350"/>
            <a:ext cx="1594658"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27787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AC7A-5476-482A-A8E1-DC41DACD9C29}"/>
              </a:ext>
            </a:extLst>
          </p:cNvPr>
          <p:cNvSpPr>
            <a:spLocks noGrp="1"/>
          </p:cNvSpPr>
          <p:nvPr>
            <p:ph type="title"/>
          </p:nvPr>
        </p:nvSpPr>
        <p:spPr>
          <a:xfrm>
            <a:off x="838200" y="1135295"/>
            <a:ext cx="10515600" cy="101818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C70CF9-389B-47D7-86D5-D1B0AF501715}"/>
              </a:ext>
            </a:extLst>
          </p:cNvPr>
          <p:cNvSpPr>
            <a:spLocks noGrp="1"/>
          </p:cNvSpPr>
          <p:nvPr>
            <p:ph sz="half" idx="1"/>
          </p:nvPr>
        </p:nvSpPr>
        <p:spPr>
          <a:xfrm>
            <a:off x="838200" y="2133601"/>
            <a:ext cx="5181600" cy="404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192120-CDC6-4AAC-8E8E-67C16AD9D22B}"/>
              </a:ext>
            </a:extLst>
          </p:cNvPr>
          <p:cNvSpPr>
            <a:spLocks noGrp="1"/>
          </p:cNvSpPr>
          <p:nvPr>
            <p:ph sz="half" idx="2"/>
          </p:nvPr>
        </p:nvSpPr>
        <p:spPr>
          <a:xfrm>
            <a:off x="6172200" y="2133601"/>
            <a:ext cx="5181600" cy="404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D38FD-3087-4F92-BD48-C9B12840ADE8}"/>
              </a:ext>
            </a:extLst>
          </p:cNvPr>
          <p:cNvSpPr>
            <a:spLocks noGrp="1"/>
          </p:cNvSpPr>
          <p:nvPr>
            <p:ph type="dt" sz="half" idx="10"/>
          </p:nvPr>
        </p:nvSpPr>
        <p:spPr/>
        <p:txBody>
          <a:bodyPr/>
          <a:lstStyle/>
          <a:p>
            <a:fld id="{81CD83F8-F6B6-468A-8EEE-9D90C60C96FB}" type="datetime1">
              <a:rPr lang="en-US" smtClean="0"/>
              <a:t>8/26/2022</a:t>
            </a:fld>
            <a:endParaRPr lang="en-US"/>
          </a:p>
        </p:txBody>
      </p:sp>
      <p:sp>
        <p:nvSpPr>
          <p:cNvPr id="7" name="Slide Number Placeholder 6">
            <a:extLst>
              <a:ext uri="{FF2B5EF4-FFF2-40B4-BE49-F238E27FC236}">
                <a16:creationId xmlns:a16="http://schemas.microsoft.com/office/drawing/2014/main" id="{DED52AE7-5330-40F4-836E-8426BF1BB26F}"/>
              </a:ext>
            </a:extLst>
          </p:cNvPr>
          <p:cNvSpPr>
            <a:spLocks noGrp="1"/>
          </p:cNvSpPr>
          <p:nvPr>
            <p:ph type="sldNum" sz="quarter" idx="12"/>
          </p:nvPr>
        </p:nvSpPr>
        <p:spPr>
          <a:xfrm>
            <a:off x="9784080" y="6356350"/>
            <a:ext cx="1569720" cy="365125"/>
          </a:xfrm>
          <a:prstGeom prst="rect">
            <a:avLst/>
          </a:prstGeom>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7293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D906-B5DD-44DA-91FB-9904CB40F1A4}"/>
              </a:ext>
            </a:extLst>
          </p:cNvPr>
          <p:cNvSpPr>
            <a:spLocks noGrp="1"/>
          </p:cNvSpPr>
          <p:nvPr>
            <p:ph type="title"/>
          </p:nvPr>
        </p:nvSpPr>
        <p:spPr>
          <a:xfrm>
            <a:off x="838200" y="111242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BF3246-DE01-4B9E-9E39-4C1CACC327C1}"/>
              </a:ext>
            </a:extLst>
          </p:cNvPr>
          <p:cNvSpPr>
            <a:spLocks noGrp="1"/>
          </p:cNvSpPr>
          <p:nvPr>
            <p:ph type="body" idx="1"/>
          </p:nvPr>
        </p:nvSpPr>
        <p:spPr>
          <a:xfrm>
            <a:off x="838200" y="2527681"/>
            <a:ext cx="10515600" cy="3649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7CBDB-C2E5-4857-8256-E2860D3FE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667A7-F12C-4EB4-92B3-01C333AEA0B6}" type="datetime1">
              <a:rPr lang="en-US" smtClean="0"/>
              <a:t>8/26/2022</a:t>
            </a:fld>
            <a:endParaRPr lang="en-US"/>
          </a:p>
        </p:txBody>
      </p:sp>
      <p:sp>
        <p:nvSpPr>
          <p:cNvPr id="5" name="Footer Placeholder 4">
            <a:extLst>
              <a:ext uri="{FF2B5EF4-FFF2-40B4-BE49-F238E27FC236}">
                <a16:creationId xmlns:a16="http://schemas.microsoft.com/office/drawing/2014/main" id="{827A90FA-2932-420B-A3B5-8FB78497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7FF5B-23AD-492A-A99B-782FF46C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E0A43-9511-4A46-9901-157187E978F5}" type="slidenum">
              <a:rPr lang="en-US" smtClean="0"/>
              <a:t>‹#›</a:t>
            </a:fld>
            <a:endParaRPr lang="en-US"/>
          </a:p>
        </p:txBody>
      </p:sp>
      <p:pic>
        <p:nvPicPr>
          <p:cNvPr id="7" name="Picture 6">
            <a:extLst>
              <a:ext uri="{FF2B5EF4-FFF2-40B4-BE49-F238E27FC236}">
                <a16:creationId xmlns:a16="http://schemas.microsoft.com/office/drawing/2014/main" id="{6E16704B-307F-4F59-AFFA-6EE3E06D84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15100" y="138113"/>
            <a:ext cx="5676900" cy="6743700"/>
          </a:xfrm>
          <a:prstGeom prst="rect">
            <a:avLst/>
          </a:prstGeom>
        </p:spPr>
      </p:pic>
      <p:pic>
        <p:nvPicPr>
          <p:cNvPr id="8" name="Picture 6" descr="CombolionnoColor.jpg">
            <a:extLst>
              <a:ext uri="{FF2B5EF4-FFF2-40B4-BE49-F238E27FC236}">
                <a16:creationId xmlns:a16="http://schemas.microsoft.com/office/drawing/2014/main" id="{7A977E5B-DBB8-4D32-BDF2-C34B9E2BB7E2}"/>
              </a:ext>
            </a:extLst>
          </p:cNvPr>
          <p:cNvPicPr>
            <a:picLocks noChangeAspect="1"/>
          </p:cNvPicPr>
          <p:nvPr userDrawn="1"/>
        </p:nvPicPr>
        <p:blipFill>
          <a:blip r:embed="rId7">
            <a:extLst>
              <a:ext uri="{28A0092B-C50C-407E-A947-70E740481C1C}">
                <a14:useLocalDpi xmlns:a14="http://schemas.microsoft.com/office/drawing/2010/main" val="0"/>
              </a:ext>
            </a:extLst>
          </a:blip>
          <a:srcRect t="16452" b="3006"/>
          <a:stretch>
            <a:fillRect/>
          </a:stretch>
        </p:blipFill>
        <p:spPr bwMode="auto">
          <a:xfrm>
            <a:off x="0" y="4692650"/>
            <a:ext cx="3200400" cy="216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4FDE548-2788-4F89-94E3-903411DD86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290" y="282194"/>
            <a:ext cx="5459914" cy="650842"/>
          </a:xfrm>
          <a:prstGeom prst="rect">
            <a:avLst/>
          </a:prstGeom>
        </p:spPr>
      </p:pic>
      <p:pic>
        <p:nvPicPr>
          <p:cNvPr id="10" name="Picture 9">
            <a:extLst>
              <a:ext uri="{FF2B5EF4-FFF2-40B4-BE49-F238E27FC236}">
                <a16:creationId xmlns:a16="http://schemas.microsoft.com/office/drawing/2014/main" id="{3E03D667-C6A2-53F2-C9F9-ABB57555741A}"/>
              </a:ext>
            </a:extLst>
          </p:cNvPr>
          <p:cNvPicPr>
            <a:picLocks noChangeAspect="1"/>
          </p:cNvPicPr>
          <p:nvPr userDrawn="1"/>
        </p:nvPicPr>
        <p:blipFill rotWithShape="1">
          <a:blip r:embed="rId9"/>
          <a:srcRect t="54430"/>
          <a:stretch/>
        </p:blipFill>
        <p:spPr>
          <a:xfrm>
            <a:off x="5976170" y="357946"/>
            <a:ext cx="6074111" cy="449931"/>
          </a:xfrm>
          <a:prstGeom prst="rect">
            <a:avLst/>
          </a:prstGeom>
        </p:spPr>
      </p:pic>
    </p:spTree>
    <p:extLst>
      <p:ext uri="{BB962C8B-B14F-4D97-AF65-F5344CB8AC3E}">
        <p14:creationId xmlns:p14="http://schemas.microsoft.com/office/powerpoint/2010/main" val="395575684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hdr="0" ftr="0" dt="0"/>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37103-35B7-4616-AE0B-02F31494FB1E}"/>
              </a:ext>
            </a:extLst>
          </p:cNvPr>
          <p:cNvSpPr>
            <a:spLocks noGrp="1"/>
          </p:cNvSpPr>
          <p:nvPr>
            <p:ph type="title"/>
          </p:nvPr>
        </p:nvSpPr>
        <p:spPr>
          <a:xfrm>
            <a:off x="838200" y="111541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D760F-3077-4401-92E9-388921000262}"/>
              </a:ext>
            </a:extLst>
          </p:cNvPr>
          <p:cNvSpPr>
            <a:spLocks noGrp="1"/>
          </p:cNvSpPr>
          <p:nvPr>
            <p:ph type="body" idx="1"/>
          </p:nvPr>
        </p:nvSpPr>
        <p:spPr>
          <a:xfrm>
            <a:off x="838200" y="2565779"/>
            <a:ext cx="10515600" cy="36111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8775-7057-4065-855C-2FD453254C30}"/>
              </a:ext>
            </a:extLst>
          </p:cNvPr>
          <p:cNvSpPr>
            <a:spLocks noGrp="1"/>
          </p:cNvSpPr>
          <p:nvPr>
            <p:ph type="dt" sz="half" idx="2"/>
          </p:nvPr>
        </p:nvSpPr>
        <p:spPr>
          <a:xfrm>
            <a:off x="838200" y="6356350"/>
            <a:ext cx="19216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B1DB8-45DE-44C9-A0C1-FD1C3CDB4126}" type="datetime1">
              <a:rPr lang="en-US" smtClean="0"/>
              <a:t>8/26/2022</a:t>
            </a:fld>
            <a:endParaRPr lang="en-US"/>
          </a:p>
        </p:txBody>
      </p:sp>
      <p:pic>
        <p:nvPicPr>
          <p:cNvPr id="10" name="Picture 9">
            <a:extLst>
              <a:ext uri="{FF2B5EF4-FFF2-40B4-BE49-F238E27FC236}">
                <a16:creationId xmlns:a16="http://schemas.microsoft.com/office/drawing/2014/main" id="{010D83F6-B421-49B2-AC9F-5DD8881A99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5290" y="282194"/>
            <a:ext cx="4430219" cy="528099"/>
          </a:xfrm>
          <a:prstGeom prst="rect">
            <a:avLst/>
          </a:prstGeom>
        </p:spPr>
      </p:pic>
      <p:pic>
        <p:nvPicPr>
          <p:cNvPr id="11" name="Picture 10">
            <a:extLst>
              <a:ext uri="{FF2B5EF4-FFF2-40B4-BE49-F238E27FC236}">
                <a16:creationId xmlns:a16="http://schemas.microsoft.com/office/drawing/2014/main" id="{ECB60049-1049-4B04-AF19-E490178B59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7801974" y="-2342865"/>
            <a:ext cx="2047164" cy="6732893"/>
          </a:xfrm>
          <a:prstGeom prst="rect">
            <a:avLst/>
          </a:prstGeom>
        </p:spPr>
      </p:pic>
      <p:pic>
        <p:nvPicPr>
          <p:cNvPr id="12" name="Picture 11">
            <a:extLst>
              <a:ext uri="{FF2B5EF4-FFF2-40B4-BE49-F238E27FC236}">
                <a16:creationId xmlns:a16="http://schemas.microsoft.com/office/drawing/2014/main" id="{57DDDEED-6197-483D-9D2A-8C34F9054E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956888" y="-113548"/>
            <a:ext cx="228534" cy="2142307"/>
          </a:xfrm>
          <a:prstGeom prst="rect">
            <a:avLst/>
          </a:prstGeom>
        </p:spPr>
      </p:pic>
      <p:pic>
        <p:nvPicPr>
          <p:cNvPr id="7" name="Picture 6">
            <a:extLst>
              <a:ext uri="{FF2B5EF4-FFF2-40B4-BE49-F238E27FC236}">
                <a16:creationId xmlns:a16="http://schemas.microsoft.com/office/drawing/2014/main" id="{E9BA0146-CA94-683B-097A-8BEC8A15119B}"/>
              </a:ext>
            </a:extLst>
          </p:cNvPr>
          <p:cNvPicPr>
            <a:picLocks noChangeAspect="1"/>
          </p:cNvPicPr>
          <p:nvPr userDrawn="1"/>
        </p:nvPicPr>
        <p:blipFill rotWithShape="1">
          <a:blip r:embed="rId16"/>
          <a:srcRect t="54430"/>
          <a:stretch/>
        </p:blipFill>
        <p:spPr>
          <a:xfrm>
            <a:off x="2949632" y="6301763"/>
            <a:ext cx="6292736" cy="466126"/>
          </a:xfrm>
          <a:prstGeom prst="rect">
            <a:avLst/>
          </a:prstGeom>
        </p:spPr>
      </p:pic>
      <p:sp>
        <p:nvSpPr>
          <p:cNvPr id="8" name="Slide Number Placeholder 5">
            <a:extLst>
              <a:ext uri="{FF2B5EF4-FFF2-40B4-BE49-F238E27FC236}">
                <a16:creationId xmlns:a16="http://schemas.microsoft.com/office/drawing/2014/main" id="{00BD2BEC-0580-3788-B4BC-AEC2A3A29BDC}"/>
              </a:ext>
            </a:extLst>
          </p:cNvPr>
          <p:cNvSpPr>
            <a:spLocks noGrp="1"/>
          </p:cNvSpPr>
          <p:nvPr>
            <p:ph type="sldNum" sz="quarter" idx="4"/>
          </p:nvPr>
        </p:nvSpPr>
        <p:spPr>
          <a:xfrm>
            <a:off x="9950334" y="6356350"/>
            <a:ext cx="1403465" cy="365125"/>
          </a:xfrm>
          <a:prstGeom prst="rect">
            <a:avLst/>
          </a:prstGeom>
        </p:spPr>
        <p:txBody>
          <a:bodyPr/>
          <a:lstStyle>
            <a:lvl1pPr algn="r">
              <a:defRPr/>
            </a:lvl1pPr>
          </a:lstStyle>
          <a:p>
            <a:fld id="{B3FA7ADF-BCFD-4B31-ADBC-8A42BD360F96}" type="slidenum">
              <a:rPr lang="en-US" smtClean="0"/>
              <a:pPr/>
              <a:t>‹#›</a:t>
            </a:fld>
            <a:endParaRPr lang="en-US"/>
          </a:p>
        </p:txBody>
      </p:sp>
    </p:spTree>
    <p:extLst>
      <p:ext uri="{BB962C8B-B14F-4D97-AF65-F5344CB8AC3E}">
        <p14:creationId xmlns:p14="http://schemas.microsoft.com/office/powerpoint/2010/main" val="31052587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aet17@psu.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southernstates.com/" TargetMode="External"/><Relationship Id="rId13" Type="http://schemas.openxmlformats.org/officeDocument/2006/relationships/hyperlink" Target="http://www.diamondwalnut.com/default.asp" TargetMode="External"/><Relationship Id="rId18" Type="http://schemas.openxmlformats.org/officeDocument/2006/relationships/image" Target="../media/image19.png"/><Relationship Id="rId3" Type="http://schemas.openxmlformats.org/officeDocument/2006/relationships/image" Target="http://www.sunkist.com/img/layout/left_about.jpg" TargetMode="External"/><Relationship Id="rId7" Type="http://schemas.openxmlformats.org/officeDocument/2006/relationships/image" Target="http://www.bnsf.com/business/agcom/elevator/bin5/pix1215.jpg" TargetMode="External"/><Relationship Id="rId12" Type="http://schemas.openxmlformats.org/officeDocument/2006/relationships/image" Target="http://www.oceanspray.com/homeimages/default_r4_c1.jpg" TargetMode="External"/><Relationship Id="rId17" Type="http://schemas.openxmlformats.org/officeDocument/2006/relationships/image" Target="http://www.riceland.com/images/mainpage/riceland_mainpage_logo.gif" TargetMode="External"/><Relationship Id="rId2" Type="http://schemas.openxmlformats.org/officeDocument/2006/relationships/image" Target="../media/image12.jpe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http://www.ourcoop.com/include/images/NewsPictures/lexingtongrandopening.jpg" TargetMode="External"/><Relationship Id="rId15" Type="http://schemas.openxmlformats.org/officeDocument/2006/relationships/image" Target="http://www.diamondwalnut.com/navbar04/navbar_logo_f2.gif" TargetMode="External"/><Relationship Id="rId10" Type="http://schemas.openxmlformats.org/officeDocument/2006/relationships/image" Target="http://www.southernstates.com/images/masthead1_1.gif" TargetMode="External"/><Relationship Id="rId19" Type="http://schemas.openxmlformats.org/officeDocument/2006/relationships/image" Target="http://www.landolakesinc.com/images/Home_Banner.gif" TargetMode="External"/><Relationship Id="rId4" Type="http://schemas.openxmlformats.org/officeDocument/2006/relationships/image" Target="../media/image13.jpeg"/><Relationship Id="rId9" Type="http://schemas.openxmlformats.org/officeDocument/2006/relationships/image" Target="../media/image15.png"/><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glaw.psu.edu/"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paagmediation.com/" TargetMode="External"/><Relationship Id="rId2" Type="http://schemas.openxmlformats.org/officeDocument/2006/relationships/hyperlink" Target="mailto:AgMediation@PennStateLaw.psu.ed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01C-3783-4059-A88C-C8AF716A4567}"/>
              </a:ext>
            </a:extLst>
          </p:cNvPr>
          <p:cNvSpPr>
            <a:spLocks noGrp="1"/>
          </p:cNvSpPr>
          <p:nvPr>
            <p:ph type="ctrTitle"/>
          </p:nvPr>
        </p:nvSpPr>
        <p:spPr>
          <a:xfrm>
            <a:off x="1524000" y="1526624"/>
            <a:ext cx="9496926" cy="2387600"/>
          </a:xfrm>
        </p:spPr>
        <p:txBody>
          <a:bodyPr>
            <a:normAutofit/>
          </a:bodyPr>
          <a:lstStyle/>
          <a:p>
            <a:br>
              <a:rPr lang="en-US"/>
            </a:br>
            <a:endParaRPr lang="en-US"/>
          </a:p>
        </p:txBody>
      </p:sp>
      <p:sp>
        <p:nvSpPr>
          <p:cNvPr id="3" name="Subtitle 2">
            <a:extLst>
              <a:ext uri="{FF2B5EF4-FFF2-40B4-BE49-F238E27FC236}">
                <a16:creationId xmlns:a16="http://schemas.microsoft.com/office/drawing/2014/main" id="{25281B87-B9D4-440F-95F0-D555CD806A18}"/>
              </a:ext>
            </a:extLst>
          </p:cNvPr>
          <p:cNvSpPr>
            <a:spLocks noGrp="1"/>
          </p:cNvSpPr>
          <p:nvPr>
            <p:ph type="subTitle" idx="1"/>
          </p:nvPr>
        </p:nvSpPr>
        <p:spPr>
          <a:xfrm>
            <a:off x="1506041" y="3096221"/>
            <a:ext cx="9248053" cy="1938010"/>
          </a:xfrm>
        </p:spPr>
        <p:txBody>
          <a:bodyPr>
            <a:normAutofit fontScale="92500" lnSpcReduction="10000"/>
          </a:bodyPr>
          <a:lstStyle/>
          <a:p>
            <a:r>
              <a:rPr lang="en-US" sz="4800" b="1"/>
              <a:t>Understanding the Basics of</a:t>
            </a:r>
          </a:p>
          <a:p>
            <a:r>
              <a:rPr lang="en-US" sz="4800" b="1"/>
              <a:t>Agricultural Cooperatives</a:t>
            </a:r>
          </a:p>
          <a:p>
            <a:r>
              <a:rPr lang="en-US" sz="3200" b="1"/>
              <a:t>August 26, 2022</a:t>
            </a:r>
          </a:p>
        </p:txBody>
      </p:sp>
      <p:sp>
        <p:nvSpPr>
          <p:cNvPr id="5" name="Title 1">
            <a:extLst>
              <a:ext uri="{FF2B5EF4-FFF2-40B4-BE49-F238E27FC236}">
                <a16:creationId xmlns:a16="http://schemas.microsoft.com/office/drawing/2014/main" id="{25E2ED54-348D-B1E2-67A8-C46EE8FD409A}"/>
              </a:ext>
            </a:extLst>
          </p:cNvPr>
          <p:cNvSpPr txBox="1">
            <a:spLocks/>
          </p:cNvSpPr>
          <p:nvPr/>
        </p:nvSpPr>
        <p:spPr>
          <a:xfrm>
            <a:off x="1487057" y="1234408"/>
            <a:ext cx="9496926" cy="23876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rgbClr val="1E407C"/>
                </a:solidFill>
                <a:latin typeface="Franklin Gothic Medium" panose="020B0603020102020204" pitchFamily="34" charset="0"/>
                <a:ea typeface="+mj-ea"/>
                <a:cs typeface="+mj-cs"/>
              </a:defRPr>
            </a:lvl1pPr>
          </a:lstStyle>
          <a:p>
            <a:r>
              <a:rPr lang="en-US"/>
              <a:t>Understanding Agricultural Law </a:t>
            </a:r>
            <a:br>
              <a:rPr lang="en-US"/>
            </a:br>
            <a:r>
              <a:rPr lang="en-US"/>
              <a:t>Educational Series</a:t>
            </a:r>
            <a:br>
              <a:rPr lang="en-US"/>
            </a:br>
            <a:endParaRPr lang="en-US"/>
          </a:p>
        </p:txBody>
      </p:sp>
    </p:spTree>
    <p:extLst>
      <p:ext uri="{BB962C8B-B14F-4D97-AF65-F5344CB8AC3E}">
        <p14:creationId xmlns:p14="http://schemas.microsoft.com/office/powerpoint/2010/main" val="234216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B4C8-F6DC-43D4-94CC-1906C7ED9B08}"/>
              </a:ext>
            </a:extLst>
          </p:cNvPr>
          <p:cNvSpPr>
            <a:spLocks noGrp="1"/>
          </p:cNvSpPr>
          <p:nvPr>
            <p:ph type="title"/>
          </p:nvPr>
        </p:nvSpPr>
        <p:spPr>
          <a:xfrm>
            <a:off x="606971" y="1221613"/>
            <a:ext cx="10746827" cy="713384"/>
          </a:xfrm>
        </p:spPr>
        <p:txBody>
          <a:bodyPr>
            <a:normAutofit fontScale="90000"/>
          </a:bodyPr>
          <a:lstStyle/>
          <a:p>
            <a:r>
              <a:rPr lang="en-US"/>
              <a:t>Understanding Agricultural Law Webinar Series: Past Topics</a:t>
            </a:r>
          </a:p>
        </p:txBody>
      </p:sp>
      <p:sp>
        <p:nvSpPr>
          <p:cNvPr id="4" name="Content Placeholder 3">
            <a:extLst>
              <a:ext uri="{FF2B5EF4-FFF2-40B4-BE49-F238E27FC236}">
                <a16:creationId xmlns:a16="http://schemas.microsoft.com/office/drawing/2014/main" id="{7375727D-4E0A-420F-BEA3-5F8D324621FA}"/>
              </a:ext>
            </a:extLst>
          </p:cNvPr>
          <p:cNvSpPr>
            <a:spLocks noGrp="1"/>
          </p:cNvSpPr>
          <p:nvPr>
            <p:ph idx="1"/>
          </p:nvPr>
        </p:nvSpPr>
        <p:spPr>
          <a:xfrm>
            <a:off x="746234" y="2221220"/>
            <a:ext cx="11098925" cy="3848906"/>
          </a:xfrm>
        </p:spPr>
        <p:txBody>
          <a:bodyPr>
            <a:normAutofit/>
          </a:bodyPr>
          <a:lstStyle/>
          <a:p>
            <a:pPr marL="0" indent="0">
              <a:buNone/>
            </a:pPr>
            <a:r>
              <a:rPr lang="en-US">
                <a:solidFill>
                  <a:srgbClr val="00B050"/>
                </a:solidFill>
              </a:rPr>
              <a:t>Understanding the Basics of</a:t>
            </a:r>
            <a:r>
              <a:rPr lang="en-US" b="1">
                <a:solidFill>
                  <a:srgbClr val="00B050"/>
                </a:solidFill>
              </a:rPr>
              <a:t> </a:t>
            </a:r>
          </a:p>
          <a:p>
            <a:pPr marL="0" indent="-457200"/>
            <a:r>
              <a:rPr lang="en-US" b="1">
                <a:solidFill>
                  <a:srgbClr val="00B050"/>
                </a:solidFill>
              </a:rPr>
              <a:t>Agricultural Labor Laws </a:t>
            </a:r>
            <a:r>
              <a:rPr lang="en-US"/>
              <a:t>(April 29, 2022)</a:t>
            </a:r>
          </a:p>
          <a:p>
            <a:pPr marL="0" indent="-457200"/>
            <a:r>
              <a:rPr lang="en-US" b="1">
                <a:solidFill>
                  <a:srgbClr val="00B050"/>
                </a:solidFill>
              </a:rPr>
              <a:t>Leasing Farmland for Energy Development </a:t>
            </a:r>
            <a:r>
              <a:rPr lang="en-US"/>
              <a:t>(May 20, 2022) </a:t>
            </a:r>
            <a:endParaRPr lang="en-US" b="1">
              <a:solidFill>
                <a:srgbClr val="00B050"/>
              </a:solidFill>
            </a:endParaRPr>
          </a:p>
          <a:p>
            <a:pPr marL="0" indent="-457200"/>
            <a:r>
              <a:rPr lang="en-US" b="1">
                <a:solidFill>
                  <a:srgbClr val="00B050"/>
                </a:solidFill>
              </a:rPr>
              <a:t>Local Land Use Regulation of Agriculture </a:t>
            </a:r>
            <a:r>
              <a:rPr lang="en-US"/>
              <a:t>(June 24, 2022) </a:t>
            </a:r>
            <a:endParaRPr lang="en-US" b="1">
              <a:solidFill>
                <a:srgbClr val="00B050"/>
              </a:solidFill>
            </a:endParaRPr>
          </a:p>
          <a:p>
            <a:pPr marL="0" indent="-457200"/>
            <a:r>
              <a:rPr lang="en-US" b="1">
                <a:solidFill>
                  <a:srgbClr val="00B050"/>
                </a:solidFill>
              </a:rPr>
              <a:t>Statutory Protections for Agricultural Operations </a:t>
            </a:r>
            <a:r>
              <a:rPr lang="en-US"/>
              <a:t>(July 22, 2022)</a:t>
            </a:r>
          </a:p>
          <a:p>
            <a:pPr marL="0" indent="-457200"/>
            <a:endParaRPr lang="en-US"/>
          </a:p>
          <a:p>
            <a:pPr marL="0" indent="-457200"/>
            <a:endParaRPr lang="en-US" b="1" i="1">
              <a:solidFill>
                <a:srgbClr val="00B050"/>
              </a:solidFill>
            </a:endParaRPr>
          </a:p>
          <a:p>
            <a:pPr marL="0" indent="0">
              <a:buNone/>
            </a:pPr>
            <a:endParaRPr lang="en-US"/>
          </a:p>
        </p:txBody>
      </p:sp>
      <p:sp>
        <p:nvSpPr>
          <p:cNvPr id="3" name="Slide Number Placeholder 2">
            <a:extLst>
              <a:ext uri="{FF2B5EF4-FFF2-40B4-BE49-F238E27FC236}">
                <a16:creationId xmlns:a16="http://schemas.microsoft.com/office/drawing/2014/main" id="{BC8CA9E8-3C2F-9208-E4A5-07A6B7F82A38}"/>
              </a:ext>
            </a:extLst>
          </p:cNvPr>
          <p:cNvSpPr>
            <a:spLocks noGrp="1"/>
          </p:cNvSpPr>
          <p:nvPr>
            <p:ph type="sldNum" sz="quarter" idx="12"/>
          </p:nvPr>
        </p:nvSpPr>
        <p:spPr/>
        <p:txBody>
          <a:bodyPr/>
          <a:lstStyle/>
          <a:p>
            <a:fld id="{B3FA7ADF-BCFD-4B31-ADBC-8A42BD360F96}" type="slidenum">
              <a:rPr lang="en-US" smtClean="0"/>
              <a:t>10</a:t>
            </a:fld>
            <a:endParaRPr lang="en-US"/>
          </a:p>
        </p:txBody>
      </p:sp>
    </p:spTree>
    <p:extLst>
      <p:ext uri="{BB962C8B-B14F-4D97-AF65-F5344CB8AC3E}">
        <p14:creationId xmlns:p14="http://schemas.microsoft.com/office/powerpoint/2010/main" val="81914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B4C8-F6DC-43D4-94CC-1906C7ED9B08}"/>
              </a:ext>
            </a:extLst>
          </p:cNvPr>
          <p:cNvSpPr>
            <a:spLocks noGrp="1"/>
          </p:cNvSpPr>
          <p:nvPr>
            <p:ph type="title"/>
          </p:nvPr>
        </p:nvSpPr>
        <p:spPr>
          <a:xfrm>
            <a:off x="515007" y="1223250"/>
            <a:ext cx="10733689" cy="713384"/>
          </a:xfrm>
        </p:spPr>
        <p:txBody>
          <a:bodyPr>
            <a:normAutofit fontScale="90000"/>
          </a:bodyPr>
          <a:lstStyle/>
          <a:p>
            <a:r>
              <a:rPr lang="en-US"/>
              <a:t>Understanding Agricultural Law Webinar Series: Upcoming Topics</a:t>
            </a:r>
          </a:p>
        </p:txBody>
      </p:sp>
      <p:sp>
        <p:nvSpPr>
          <p:cNvPr id="4" name="Content Placeholder 3">
            <a:extLst>
              <a:ext uri="{FF2B5EF4-FFF2-40B4-BE49-F238E27FC236}">
                <a16:creationId xmlns:a16="http://schemas.microsoft.com/office/drawing/2014/main" id="{7375727D-4E0A-420F-BEA3-5F8D324621FA}"/>
              </a:ext>
            </a:extLst>
          </p:cNvPr>
          <p:cNvSpPr>
            <a:spLocks noGrp="1"/>
          </p:cNvSpPr>
          <p:nvPr>
            <p:ph idx="1"/>
          </p:nvPr>
        </p:nvSpPr>
        <p:spPr>
          <a:xfrm>
            <a:off x="838199" y="2523833"/>
            <a:ext cx="10515600" cy="3611184"/>
          </a:xfrm>
        </p:spPr>
        <p:txBody>
          <a:bodyPr vert="horz" lIns="91440" tIns="45720" rIns="91440" bIns="45720" rtlCol="0" anchor="t">
            <a:normAutofit/>
          </a:bodyPr>
          <a:lstStyle/>
          <a:p>
            <a:pPr marL="0" indent="0">
              <a:buNone/>
            </a:pPr>
            <a:r>
              <a:rPr lang="en-US" b="1"/>
              <a:t>Friday, September 23, 2022</a:t>
            </a:r>
            <a:r>
              <a:rPr lang="en-US"/>
              <a:t>, noon–1:00 ET</a:t>
            </a:r>
          </a:p>
          <a:p>
            <a:r>
              <a:rPr lang="en-US">
                <a:solidFill>
                  <a:srgbClr val="00B050"/>
                </a:solidFill>
              </a:rPr>
              <a:t>Understanding the Basics of </a:t>
            </a:r>
            <a:r>
              <a:rPr lang="en-US" b="1">
                <a:solidFill>
                  <a:srgbClr val="00B050"/>
                </a:solidFill>
              </a:rPr>
              <a:t>Livestock Market Regulation</a:t>
            </a:r>
            <a:endParaRPr lang="en-US" b="1">
              <a:solidFill>
                <a:srgbClr val="00B050"/>
              </a:solidFill>
              <a:cs typeface="Calibri"/>
            </a:endParaRPr>
          </a:p>
          <a:p>
            <a:pPr marL="0" indent="0">
              <a:buNone/>
            </a:pPr>
            <a:endParaRPr lang="en-US" b="1">
              <a:solidFill>
                <a:srgbClr val="00B050"/>
              </a:solidFill>
            </a:endParaRPr>
          </a:p>
          <a:p>
            <a:pPr marL="0" indent="0">
              <a:buNone/>
            </a:pPr>
            <a:r>
              <a:rPr lang="en-US" b="1"/>
              <a:t>Friday, October 21, 2022</a:t>
            </a:r>
            <a:r>
              <a:rPr lang="en-US"/>
              <a:t>, noon–1:00 ET</a:t>
            </a:r>
            <a:endParaRPr lang="en-US">
              <a:cs typeface="Calibri"/>
            </a:endParaRPr>
          </a:p>
          <a:p>
            <a:r>
              <a:rPr lang="en-US">
                <a:solidFill>
                  <a:srgbClr val="00B050"/>
                </a:solidFill>
              </a:rPr>
              <a:t>Understanding the Basics of </a:t>
            </a:r>
            <a:r>
              <a:rPr lang="en-US" b="1">
                <a:solidFill>
                  <a:srgbClr val="00B050"/>
                </a:solidFill>
              </a:rPr>
              <a:t>Crop Insurance</a:t>
            </a:r>
            <a:endParaRPr lang="en-US" b="1">
              <a:solidFill>
                <a:srgbClr val="00B050"/>
              </a:solidFill>
              <a:cs typeface="Calibri"/>
            </a:endParaRPr>
          </a:p>
          <a:p>
            <a:pPr marL="0" indent="0">
              <a:buNone/>
            </a:pPr>
            <a:endParaRPr lang="en-US"/>
          </a:p>
        </p:txBody>
      </p:sp>
      <p:sp>
        <p:nvSpPr>
          <p:cNvPr id="3" name="Slide Number Placeholder 2">
            <a:extLst>
              <a:ext uri="{FF2B5EF4-FFF2-40B4-BE49-F238E27FC236}">
                <a16:creationId xmlns:a16="http://schemas.microsoft.com/office/drawing/2014/main" id="{E1E2E36B-ABEA-6CAE-2D9B-55D320679BE9}"/>
              </a:ext>
            </a:extLst>
          </p:cNvPr>
          <p:cNvSpPr>
            <a:spLocks noGrp="1"/>
          </p:cNvSpPr>
          <p:nvPr>
            <p:ph type="sldNum" sz="quarter" idx="12"/>
          </p:nvPr>
        </p:nvSpPr>
        <p:spPr/>
        <p:txBody>
          <a:bodyPr/>
          <a:lstStyle/>
          <a:p>
            <a:fld id="{B3FA7ADF-BCFD-4B31-ADBC-8A42BD360F96}" type="slidenum">
              <a:rPr lang="en-US" smtClean="0"/>
              <a:t>11</a:t>
            </a:fld>
            <a:endParaRPr lang="en-US"/>
          </a:p>
        </p:txBody>
      </p:sp>
    </p:spTree>
    <p:extLst>
      <p:ext uri="{BB962C8B-B14F-4D97-AF65-F5344CB8AC3E}">
        <p14:creationId xmlns:p14="http://schemas.microsoft.com/office/powerpoint/2010/main" val="52737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1D6A-8FC2-980D-4A2A-B81DAE39B151}"/>
              </a:ext>
            </a:extLst>
          </p:cNvPr>
          <p:cNvSpPr>
            <a:spLocks noGrp="1"/>
          </p:cNvSpPr>
          <p:nvPr>
            <p:ph type="title"/>
          </p:nvPr>
        </p:nvSpPr>
        <p:spPr>
          <a:xfrm>
            <a:off x="1678643" y="756827"/>
            <a:ext cx="9070040" cy="899740"/>
          </a:xfrm>
        </p:spPr>
        <p:txBody>
          <a:bodyPr>
            <a:noAutofit/>
          </a:bodyPr>
          <a:lstStyle/>
          <a:p>
            <a:r>
              <a:rPr lang="en-US" sz="2800">
                <a:latin typeface="Franklin Gothic Medium"/>
              </a:rPr>
              <a:t>Additional Upcoming Webinars from the Center for Agricultural and Shale Law:</a:t>
            </a:r>
            <a:endParaRPr lang="en-US" sz="2800"/>
          </a:p>
        </p:txBody>
      </p:sp>
      <p:sp>
        <p:nvSpPr>
          <p:cNvPr id="3" name="Slide Number Placeholder 2">
            <a:extLst>
              <a:ext uri="{FF2B5EF4-FFF2-40B4-BE49-F238E27FC236}">
                <a16:creationId xmlns:a16="http://schemas.microsoft.com/office/drawing/2014/main" id="{02555820-6B5A-C9C1-DF4A-EF8235187451}"/>
              </a:ext>
            </a:extLst>
          </p:cNvPr>
          <p:cNvSpPr>
            <a:spLocks noGrp="1"/>
          </p:cNvSpPr>
          <p:nvPr>
            <p:ph type="sldNum" sz="quarter" idx="4"/>
          </p:nvPr>
        </p:nvSpPr>
        <p:spPr/>
        <p:txBody>
          <a:bodyPr/>
          <a:lstStyle/>
          <a:p>
            <a:fld id="{B3FA7ADF-BCFD-4B31-ADBC-8A42BD360F96}" type="slidenum">
              <a:rPr lang="en-US" smtClean="0"/>
              <a:pPr/>
              <a:t>12</a:t>
            </a:fld>
            <a:endParaRPr lang="en-US"/>
          </a:p>
        </p:txBody>
      </p:sp>
      <p:sp>
        <p:nvSpPr>
          <p:cNvPr id="5" name="Rectangle 4">
            <a:extLst>
              <a:ext uri="{FF2B5EF4-FFF2-40B4-BE49-F238E27FC236}">
                <a16:creationId xmlns:a16="http://schemas.microsoft.com/office/drawing/2014/main" id="{2B27ACDF-7680-C206-C4A8-1EA9A76FB7C2}"/>
              </a:ext>
            </a:extLst>
          </p:cNvPr>
          <p:cNvSpPr/>
          <p:nvPr/>
        </p:nvSpPr>
        <p:spPr>
          <a:xfrm>
            <a:off x="2927758" y="6268209"/>
            <a:ext cx="6476301" cy="516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20070BAF-C321-70B8-72B6-A4D60ABBBC76}"/>
              </a:ext>
            </a:extLst>
          </p:cNvPr>
          <p:cNvSpPr txBox="1">
            <a:spLocks/>
          </p:cNvSpPr>
          <p:nvPr/>
        </p:nvSpPr>
        <p:spPr>
          <a:xfrm>
            <a:off x="322731" y="1649775"/>
            <a:ext cx="11255186" cy="493347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070C0"/>
                </a:solidFill>
                <a:ea typeface="+mn-lt"/>
                <a:cs typeface="+mn-lt"/>
              </a:rPr>
              <a:t>Quarterly Dairy Legal Update Series</a:t>
            </a:r>
            <a:endParaRPr lang="en-US">
              <a:solidFill>
                <a:srgbClr val="0070C0"/>
              </a:solidFill>
              <a:cs typeface="Calibri"/>
            </a:endParaRPr>
          </a:p>
          <a:p>
            <a:pPr marL="457200" indent="-457200"/>
            <a:r>
              <a:rPr lang="en-US" b="1"/>
              <a:t>Tues., Oct. 25, 2022</a:t>
            </a:r>
            <a:r>
              <a:rPr lang="en-US"/>
              <a:t>, noon E</a:t>
            </a:r>
            <a:r>
              <a:rPr lang="en-US">
                <a:ea typeface="+mn-lt"/>
                <a:cs typeface="+mn-lt"/>
              </a:rPr>
              <a:t>T: </a:t>
            </a:r>
          </a:p>
          <a:p>
            <a:pPr marL="914400" lvl="1"/>
            <a:r>
              <a:rPr lang="en-US" b="1" i="1">
                <a:ea typeface="+mn-lt"/>
                <a:cs typeface="+mn-lt"/>
              </a:rPr>
              <a:t>2023 Farm Bill &amp; Dairy</a:t>
            </a:r>
            <a:endParaRPr lang="en-US">
              <a:cs typeface="Calibri"/>
            </a:endParaRPr>
          </a:p>
          <a:p>
            <a:pPr marL="0" indent="0">
              <a:buNone/>
            </a:pPr>
            <a:r>
              <a:rPr lang="en-US" b="1">
                <a:solidFill>
                  <a:srgbClr val="0070C0"/>
                </a:solidFill>
                <a:ea typeface="+mn-lt"/>
                <a:cs typeface="+mn-lt"/>
              </a:rPr>
              <a:t>Legal Planning for Specialty Crop Producers Series</a:t>
            </a:r>
          </a:p>
          <a:p>
            <a:pPr marL="457200" indent="-457200"/>
            <a:r>
              <a:rPr lang="en-US" b="1">
                <a:ea typeface="+mn-lt"/>
                <a:cs typeface="+mn-lt"/>
              </a:rPr>
              <a:t>Wed. Nov. 16, 2022</a:t>
            </a:r>
            <a:r>
              <a:rPr lang="en-US">
                <a:ea typeface="+mn-lt"/>
                <a:cs typeface="+mn-lt"/>
              </a:rPr>
              <a:t>, noon ET: </a:t>
            </a:r>
            <a:endParaRPr lang="en-US" b="1" i="1">
              <a:ea typeface="+mn-lt"/>
              <a:cs typeface="+mn-lt"/>
            </a:endParaRPr>
          </a:p>
          <a:p>
            <a:pPr marL="914400" lvl="1"/>
            <a:r>
              <a:rPr lang="en-US" b="1" i="1">
                <a:ea typeface="+mn-lt"/>
                <a:cs typeface="+mn-lt"/>
              </a:rPr>
              <a:t>Licensing and Regulatory Obligations in Selling Raw and Processed Specialty Crop Products.</a:t>
            </a:r>
            <a:endParaRPr lang="en-US" b="1" i="1">
              <a:cs typeface="Calibri" panose="020F0502020204030204"/>
            </a:endParaRPr>
          </a:p>
          <a:p>
            <a:pPr marL="457200" indent="-457200"/>
            <a:r>
              <a:rPr lang="en-US" b="1">
                <a:ea typeface="+mn-lt"/>
                <a:cs typeface="+mn-lt"/>
              </a:rPr>
              <a:t>Wed. Nov. 30, 2022</a:t>
            </a:r>
            <a:r>
              <a:rPr lang="en-US">
                <a:ea typeface="+mn-lt"/>
                <a:cs typeface="+mn-lt"/>
              </a:rPr>
              <a:t>, noon ET: </a:t>
            </a:r>
            <a:endParaRPr lang="en-US" b="1" i="1">
              <a:ea typeface="+mn-lt"/>
              <a:cs typeface="+mn-lt"/>
            </a:endParaRPr>
          </a:p>
          <a:p>
            <a:pPr marL="914400" lvl="1"/>
            <a:r>
              <a:rPr lang="en-US" b="1" i="1">
                <a:ea typeface="+mn-lt"/>
                <a:cs typeface="+mn-lt"/>
              </a:rPr>
              <a:t>Municipal Law &amp; Zoning for Agritourism/ </a:t>
            </a:r>
            <a:r>
              <a:rPr lang="en-US" b="1" i="1" err="1">
                <a:ea typeface="+mn-lt"/>
                <a:cs typeface="+mn-lt"/>
              </a:rPr>
              <a:t>Agritainment</a:t>
            </a:r>
            <a:r>
              <a:rPr lang="en-US" b="1" i="1">
                <a:ea typeface="+mn-lt"/>
                <a:cs typeface="+mn-lt"/>
              </a:rPr>
              <a:t>, Specialty Crop Processing &amp; Sales.</a:t>
            </a:r>
            <a:endParaRPr lang="en-US" b="1" i="1">
              <a:cs typeface="Calibri" panose="020F0502020204030204"/>
            </a:endParaRPr>
          </a:p>
          <a:p>
            <a:pPr marL="457200" indent="-457200"/>
            <a:r>
              <a:rPr lang="en-US" b="1">
                <a:ea typeface="+mn-lt"/>
                <a:cs typeface="+mn-lt"/>
              </a:rPr>
              <a:t>Wed. Dec. 14, 2022</a:t>
            </a:r>
            <a:r>
              <a:rPr lang="en-US">
                <a:ea typeface="+mn-lt"/>
                <a:cs typeface="+mn-lt"/>
              </a:rPr>
              <a:t>, noon ET: </a:t>
            </a:r>
            <a:endParaRPr lang="en-US" b="1" i="1">
              <a:ea typeface="+mn-lt"/>
              <a:cs typeface="+mn-lt"/>
            </a:endParaRPr>
          </a:p>
          <a:p>
            <a:pPr marL="914400" lvl="1"/>
            <a:r>
              <a:rPr lang="en-US" b="1" i="1">
                <a:ea typeface="+mn-lt"/>
                <a:cs typeface="+mn-lt"/>
              </a:rPr>
              <a:t>Statutory Protections/Restrictions: Understanding PA’s Ag Area Security, Right-To-Farm, ACRE, and Clean &amp; Green Laws.</a:t>
            </a:r>
            <a:endParaRPr lang="en-US" b="1" i="1">
              <a:cs typeface="Calibri"/>
            </a:endParaRPr>
          </a:p>
          <a:p>
            <a:pPr marL="0" indent="0">
              <a:buFont typeface="Arial" panose="020B0604020202020204" pitchFamily="34" charset="0"/>
              <a:buNone/>
            </a:pPr>
            <a:endParaRPr lang="en-US">
              <a:cs typeface="Calibri"/>
            </a:endParaRPr>
          </a:p>
          <a:p>
            <a:pPr marL="0" indent="0">
              <a:buFont typeface="Arial" panose="020B0604020202020204" pitchFamily="34" charset="0"/>
              <a:buNone/>
            </a:pPr>
            <a:endParaRPr lang="en-US"/>
          </a:p>
        </p:txBody>
      </p:sp>
    </p:spTree>
    <p:extLst>
      <p:ext uri="{BB962C8B-B14F-4D97-AF65-F5344CB8AC3E}">
        <p14:creationId xmlns:p14="http://schemas.microsoft.com/office/powerpoint/2010/main" val="198110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54F1-FD6E-41F7-961A-EDC859F10170}"/>
              </a:ext>
            </a:extLst>
          </p:cNvPr>
          <p:cNvSpPr>
            <a:spLocks noGrp="1"/>
          </p:cNvSpPr>
          <p:nvPr>
            <p:ph type="title"/>
          </p:nvPr>
        </p:nvSpPr>
        <p:spPr/>
        <p:txBody>
          <a:bodyPr/>
          <a:lstStyle/>
          <a:p>
            <a:r>
              <a:rPr lang="en-US"/>
              <a:t>Understanding Agricultural Law </a:t>
            </a:r>
          </a:p>
        </p:txBody>
      </p:sp>
      <p:sp>
        <p:nvSpPr>
          <p:cNvPr id="3" name="Content Placeholder 2">
            <a:extLst>
              <a:ext uri="{FF2B5EF4-FFF2-40B4-BE49-F238E27FC236}">
                <a16:creationId xmlns:a16="http://schemas.microsoft.com/office/drawing/2014/main" id="{0E3C8208-D424-4B7E-9D4C-AAB1168A832F}"/>
              </a:ext>
            </a:extLst>
          </p:cNvPr>
          <p:cNvSpPr>
            <a:spLocks noGrp="1"/>
          </p:cNvSpPr>
          <p:nvPr>
            <p:ph idx="1"/>
          </p:nvPr>
        </p:nvSpPr>
        <p:spPr>
          <a:xfrm>
            <a:off x="787167" y="2230219"/>
            <a:ext cx="10515600" cy="4059873"/>
          </a:xfrm>
        </p:spPr>
        <p:txBody>
          <a:bodyPr>
            <a:normAutofit fontScale="77500" lnSpcReduction="20000"/>
          </a:bodyPr>
          <a:lstStyle/>
          <a:p>
            <a:pPr>
              <a:lnSpc>
                <a:spcPct val="120000"/>
              </a:lnSpc>
            </a:pPr>
            <a:r>
              <a:rPr lang="en-US" sz="3600" b="1"/>
              <a:t>This webinar will be recorded.</a:t>
            </a:r>
          </a:p>
          <a:p>
            <a:pPr>
              <a:lnSpc>
                <a:spcPct val="120000"/>
              </a:lnSpc>
            </a:pPr>
            <a:r>
              <a:rPr lang="en-US" sz="3600"/>
              <a:t>Use the Q&amp;A feature for questions.</a:t>
            </a:r>
          </a:p>
          <a:p>
            <a:pPr>
              <a:lnSpc>
                <a:spcPct val="120000"/>
              </a:lnSpc>
            </a:pPr>
            <a:r>
              <a:rPr lang="en-US" sz="3600"/>
              <a:t>CLE credits: </a:t>
            </a:r>
          </a:p>
          <a:p>
            <a:pPr lvl="1">
              <a:lnSpc>
                <a:spcPct val="120000"/>
              </a:lnSpc>
            </a:pPr>
            <a:r>
              <a:rPr lang="en-US" sz="3600"/>
              <a:t>Link will be posted in the chat</a:t>
            </a:r>
          </a:p>
          <a:p>
            <a:pPr lvl="1">
              <a:lnSpc>
                <a:spcPct val="120000"/>
              </a:lnSpc>
            </a:pPr>
            <a:r>
              <a:rPr lang="en-US" sz="3600"/>
              <a:t>Please fill out form</a:t>
            </a:r>
          </a:p>
          <a:p>
            <a:pPr lvl="1">
              <a:lnSpc>
                <a:spcPct val="120000"/>
              </a:lnSpc>
            </a:pPr>
            <a:r>
              <a:rPr lang="en-US" sz="3600"/>
              <a:t>Listen for code word</a:t>
            </a:r>
          </a:p>
          <a:p>
            <a:pPr lvl="1">
              <a:lnSpc>
                <a:spcPct val="120000"/>
              </a:lnSpc>
            </a:pPr>
            <a:r>
              <a:rPr lang="en-US" sz="3600"/>
              <a:t>Questions? </a:t>
            </a:r>
          </a:p>
          <a:p>
            <a:pPr lvl="2">
              <a:lnSpc>
                <a:spcPct val="120000"/>
              </a:lnSpc>
            </a:pPr>
            <a:r>
              <a:rPr lang="en-US" sz="3100"/>
              <a:t>Email: </a:t>
            </a:r>
            <a:r>
              <a:rPr lang="en-US" sz="3100">
                <a:hlinkClick r:id="rId3"/>
              </a:rPr>
              <a:t>aet17@psu.edu</a:t>
            </a:r>
            <a:r>
              <a:rPr lang="en-US" sz="3100"/>
              <a:t> </a:t>
            </a:r>
          </a:p>
          <a:p>
            <a:pPr lvl="1"/>
            <a:endParaRPr lang="en-US"/>
          </a:p>
        </p:txBody>
      </p:sp>
      <p:sp>
        <p:nvSpPr>
          <p:cNvPr id="4" name="Slide Number Placeholder 3">
            <a:extLst>
              <a:ext uri="{FF2B5EF4-FFF2-40B4-BE49-F238E27FC236}">
                <a16:creationId xmlns:a16="http://schemas.microsoft.com/office/drawing/2014/main" id="{C83A0E99-BD5F-4192-DFD4-25EE4A467CA6}"/>
              </a:ext>
            </a:extLst>
          </p:cNvPr>
          <p:cNvSpPr>
            <a:spLocks noGrp="1"/>
          </p:cNvSpPr>
          <p:nvPr>
            <p:ph type="sldNum" sz="quarter" idx="12"/>
          </p:nvPr>
        </p:nvSpPr>
        <p:spPr/>
        <p:txBody>
          <a:bodyPr/>
          <a:lstStyle/>
          <a:p>
            <a:fld id="{B3FA7ADF-BCFD-4B31-ADBC-8A42BD360F96}" type="slidenum">
              <a:rPr lang="en-US" smtClean="0"/>
              <a:t>13</a:t>
            </a:fld>
            <a:endParaRPr lang="en-US"/>
          </a:p>
        </p:txBody>
      </p:sp>
    </p:spTree>
    <p:extLst>
      <p:ext uri="{BB962C8B-B14F-4D97-AF65-F5344CB8AC3E}">
        <p14:creationId xmlns:p14="http://schemas.microsoft.com/office/powerpoint/2010/main" val="301596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01C-3783-4059-A88C-C8AF716A4567}"/>
              </a:ext>
            </a:extLst>
          </p:cNvPr>
          <p:cNvSpPr>
            <a:spLocks noGrp="1"/>
          </p:cNvSpPr>
          <p:nvPr>
            <p:ph type="ctrTitle"/>
          </p:nvPr>
        </p:nvSpPr>
        <p:spPr>
          <a:xfrm>
            <a:off x="924910" y="990600"/>
            <a:ext cx="9144000" cy="1488657"/>
          </a:xfrm>
        </p:spPr>
        <p:txBody>
          <a:bodyPr>
            <a:normAutofit/>
          </a:bodyPr>
          <a:lstStyle/>
          <a:p>
            <a:pPr algn="l"/>
            <a:r>
              <a:rPr lang="en-US" sz="4900"/>
              <a:t>Understanding the Basics of Agricultural Cooperatives</a:t>
            </a:r>
            <a:endParaRPr lang="en-US"/>
          </a:p>
        </p:txBody>
      </p:sp>
      <p:sp>
        <p:nvSpPr>
          <p:cNvPr id="3" name="Subtitle 2">
            <a:extLst>
              <a:ext uri="{FF2B5EF4-FFF2-40B4-BE49-F238E27FC236}">
                <a16:creationId xmlns:a16="http://schemas.microsoft.com/office/drawing/2014/main" id="{25281B87-B9D4-440F-95F0-D555CD806A18}"/>
              </a:ext>
            </a:extLst>
          </p:cNvPr>
          <p:cNvSpPr>
            <a:spLocks noGrp="1"/>
          </p:cNvSpPr>
          <p:nvPr>
            <p:ph type="subTitle" idx="1"/>
          </p:nvPr>
        </p:nvSpPr>
        <p:spPr>
          <a:xfrm>
            <a:off x="1061545" y="2556980"/>
            <a:ext cx="9144000" cy="1655762"/>
          </a:xfrm>
        </p:spPr>
        <p:txBody>
          <a:bodyPr>
            <a:normAutofit/>
          </a:bodyPr>
          <a:lstStyle/>
          <a:p>
            <a:pPr algn="l"/>
            <a:r>
              <a:rPr lang="en-US"/>
              <a:t>August 26, 2022</a:t>
            </a:r>
          </a:p>
          <a:p>
            <a:pPr algn="l"/>
            <a:r>
              <a:rPr lang="en-US"/>
              <a:t>Presenter: Ross </a:t>
            </a:r>
            <a:r>
              <a:rPr lang="en-US" err="1"/>
              <a:t>Pifer</a:t>
            </a:r>
            <a:r>
              <a:rPr lang="en-US"/>
              <a:t>,                        </a:t>
            </a:r>
          </a:p>
          <a:p>
            <a:pPr algn="l"/>
            <a:r>
              <a:rPr lang="en-US"/>
              <a:t>Center for Agricultural and Shale Law</a:t>
            </a:r>
          </a:p>
        </p:txBody>
      </p:sp>
      <p:sp>
        <p:nvSpPr>
          <p:cNvPr id="4" name="Subtitle 2">
            <a:extLst>
              <a:ext uri="{FF2B5EF4-FFF2-40B4-BE49-F238E27FC236}">
                <a16:creationId xmlns:a16="http://schemas.microsoft.com/office/drawing/2014/main" id="{842557AF-4416-FAFE-A67D-E058251D94DF}"/>
              </a:ext>
            </a:extLst>
          </p:cNvPr>
          <p:cNvSpPr txBox="1">
            <a:spLocks/>
          </p:cNvSpPr>
          <p:nvPr/>
        </p:nvSpPr>
        <p:spPr>
          <a:xfrm>
            <a:off x="1171904" y="429046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B4B4B"/>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B4B4B"/>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B4B4B"/>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B4B4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700">
              <a:solidFill>
                <a:srgbClr val="4B4B4B"/>
              </a:solidFill>
            </a:endParaRPr>
          </a:p>
        </p:txBody>
      </p:sp>
      <p:sp>
        <p:nvSpPr>
          <p:cNvPr id="6" name="TextBox 5">
            <a:extLst>
              <a:ext uri="{FF2B5EF4-FFF2-40B4-BE49-F238E27FC236}">
                <a16:creationId xmlns:a16="http://schemas.microsoft.com/office/drawing/2014/main" id="{4CFB5380-2052-DB71-5ED6-2B022FE82E29}"/>
              </a:ext>
            </a:extLst>
          </p:cNvPr>
          <p:cNvSpPr txBox="1"/>
          <p:nvPr/>
        </p:nvSpPr>
        <p:spPr>
          <a:xfrm>
            <a:off x="819807" y="4290465"/>
            <a:ext cx="10373710" cy="2031325"/>
          </a:xfrm>
          <a:prstGeom prst="rect">
            <a:avLst/>
          </a:prstGeom>
          <a:noFill/>
        </p:spPr>
        <p:txBody>
          <a:bodyPr wrap="square">
            <a:spAutoFit/>
          </a:bodyPr>
          <a:lstStyle/>
          <a:p>
            <a:pPr algn="l"/>
            <a:r>
              <a:rPr lang="en-US" b="0" i="0">
                <a:solidFill>
                  <a:srgbClr val="333333"/>
                </a:solidFill>
                <a:effectLst/>
                <a:latin typeface="Proxima Nova"/>
              </a:rPr>
              <a:t>Doing business through cooperatives has been part of U.S. agriculture and life in rural America since the 19th century. Any professional involved with agriculture in any capacity needs to understand the singularly unique business features of a cooperative, its governance and operational structure, revenue distribution and tax treatment under law. Lastly, agricultural cooperatives have a carefully crafted legal relationship to antitrust laws forged in the early 20th century that remains just as relevant a century later. This CLE offers the essential information to understand how cooperatives operate and why they are distinct from all other business forms. </a:t>
            </a:r>
            <a:endParaRPr lang="en-US">
              <a:solidFill>
                <a:srgbClr val="4B4B4B"/>
              </a:solidFill>
            </a:endParaRPr>
          </a:p>
        </p:txBody>
      </p:sp>
    </p:spTree>
    <p:extLst>
      <p:ext uri="{BB962C8B-B14F-4D97-AF65-F5344CB8AC3E}">
        <p14:creationId xmlns:p14="http://schemas.microsoft.com/office/powerpoint/2010/main" val="303227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B4C8-F6DC-43D4-94CC-1906C7ED9B08}"/>
              </a:ext>
            </a:extLst>
          </p:cNvPr>
          <p:cNvSpPr>
            <a:spLocks noGrp="1"/>
          </p:cNvSpPr>
          <p:nvPr>
            <p:ph type="title"/>
          </p:nvPr>
        </p:nvSpPr>
        <p:spPr/>
        <p:txBody>
          <a:bodyPr/>
          <a:lstStyle/>
          <a:p>
            <a:r>
              <a:rPr lang="en-US" dirty="0"/>
              <a:t>Overview of Today’s Presentation</a:t>
            </a:r>
          </a:p>
        </p:txBody>
      </p:sp>
      <p:sp>
        <p:nvSpPr>
          <p:cNvPr id="3" name="Content Placeholder 2">
            <a:extLst>
              <a:ext uri="{FF2B5EF4-FFF2-40B4-BE49-F238E27FC236}">
                <a16:creationId xmlns:a16="http://schemas.microsoft.com/office/drawing/2014/main" id="{2A367047-3256-4E03-908A-2624166F7116}"/>
              </a:ext>
            </a:extLst>
          </p:cNvPr>
          <p:cNvSpPr>
            <a:spLocks noGrp="1"/>
          </p:cNvSpPr>
          <p:nvPr>
            <p:ph idx="1"/>
          </p:nvPr>
        </p:nvSpPr>
        <p:spPr/>
        <p:txBody>
          <a:bodyPr>
            <a:normAutofit/>
          </a:bodyPr>
          <a:lstStyle/>
          <a:p>
            <a:r>
              <a:rPr lang="en-US" dirty="0"/>
              <a:t>Agricultural Cooperatives Generally</a:t>
            </a:r>
          </a:p>
          <a:p>
            <a:r>
              <a:rPr lang="en-US" dirty="0"/>
              <a:t>Major Federal Statutes and Case Law</a:t>
            </a:r>
          </a:p>
          <a:p>
            <a:pPr lvl="1"/>
            <a:r>
              <a:rPr lang="en-US" dirty="0"/>
              <a:t>Capper Volstead Act</a:t>
            </a:r>
          </a:p>
          <a:p>
            <a:pPr lvl="1"/>
            <a:r>
              <a:rPr lang="en-US" dirty="0"/>
              <a:t>Ag Fair Practices Act</a:t>
            </a:r>
          </a:p>
          <a:p>
            <a:r>
              <a:rPr lang="en-US" dirty="0"/>
              <a:t>Current Issues</a:t>
            </a:r>
          </a:p>
        </p:txBody>
      </p:sp>
    </p:spTree>
    <p:extLst>
      <p:ext uri="{BB962C8B-B14F-4D97-AF65-F5344CB8AC3E}">
        <p14:creationId xmlns:p14="http://schemas.microsoft.com/office/powerpoint/2010/main" val="94204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a:xfrm>
            <a:off x="2455732" y="898063"/>
            <a:ext cx="10515600" cy="1325563"/>
          </a:xfrm>
        </p:spPr>
        <p:txBody>
          <a:bodyPr/>
          <a:lstStyle/>
          <a:p>
            <a:r>
              <a:rPr lang="en-US" dirty="0"/>
              <a:t>What is a Cooperative?</a:t>
            </a:r>
          </a:p>
        </p:txBody>
      </p:sp>
      <p:sp>
        <p:nvSpPr>
          <p:cNvPr id="6" name="Rectangle 2">
            <a:extLst>
              <a:ext uri="{FF2B5EF4-FFF2-40B4-BE49-F238E27FC236}">
                <a16:creationId xmlns:a16="http://schemas.microsoft.com/office/drawing/2014/main" id="{CE741BFD-5D47-4188-AB32-0618A09BBD82}"/>
              </a:ext>
            </a:extLst>
          </p:cNvPr>
          <p:cNvSpPr txBox="1">
            <a:spLocks noChangeArrowheads="1"/>
          </p:cNvSpPr>
          <p:nvPr/>
        </p:nvSpPr>
        <p:spPr>
          <a:xfrm>
            <a:off x="457200" y="2209800"/>
            <a:ext cx="82296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b="1">
              <a:solidFill>
                <a:schemeClr val="bg1"/>
              </a:solidFill>
            </a:endParaRPr>
          </a:p>
          <a:p>
            <a:endParaRPr lang="en-US" altLang="en-US" b="1">
              <a:solidFill>
                <a:schemeClr val="bg1"/>
              </a:solidFill>
            </a:endParaRPr>
          </a:p>
        </p:txBody>
      </p:sp>
      <p:pic>
        <p:nvPicPr>
          <p:cNvPr id="7" name="Picture 8" descr="http://www.sunkist.com/img/layout/left_about.jpg">
            <a:extLst>
              <a:ext uri="{FF2B5EF4-FFF2-40B4-BE49-F238E27FC236}">
                <a16:creationId xmlns:a16="http://schemas.microsoft.com/office/drawing/2014/main" id="{B2A884D3-3A9B-46D1-B44B-3236ADBCA19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2245763"/>
            <a:ext cx="1702613" cy="152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0" descr="http://www.ourcoop.com/include/images/NewsPictures/lexingtongrandopening.jpg">
            <a:extLst>
              <a:ext uri="{FF2B5EF4-FFF2-40B4-BE49-F238E27FC236}">
                <a16:creationId xmlns:a16="http://schemas.microsoft.com/office/drawing/2014/main" id="{955D3168-A672-420D-9475-4F161150ECA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352800" y="2053375"/>
            <a:ext cx="2755686" cy="170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bnsf.com/business/agcom/elevator/bin5/pix1215.jpg">
            <a:extLst>
              <a:ext uri="{FF2B5EF4-FFF2-40B4-BE49-F238E27FC236}">
                <a16:creationId xmlns:a16="http://schemas.microsoft.com/office/drawing/2014/main" id="{F66AA10E-3B79-4073-A460-1C24503A37C3}"/>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040480" y="2060052"/>
            <a:ext cx="3376283" cy="203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www.southernstates.com/images/masthead1_1.gif">
            <a:hlinkClick r:id="rId8"/>
            <a:extLst>
              <a:ext uri="{FF2B5EF4-FFF2-40B4-BE49-F238E27FC236}">
                <a16:creationId xmlns:a16="http://schemas.microsoft.com/office/drawing/2014/main" id="{C3749022-A90E-4C14-8328-C7D31BFD5435}"/>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785158" y="3963637"/>
            <a:ext cx="4049737" cy="45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http://www.oceanspray.com/homeimages/default_r4_c1.jpg">
            <a:extLst>
              <a:ext uri="{FF2B5EF4-FFF2-40B4-BE49-F238E27FC236}">
                <a16:creationId xmlns:a16="http://schemas.microsoft.com/office/drawing/2014/main" id="{E917475B-3259-4B72-9459-287C51BBD223}"/>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764936" y="4595611"/>
            <a:ext cx="1778719" cy="80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iamond of California Home">
            <a:hlinkClick r:id="rId13"/>
            <a:extLst>
              <a:ext uri="{FF2B5EF4-FFF2-40B4-BE49-F238E27FC236}">
                <a16:creationId xmlns:a16="http://schemas.microsoft.com/office/drawing/2014/main" id="{900B5166-EA49-429A-B7C3-FEB667FE1B1E}"/>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6063963" y="4062808"/>
            <a:ext cx="3352800" cy="80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Riceland">
            <a:extLst>
              <a:ext uri="{FF2B5EF4-FFF2-40B4-BE49-F238E27FC236}">
                <a16:creationId xmlns:a16="http://schemas.microsoft.com/office/drawing/2014/main" id="{254A0195-81DE-4313-ADE1-0C0773D5932A}"/>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6010301" y="4700587"/>
            <a:ext cx="34064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http://www.landolakesinc.com/images/Home_Banner.gif">
            <a:extLst>
              <a:ext uri="{FF2B5EF4-FFF2-40B4-BE49-F238E27FC236}">
                <a16:creationId xmlns:a16="http://schemas.microsoft.com/office/drawing/2014/main" id="{09A6D113-FCF5-49B2-A78C-245832D47EA9}"/>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1932940" y="5573436"/>
            <a:ext cx="7331423" cy="128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descr="DFA Logo">
            <a:extLst>
              <a:ext uri="{FF2B5EF4-FFF2-40B4-BE49-F238E27FC236}">
                <a16:creationId xmlns:a16="http://schemas.microsoft.com/office/drawing/2014/main" id="{ACC85FFF-D7AA-45A9-BC12-371A013F8D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DFA Logo">
            <a:extLst>
              <a:ext uri="{FF2B5EF4-FFF2-40B4-BE49-F238E27FC236}">
                <a16:creationId xmlns:a16="http://schemas.microsoft.com/office/drawing/2014/main" id="{198F5C48-DE97-4733-8B60-3F7F2B7724C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DFA aims to reduce greenhouse gas emissions by 30% by 2030 | 2020-08-27 |  Dairy Foods">
            <a:extLst>
              <a:ext uri="{FF2B5EF4-FFF2-40B4-BE49-F238E27FC236}">
                <a16:creationId xmlns:a16="http://schemas.microsoft.com/office/drawing/2014/main" id="{0AA79DDE-1FD2-4EB9-9942-2AA6D8B42E7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72723" y="4425221"/>
            <a:ext cx="1799902" cy="109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2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Forms of Business Organizations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Sole proprietorship</a:t>
            </a:r>
          </a:p>
          <a:p>
            <a:r>
              <a:rPr lang="en-US" dirty="0"/>
              <a:t>Partnership</a:t>
            </a:r>
          </a:p>
          <a:p>
            <a:r>
              <a:rPr lang="en-US" dirty="0"/>
              <a:t>Corporation</a:t>
            </a:r>
          </a:p>
          <a:p>
            <a:r>
              <a:rPr lang="en-US" dirty="0"/>
              <a:t>LLCs, LLPs, Non-profit corporations, Cooperatives</a:t>
            </a:r>
          </a:p>
          <a:p>
            <a:endParaRPr lang="en-US" dirty="0"/>
          </a:p>
          <a:p>
            <a:endParaRPr lang="en-US" dirty="0"/>
          </a:p>
          <a:p>
            <a:endParaRPr lang="en-US" dirty="0"/>
          </a:p>
        </p:txBody>
      </p:sp>
    </p:spTree>
    <p:extLst>
      <p:ext uri="{BB962C8B-B14F-4D97-AF65-F5344CB8AC3E}">
        <p14:creationId xmlns:p14="http://schemas.microsoft.com/office/powerpoint/2010/main" val="152379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Forms of Business Organizations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Pennsylvania Consolidated Statutes, Title 15</a:t>
            </a:r>
          </a:p>
          <a:p>
            <a:pPr lvl="1"/>
            <a:r>
              <a:rPr lang="en-US" dirty="0"/>
              <a:t>Chapter 71 – Cooperative Corporation Law of 1988</a:t>
            </a:r>
          </a:p>
          <a:p>
            <a:pPr lvl="1"/>
            <a:r>
              <a:rPr lang="en-US" dirty="0"/>
              <a:t>Chapter 73 – Electric Cooperative Law of 1990</a:t>
            </a:r>
          </a:p>
          <a:p>
            <a:pPr lvl="1"/>
            <a:r>
              <a:rPr lang="en-US" dirty="0"/>
              <a:t>Chapter 75 – Cooperative Agricultural Association Law of 1990</a:t>
            </a:r>
          </a:p>
          <a:p>
            <a:endParaRPr lang="en-US" dirty="0"/>
          </a:p>
          <a:p>
            <a:endParaRPr lang="en-US" dirty="0"/>
          </a:p>
          <a:p>
            <a:endParaRPr lang="en-US" dirty="0"/>
          </a:p>
        </p:txBody>
      </p:sp>
    </p:spTree>
    <p:extLst>
      <p:ext uri="{BB962C8B-B14F-4D97-AF65-F5344CB8AC3E}">
        <p14:creationId xmlns:p14="http://schemas.microsoft.com/office/powerpoint/2010/main" val="109748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Cooperative Principles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Corporate purpose</a:t>
            </a:r>
          </a:p>
          <a:p>
            <a:pPr lvl="1"/>
            <a:r>
              <a:rPr lang="en-US" dirty="0"/>
              <a:t>Profit for shareholders</a:t>
            </a:r>
          </a:p>
          <a:p>
            <a:r>
              <a:rPr lang="en-US" dirty="0"/>
              <a:t>Core principle behind operation of cooperative</a:t>
            </a:r>
          </a:p>
          <a:p>
            <a:pPr lvl="1"/>
            <a:r>
              <a:rPr lang="en-US" dirty="0"/>
              <a:t>Benefits of collective action</a:t>
            </a:r>
          </a:p>
          <a:p>
            <a:pPr lvl="2"/>
            <a:r>
              <a:rPr lang="en-US" dirty="0"/>
              <a:t>To purchase products</a:t>
            </a:r>
          </a:p>
          <a:p>
            <a:pPr lvl="2"/>
            <a:r>
              <a:rPr lang="en-US" dirty="0"/>
              <a:t>To sell products</a:t>
            </a:r>
          </a:p>
          <a:p>
            <a:pPr lvl="2"/>
            <a:r>
              <a:rPr lang="en-US" dirty="0"/>
              <a:t>To provide/receive services</a:t>
            </a:r>
          </a:p>
          <a:p>
            <a:endParaRPr lang="en-US" dirty="0"/>
          </a:p>
        </p:txBody>
      </p:sp>
    </p:spTree>
    <p:extLst>
      <p:ext uri="{BB962C8B-B14F-4D97-AF65-F5344CB8AC3E}">
        <p14:creationId xmlns:p14="http://schemas.microsoft.com/office/powerpoint/2010/main" val="294295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9" y="1289785"/>
            <a:ext cx="6898707" cy="764406"/>
          </a:xfrm>
        </p:spPr>
        <p:txBody>
          <a:bodyPr/>
          <a:lstStyle/>
          <a:p>
            <a:r>
              <a:rPr lang="en-US"/>
              <a:t>Center for Agricultural and Shale Law</a:t>
            </a:r>
          </a:p>
        </p:txBody>
      </p:sp>
      <p:sp>
        <p:nvSpPr>
          <p:cNvPr id="4" name="Text Placeholder 3"/>
          <p:cNvSpPr>
            <a:spLocks noGrp="1"/>
          </p:cNvSpPr>
          <p:nvPr>
            <p:ph type="body" sz="half" idx="2"/>
          </p:nvPr>
        </p:nvSpPr>
        <p:spPr>
          <a:xfrm>
            <a:off x="666749" y="2362200"/>
            <a:ext cx="7645977" cy="3733800"/>
          </a:xfrm>
        </p:spPr>
        <p:txBody>
          <a:bodyPr numCol="2">
            <a:normAutofit/>
          </a:bodyPr>
          <a:lstStyle/>
          <a:p>
            <a:r>
              <a:rPr lang="en-US" sz="2100">
                <a:hlinkClick r:id="rId3"/>
              </a:rPr>
              <a:t>https://aglaw.psu.edu</a:t>
            </a:r>
            <a:r>
              <a:rPr lang="en-US" sz="2100"/>
              <a:t> </a:t>
            </a:r>
          </a:p>
          <a:p>
            <a:pPr marL="342900" indent="-342900">
              <a:buFont typeface="Arial" panose="020B0604020202020204" pitchFamily="34" charset="0"/>
              <a:buChar char="•"/>
            </a:pPr>
            <a:r>
              <a:rPr lang="en-US" sz="2100"/>
              <a:t>Agricultural Law Weekly Review</a:t>
            </a:r>
          </a:p>
          <a:p>
            <a:pPr marL="342900" indent="-342900">
              <a:buFont typeface="Arial" panose="020B0604020202020204" pitchFamily="34" charset="0"/>
              <a:buChar char="•"/>
            </a:pPr>
            <a:r>
              <a:rPr lang="en-US" sz="2100"/>
              <a:t>Shale Law Weekly Review</a:t>
            </a:r>
          </a:p>
          <a:p>
            <a:pPr marL="342900" indent="-342900">
              <a:buFont typeface="Arial" panose="020B0604020202020204" pitchFamily="34" charset="0"/>
              <a:buChar char="•"/>
            </a:pPr>
            <a:r>
              <a:rPr lang="en-US" sz="2100"/>
              <a:t>Agricultural Law Virtual Resource Rooms</a:t>
            </a:r>
          </a:p>
          <a:p>
            <a:pPr marL="342900" indent="-342900">
              <a:buFont typeface="Arial" panose="020B0604020202020204" pitchFamily="34" charset="0"/>
              <a:buChar char="•"/>
            </a:pPr>
            <a:r>
              <a:rPr lang="en-US" sz="2100"/>
              <a:t>Shale Law Virtual Resource Rooms</a:t>
            </a:r>
          </a:p>
          <a:p>
            <a:pPr marL="342900" indent="-342900">
              <a:buFont typeface="Arial" panose="020B0604020202020204" pitchFamily="34" charset="0"/>
              <a:buChar char="•"/>
            </a:pPr>
            <a:r>
              <a:rPr lang="en-US" sz="2100"/>
              <a:t>Agricultural Law Issue Tracker</a:t>
            </a:r>
          </a:p>
          <a:p>
            <a:pPr marL="342900" indent="-342900">
              <a:buFont typeface="Arial" panose="020B0604020202020204" pitchFamily="34" charset="0"/>
              <a:buChar char="•"/>
            </a:pPr>
            <a:r>
              <a:rPr lang="en-US" sz="2100"/>
              <a:t>Shale Law Issue Tracker</a:t>
            </a:r>
          </a:p>
          <a:p>
            <a:pPr marL="342900" indent="-342900">
              <a:buFont typeface="Arial" panose="020B0604020202020204" pitchFamily="34" charset="0"/>
              <a:buChar char="•"/>
            </a:pPr>
            <a:r>
              <a:rPr lang="en-US" sz="2100"/>
              <a:t>Agricultural Law Podcast</a:t>
            </a:r>
          </a:p>
          <a:p>
            <a:pPr marL="342900" indent="-342900">
              <a:buFont typeface="Arial" panose="020B0604020202020204" pitchFamily="34" charset="0"/>
              <a:buChar char="•"/>
            </a:pPr>
            <a:r>
              <a:rPr lang="en-US" sz="2100"/>
              <a:t>Social Media </a:t>
            </a:r>
          </a:p>
          <a:p>
            <a:pPr marL="800100" lvl="1" indent="-342900">
              <a:buFont typeface="Arial" panose="020B0604020202020204" pitchFamily="34" charset="0"/>
              <a:buChar char="•"/>
            </a:pPr>
            <a:r>
              <a:rPr lang="en-US" sz="1900"/>
              <a:t>Twitter, Facebook, LinkedIn, YouTube </a:t>
            </a:r>
          </a:p>
          <a:p>
            <a:pPr marL="342900" indent="-342900">
              <a:buFont typeface="Arial" panose="020B0604020202020204" pitchFamily="34" charset="0"/>
              <a:buChar char="•"/>
            </a:pPr>
            <a:r>
              <a:rPr lang="en-US" sz="2100"/>
              <a:t>Presentations</a:t>
            </a:r>
          </a:p>
          <a:p>
            <a:pPr marL="342900" indent="-342900">
              <a:buFont typeface="Arial" panose="020B0604020202020204" pitchFamily="34" charset="0"/>
              <a:buChar char="•"/>
            </a:pPr>
            <a:r>
              <a:rPr lang="en-US" sz="2100"/>
              <a:t>PA Ag Mediation Program</a:t>
            </a:r>
          </a:p>
          <a:p>
            <a:pPr marL="342900" indent="-342900">
              <a:buFont typeface="Arial" panose="020B0604020202020204" pitchFamily="34" charset="0"/>
              <a:buChar char="•"/>
            </a:pPr>
            <a:endParaRPr lang="en-US" sz="2100"/>
          </a:p>
          <a:p>
            <a:pPr marL="800100" lvl="1" indent="-342900">
              <a:buFont typeface="Arial" panose="020B0604020202020204" pitchFamily="34" charset="0"/>
              <a:buChar char="•"/>
            </a:pPr>
            <a:endParaRPr lang="en-US" sz="1900"/>
          </a:p>
        </p:txBody>
      </p:sp>
      <p:sp>
        <p:nvSpPr>
          <p:cNvPr id="3" name="Slide Number Placeholder 2"/>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FC773-42DD-4FFC-93ED-947C9CB8A1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Graphical user interface, website&#10;&#10;Description automatically generated">
            <a:extLst>
              <a:ext uri="{FF2B5EF4-FFF2-40B4-BE49-F238E27FC236}">
                <a16:creationId xmlns:a16="http://schemas.microsoft.com/office/drawing/2014/main" id="{D05A68F0-BC1E-4AF0-BF73-6235F82795DD}"/>
              </a:ext>
            </a:extLst>
          </p:cNvPr>
          <p:cNvPicPr>
            <a:picLocks noChangeAspect="1"/>
          </p:cNvPicPr>
          <p:nvPr/>
        </p:nvPicPr>
        <p:blipFill rotWithShape="1">
          <a:blip r:embed="rId4">
            <a:extLst>
              <a:ext uri="{28A0092B-C50C-407E-A947-70E740481C1C}">
                <a14:useLocalDpi xmlns:a14="http://schemas.microsoft.com/office/drawing/2010/main" val="0"/>
              </a:ext>
            </a:extLst>
          </a:blip>
          <a:srcRect l="732" r="511"/>
          <a:stretch/>
        </p:blipFill>
        <p:spPr>
          <a:xfrm>
            <a:off x="7904480" y="3670585"/>
            <a:ext cx="3449320" cy="2616057"/>
          </a:xfrm>
          <a:prstGeom prst="rect">
            <a:avLst/>
          </a:prstGeom>
          <a:effectLst>
            <a:outerShdw blurRad="50800" dist="38100" dir="8100000" algn="tr" rotWithShape="0">
              <a:prstClr val="black">
                <a:alpha val="40000"/>
              </a:prstClr>
            </a:outerShdw>
          </a:effectLst>
        </p:spPr>
      </p:pic>
      <p:sp>
        <p:nvSpPr>
          <p:cNvPr id="5" name="Rectangle 4">
            <a:extLst>
              <a:ext uri="{FF2B5EF4-FFF2-40B4-BE49-F238E27FC236}">
                <a16:creationId xmlns:a16="http://schemas.microsoft.com/office/drawing/2014/main" id="{88561C2A-D2DF-4ED4-765C-A53983221459}"/>
              </a:ext>
            </a:extLst>
          </p:cNvPr>
          <p:cNvSpPr/>
          <p:nvPr/>
        </p:nvSpPr>
        <p:spPr>
          <a:xfrm>
            <a:off x="2927758" y="6356350"/>
            <a:ext cx="6476301" cy="428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5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Role of Agricultural Cooperatives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lnSpcReduction="10000"/>
          </a:bodyPr>
          <a:lstStyle/>
          <a:p>
            <a:pPr lvl="1"/>
            <a:r>
              <a:rPr lang="en-US" dirty="0"/>
              <a:t>Approximately 38.6% of farm output marketed through cooperatives</a:t>
            </a:r>
          </a:p>
          <a:p>
            <a:pPr lvl="2"/>
            <a:r>
              <a:rPr lang="en-US" dirty="0"/>
              <a:t>Milk is approximately 85%</a:t>
            </a:r>
          </a:p>
          <a:p>
            <a:pPr lvl="1"/>
            <a:r>
              <a:rPr lang="en-US" dirty="0"/>
              <a:t>Approximately 26% of farm inputs are purchased through cooperatives</a:t>
            </a:r>
          </a:p>
          <a:p>
            <a:pPr lvl="1"/>
            <a:r>
              <a:rPr lang="en-US" dirty="0"/>
              <a:t>Cooperatives also exist in other aspects of agricultural / rural communities</a:t>
            </a:r>
          </a:p>
          <a:p>
            <a:pPr lvl="2"/>
            <a:r>
              <a:rPr lang="en-US" dirty="0"/>
              <a:t>Credit and finance</a:t>
            </a:r>
          </a:p>
          <a:p>
            <a:pPr lvl="2"/>
            <a:r>
              <a:rPr lang="en-US" dirty="0"/>
              <a:t>Rural electric and other services</a:t>
            </a:r>
          </a:p>
          <a:p>
            <a:endParaRPr lang="en-US" dirty="0"/>
          </a:p>
        </p:txBody>
      </p:sp>
    </p:spTree>
    <p:extLst>
      <p:ext uri="{BB962C8B-B14F-4D97-AF65-F5344CB8AC3E}">
        <p14:creationId xmlns:p14="http://schemas.microsoft.com/office/powerpoint/2010/main" val="235903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a:xfrm>
            <a:off x="1021080" y="770014"/>
            <a:ext cx="10515600" cy="1325563"/>
          </a:xfrm>
        </p:spPr>
        <p:txBody>
          <a:bodyPr/>
          <a:lstStyle/>
          <a:p>
            <a:r>
              <a:rPr lang="en-US" dirty="0"/>
              <a:t>Agricultural Cooperatives</a:t>
            </a:r>
          </a:p>
        </p:txBody>
      </p:sp>
      <p:pic>
        <p:nvPicPr>
          <p:cNvPr id="4" name="Picture 3">
            <a:extLst>
              <a:ext uri="{FF2B5EF4-FFF2-40B4-BE49-F238E27FC236}">
                <a16:creationId xmlns:a16="http://schemas.microsoft.com/office/drawing/2014/main" id="{51A6469C-7CB2-4023-9630-CC2F26FC5266}"/>
              </a:ext>
            </a:extLst>
          </p:cNvPr>
          <p:cNvPicPr>
            <a:picLocks noChangeAspect="1"/>
          </p:cNvPicPr>
          <p:nvPr/>
        </p:nvPicPr>
        <p:blipFill>
          <a:blip r:embed="rId2"/>
          <a:stretch>
            <a:fillRect/>
          </a:stretch>
        </p:blipFill>
        <p:spPr>
          <a:xfrm>
            <a:off x="899160" y="1892377"/>
            <a:ext cx="8676640" cy="4483239"/>
          </a:xfrm>
          <a:prstGeom prst="rect">
            <a:avLst/>
          </a:prstGeom>
        </p:spPr>
      </p:pic>
      <p:sp>
        <p:nvSpPr>
          <p:cNvPr id="5" name="TextBox 4">
            <a:extLst>
              <a:ext uri="{FF2B5EF4-FFF2-40B4-BE49-F238E27FC236}">
                <a16:creationId xmlns:a16="http://schemas.microsoft.com/office/drawing/2014/main" id="{6627D3FC-1A6A-4533-833C-7619FA194B1E}"/>
              </a:ext>
            </a:extLst>
          </p:cNvPr>
          <p:cNvSpPr txBox="1"/>
          <p:nvPr/>
        </p:nvSpPr>
        <p:spPr>
          <a:xfrm>
            <a:off x="9824720" y="5903320"/>
            <a:ext cx="2062480" cy="369332"/>
          </a:xfrm>
          <a:prstGeom prst="rect">
            <a:avLst/>
          </a:prstGeom>
          <a:noFill/>
        </p:spPr>
        <p:txBody>
          <a:bodyPr wrap="square" rtlCol="0">
            <a:spAutoFit/>
          </a:bodyPr>
          <a:lstStyle/>
          <a:p>
            <a:r>
              <a:rPr lang="en-US" dirty="0"/>
              <a:t>Source – USDA RD</a:t>
            </a:r>
          </a:p>
        </p:txBody>
      </p:sp>
    </p:spTree>
    <p:extLst>
      <p:ext uri="{BB962C8B-B14F-4D97-AF65-F5344CB8AC3E}">
        <p14:creationId xmlns:p14="http://schemas.microsoft.com/office/powerpoint/2010/main" val="573758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a:xfrm>
            <a:off x="1082040" y="769976"/>
            <a:ext cx="10515600" cy="1325563"/>
          </a:xfrm>
        </p:spPr>
        <p:txBody>
          <a:bodyPr/>
          <a:lstStyle/>
          <a:p>
            <a:r>
              <a:rPr lang="en-US" dirty="0"/>
              <a:t>Agricultural Cooperatives</a:t>
            </a:r>
          </a:p>
        </p:txBody>
      </p:sp>
      <p:pic>
        <p:nvPicPr>
          <p:cNvPr id="5" name="Picture 4">
            <a:extLst>
              <a:ext uri="{FF2B5EF4-FFF2-40B4-BE49-F238E27FC236}">
                <a16:creationId xmlns:a16="http://schemas.microsoft.com/office/drawing/2014/main" id="{79435841-11BB-414D-886E-85458BCFAF7B}"/>
              </a:ext>
            </a:extLst>
          </p:cNvPr>
          <p:cNvPicPr>
            <a:picLocks noChangeAspect="1"/>
          </p:cNvPicPr>
          <p:nvPr/>
        </p:nvPicPr>
        <p:blipFill>
          <a:blip r:embed="rId2"/>
          <a:stretch>
            <a:fillRect/>
          </a:stretch>
        </p:blipFill>
        <p:spPr>
          <a:xfrm>
            <a:off x="0" y="1894348"/>
            <a:ext cx="8961120" cy="4799865"/>
          </a:xfrm>
          <a:prstGeom prst="rect">
            <a:avLst/>
          </a:prstGeom>
        </p:spPr>
      </p:pic>
      <p:sp>
        <p:nvSpPr>
          <p:cNvPr id="6" name="TextBox 5">
            <a:extLst>
              <a:ext uri="{FF2B5EF4-FFF2-40B4-BE49-F238E27FC236}">
                <a16:creationId xmlns:a16="http://schemas.microsoft.com/office/drawing/2014/main" id="{863A98EE-7D28-4339-B494-75903024E6F0}"/>
              </a:ext>
            </a:extLst>
          </p:cNvPr>
          <p:cNvSpPr txBox="1"/>
          <p:nvPr/>
        </p:nvSpPr>
        <p:spPr>
          <a:xfrm>
            <a:off x="9824720" y="5903320"/>
            <a:ext cx="2062480" cy="369332"/>
          </a:xfrm>
          <a:prstGeom prst="rect">
            <a:avLst/>
          </a:prstGeom>
          <a:noFill/>
        </p:spPr>
        <p:txBody>
          <a:bodyPr wrap="square" rtlCol="0">
            <a:spAutoFit/>
          </a:bodyPr>
          <a:lstStyle/>
          <a:p>
            <a:r>
              <a:rPr lang="en-US" dirty="0"/>
              <a:t>Source – USDA RD</a:t>
            </a:r>
          </a:p>
        </p:txBody>
      </p:sp>
    </p:spTree>
    <p:extLst>
      <p:ext uri="{BB962C8B-B14F-4D97-AF65-F5344CB8AC3E}">
        <p14:creationId xmlns:p14="http://schemas.microsoft.com/office/powerpoint/2010/main" val="3909620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a:xfrm>
            <a:off x="1082040" y="769976"/>
            <a:ext cx="10515600" cy="1325563"/>
          </a:xfrm>
        </p:spPr>
        <p:txBody>
          <a:bodyPr/>
          <a:lstStyle/>
          <a:p>
            <a:r>
              <a:rPr lang="en-US" dirty="0"/>
              <a:t>Agricultural Cooperatives</a:t>
            </a:r>
          </a:p>
        </p:txBody>
      </p:sp>
      <p:sp>
        <p:nvSpPr>
          <p:cNvPr id="6" name="TextBox 5">
            <a:extLst>
              <a:ext uri="{FF2B5EF4-FFF2-40B4-BE49-F238E27FC236}">
                <a16:creationId xmlns:a16="http://schemas.microsoft.com/office/drawing/2014/main" id="{863A98EE-7D28-4339-B494-75903024E6F0}"/>
              </a:ext>
            </a:extLst>
          </p:cNvPr>
          <p:cNvSpPr txBox="1"/>
          <p:nvPr/>
        </p:nvSpPr>
        <p:spPr>
          <a:xfrm>
            <a:off x="9824720" y="5903320"/>
            <a:ext cx="2062480" cy="369332"/>
          </a:xfrm>
          <a:prstGeom prst="rect">
            <a:avLst/>
          </a:prstGeom>
          <a:noFill/>
        </p:spPr>
        <p:txBody>
          <a:bodyPr wrap="square" rtlCol="0">
            <a:spAutoFit/>
          </a:bodyPr>
          <a:lstStyle/>
          <a:p>
            <a:r>
              <a:rPr lang="en-US" dirty="0"/>
              <a:t>Source – USDA RD</a:t>
            </a:r>
          </a:p>
        </p:txBody>
      </p:sp>
      <p:pic>
        <p:nvPicPr>
          <p:cNvPr id="4" name="Picture 3">
            <a:extLst>
              <a:ext uri="{FF2B5EF4-FFF2-40B4-BE49-F238E27FC236}">
                <a16:creationId xmlns:a16="http://schemas.microsoft.com/office/drawing/2014/main" id="{67CC8304-2E2E-4B3C-B7A5-560300CC2889}"/>
              </a:ext>
            </a:extLst>
          </p:cNvPr>
          <p:cNvPicPr>
            <a:picLocks noChangeAspect="1"/>
          </p:cNvPicPr>
          <p:nvPr/>
        </p:nvPicPr>
        <p:blipFill>
          <a:blip r:embed="rId2"/>
          <a:stretch>
            <a:fillRect/>
          </a:stretch>
        </p:blipFill>
        <p:spPr>
          <a:xfrm>
            <a:off x="388937" y="1747520"/>
            <a:ext cx="10296525" cy="457200"/>
          </a:xfrm>
          <a:prstGeom prst="rect">
            <a:avLst/>
          </a:prstGeom>
        </p:spPr>
      </p:pic>
      <p:pic>
        <p:nvPicPr>
          <p:cNvPr id="8" name="Picture 7">
            <a:extLst>
              <a:ext uri="{FF2B5EF4-FFF2-40B4-BE49-F238E27FC236}">
                <a16:creationId xmlns:a16="http://schemas.microsoft.com/office/drawing/2014/main" id="{53EE98D0-71D3-4A41-AB81-C22B08E1A211}"/>
              </a:ext>
            </a:extLst>
          </p:cNvPr>
          <p:cNvPicPr>
            <a:picLocks noChangeAspect="1"/>
          </p:cNvPicPr>
          <p:nvPr/>
        </p:nvPicPr>
        <p:blipFill>
          <a:blip r:embed="rId3"/>
          <a:stretch>
            <a:fillRect/>
          </a:stretch>
        </p:blipFill>
        <p:spPr>
          <a:xfrm>
            <a:off x="388937" y="2559210"/>
            <a:ext cx="2043377" cy="4188142"/>
          </a:xfrm>
          <a:prstGeom prst="rect">
            <a:avLst/>
          </a:prstGeom>
        </p:spPr>
      </p:pic>
      <p:pic>
        <p:nvPicPr>
          <p:cNvPr id="12" name="Picture 11">
            <a:extLst>
              <a:ext uri="{FF2B5EF4-FFF2-40B4-BE49-F238E27FC236}">
                <a16:creationId xmlns:a16="http://schemas.microsoft.com/office/drawing/2014/main" id="{AA551F8C-3BA2-4286-8815-46B10D7572F3}"/>
              </a:ext>
            </a:extLst>
          </p:cNvPr>
          <p:cNvPicPr>
            <a:picLocks noChangeAspect="1"/>
          </p:cNvPicPr>
          <p:nvPr/>
        </p:nvPicPr>
        <p:blipFill>
          <a:blip r:embed="rId4"/>
          <a:stretch>
            <a:fillRect/>
          </a:stretch>
        </p:blipFill>
        <p:spPr>
          <a:xfrm>
            <a:off x="2318385" y="2159000"/>
            <a:ext cx="666750" cy="514350"/>
          </a:xfrm>
          <a:prstGeom prst="rect">
            <a:avLst/>
          </a:prstGeom>
        </p:spPr>
      </p:pic>
      <p:pic>
        <p:nvPicPr>
          <p:cNvPr id="14" name="Picture 13">
            <a:extLst>
              <a:ext uri="{FF2B5EF4-FFF2-40B4-BE49-F238E27FC236}">
                <a16:creationId xmlns:a16="http://schemas.microsoft.com/office/drawing/2014/main" id="{3CC293DF-F980-4F4E-A546-49B4048C6DA8}"/>
              </a:ext>
            </a:extLst>
          </p:cNvPr>
          <p:cNvPicPr>
            <a:picLocks noChangeAspect="1"/>
          </p:cNvPicPr>
          <p:nvPr/>
        </p:nvPicPr>
        <p:blipFill>
          <a:blip r:embed="rId5"/>
          <a:stretch>
            <a:fillRect/>
          </a:stretch>
        </p:blipFill>
        <p:spPr>
          <a:xfrm>
            <a:off x="2230521" y="2559210"/>
            <a:ext cx="956408" cy="4188142"/>
          </a:xfrm>
          <a:prstGeom prst="rect">
            <a:avLst/>
          </a:prstGeom>
        </p:spPr>
      </p:pic>
      <p:pic>
        <p:nvPicPr>
          <p:cNvPr id="16" name="Picture 15">
            <a:extLst>
              <a:ext uri="{FF2B5EF4-FFF2-40B4-BE49-F238E27FC236}">
                <a16:creationId xmlns:a16="http://schemas.microsoft.com/office/drawing/2014/main" id="{07B76812-9074-44B9-9758-703827806BAF}"/>
              </a:ext>
            </a:extLst>
          </p:cNvPr>
          <p:cNvPicPr>
            <a:picLocks noChangeAspect="1"/>
          </p:cNvPicPr>
          <p:nvPr/>
        </p:nvPicPr>
        <p:blipFill>
          <a:blip r:embed="rId6"/>
          <a:stretch>
            <a:fillRect/>
          </a:stretch>
        </p:blipFill>
        <p:spPr>
          <a:xfrm>
            <a:off x="3997786" y="2559210"/>
            <a:ext cx="2858573" cy="4188142"/>
          </a:xfrm>
          <a:prstGeom prst="rect">
            <a:avLst/>
          </a:prstGeom>
        </p:spPr>
      </p:pic>
      <p:pic>
        <p:nvPicPr>
          <p:cNvPr id="18" name="Picture 17">
            <a:extLst>
              <a:ext uri="{FF2B5EF4-FFF2-40B4-BE49-F238E27FC236}">
                <a16:creationId xmlns:a16="http://schemas.microsoft.com/office/drawing/2014/main" id="{3EF049BE-7BD2-40F8-8AB7-5A9AFC3AF779}"/>
              </a:ext>
            </a:extLst>
          </p:cNvPr>
          <p:cNvPicPr>
            <a:picLocks noChangeAspect="1"/>
          </p:cNvPicPr>
          <p:nvPr/>
        </p:nvPicPr>
        <p:blipFill>
          <a:blip r:embed="rId7"/>
          <a:stretch>
            <a:fillRect/>
          </a:stretch>
        </p:blipFill>
        <p:spPr>
          <a:xfrm>
            <a:off x="6898744" y="2576792"/>
            <a:ext cx="922623" cy="4170559"/>
          </a:xfrm>
          <a:prstGeom prst="rect">
            <a:avLst/>
          </a:prstGeom>
        </p:spPr>
      </p:pic>
      <p:pic>
        <p:nvPicPr>
          <p:cNvPr id="20" name="Picture 19">
            <a:extLst>
              <a:ext uri="{FF2B5EF4-FFF2-40B4-BE49-F238E27FC236}">
                <a16:creationId xmlns:a16="http://schemas.microsoft.com/office/drawing/2014/main" id="{92576E00-F0BE-42C7-89D2-A6F5934CBB33}"/>
              </a:ext>
            </a:extLst>
          </p:cNvPr>
          <p:cNvPicPr>
            <a:picLocks noChangeAspect="1"/>
          </p:cNvPicPr>
          <p:nvPr/>
        </p:nvPicPr>
        <p:blipFill>
          <a:blip r:embed="rId8"/>
          <a:stretch>
            <a:fillRect/>
          </a:stretch>
        </p:blipFill>
        <p:spPr>
          <a:xfrm>
            <a:off x="3212451" y="2559210"/>
            <a:ext cx="742950" cy="495300"/>
          </a:xfrm>
          <a:prstGeom prst="rect">
            <a:avLst/>
          </a:prstGeom>
        </p:spPr>
      </p:pic>
    </p:spTree>
    <p:extLst>
      <p:ext uri="{BB962C8B-B14F-4D97-AF65-F5344CB8AC3E}">
        <p14:creationId xmlns:p14="http://schemas.microsoft.com/office/powerpoint/2010/main" val="411219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Rochdale Society of Equitable Pioneers - Goals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To sell provisions at the store</a:t>
            </a:r>
          </a:p>
          <a:p>
            <a:r>
              <a:rPr lang="en-US" dirty="0"/>
              <a:t>To purchase homes for their members</a:t>
            </a:r>
          </a:p>
          <a:p>
            <a:r>
              <a:rPr lang="en-US" dirty="0"/>
              <a:t>To manufacture good their members needed</a:t>
            </a:r>
          </a:p>
          <a:p>
            <a:r>
              <a:rPr lang="en-US" dirty="0"/>
              <a:t>To provide employment for members</a:t>
            </a:r>
          </a:p>
          <a:p>
            <a:endParaRPr lang="en-US" dirty="0"/>
          </a:p>
          <a:p>
            <a:pPr lvl="1"/>
            <a:endParaRPr lang="en-US" dirty="0"/>
          </a:p>
          <a:p>
            <a:endParaRPr lang="en-US" dirty="0"/>
          </a:p>
        </p:txBody>
      </p:sp>
    </p:spTree>
    <p:extLst>
      <p:ext uri="{BB962C8B-B14F-4D97-AF65-F5344CB8AC3E}">
        <p14:creationId xmlns:p14="http://schemas.microsoft.com/office/powerpoint/2010/main" val="295087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Rochdale Cooperative Principles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Democratic voting by members</a:t>
            </a:r>
          </a:p>
          <a:p>
            <a:r>
              <a:rPr lang="en-US" dirty="0"/>
              <a:t>Open membership</a:t>
            </a:r>
          </a:p>
          <a:p>
            <a:r>
              <a:rPr lang="en-US" dirty="0"/>
              <a:t>Equity provided by members</a:t>
            </a:r>
          </a:p>
          <a:p>
            <a:r>
              <a:rPr lang="en-US" dirty="0"/>
              <a:t>Limited equity ownership by individual members</a:t>
            </a:r>
          </a:p>
          <a:p>
            <a:r>
              <a:rPr lang="en-US" dirty="0"/>
              <a:t>Net income distributed to members on a patronage basis</a:t>
            </a:r>
          </a:p>
          <a:p>
            <a:r>
              <a:rPr lang="en-US" dirty="0"/>
              <a:t>Limited equity dividends</a:t>
            </a:r>
          </a:p>
          <a:p>
            <a:pPr lvl="1"/>
            <a:endParaRPr lang="en-US" dirty="0"/>
          </a:p>
          <a:p>
            <a:endParaRPr lang="en-US" dirty="0"/>
          </a:p>
        </p:txBody>
      </p:sp>
    </p:spTree>
    <p:extLst>
      <p:ext uri="{BB962C8B-B14F-4D97-AF65-F5344CB8AC3E}">
        <p14:creationId xmlns:p14="http://schemas.microsoft.com/office/powerpoint/2010/main" val="326644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Rochdale Cooperative Principles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Exchange of goods and services at market price</a:t>
            </a:r>
          </a:p>
          <a:p>
            <a:r>
              <a:rPr lang="en-US" dirty="0"/>
              <a:t>Duty to educate</a:t>
            </a:r>
          </a:p>
          <a:p>
            <a:r>
              <a:rPr lang="en-US" dirty="0"/>
              <a:t>No credit</a:t>
            </a:r>
          </a:p>
          <a:p>
            <a:r>
              <a:rPr lang="en-US" dirty="0"/>
              <a:t>No unusual risk assumption</a:t>
            </a:r>
          </a:p>
          <a:p>
            <a:r>
              <a:rPr lang="en-US" dirty="0"/>
              <a:t>Political and religious neutrality</a:t>
            </a:r>
          </a:p>
          <a:p>
            <a:r>
              <a:rPr lang="en-US" dirty="0"/>
              <a:t>Equality in membership</a:t>
            </a:r>
          </a:p>
          <a:p>
            <a:pPr lvl="1"/>
            <a:endParaRPr lang="en-US" dirty="0"/>
          </a:p>
          <a:p>
            <a:endParaRPr lang="en-US" dirty="0"/>
          </a:p>
        </p:txBody>
      </p:sp>
    </p:spTree>
    <p:extLst>
      <p:ext uri="{BB962C8B-B14F-4D97-AF65-F5344CB8AC3E}">
        <p14:creationId xmlns:p14="http://schemas.microsoft.com/office/powerpoint/2010/main" val="4170887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Basic Cooperative Principles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fontScale="92500"/>
          </a:bodyPr>
          <a:lstStyle/>
          <a:p>
            <a:r>
              <a:rPr lang="en-US" dirty="0"/>
              <a:t>User-Owner Principle</a:t>
            </a:r>
          </a:p>
          <a:p>
            <a:pPr lvl="1"/>
            <a:r>
              <a:rPr lang="en-US" dirty="0"/>
              <a:t>Those who own and finance the cooperative are those who use the cooperative.</a:t>
            </a:r>
          </a:p>
          <a:p>
            <a:r>
              <a:rPr lang="en-US" dirty="0"/>
              <a:t>User-Control Principle</a:t>
            </a:r>
          </a:p>
          <a:p>
            <a:pPr lvl="1"/>
            <a:r>
              <a:rPr lang="en-US" dirty="0"/>
              <a:t>Those who control the cooperative are those who use the cooperative.</a:t>
            </a:r>
          </a:p>
          <a:p>
            <a:r>
              <a:rPr lang="en-US" dirty="0"/>
              <a:t>User-Benefits Principle</a:t>
            </a:r>
          </a:p>
          <a:p>
            <a:pPr lvl="1"/>
            <a:r>
              <a:rPr lang="en-US" dirty="0"/>
              <a:t>The cooperative’s sole purpose is to provide and distribute benefits to its users on the basis of their use.</a:t>
            </a:r>
          </a:p>
          <a:p>
            <a:pPr lvl="1"/>
            <a:endParaRPr lang="en-US" dirty="0"/>
          </a:p>
          <a:p>
            <a:endParaRPr lang="en-US" dirty="0"/>
          </a:p>
        </p:txBody>
      </p:sp>
    </p:spTree>
    <p:extLst>
      <p:ext uri="{BB962C8B-B14F-4D97-AF65-F5344CB8AC3E}">
        <p14:creationId xmlns:p14="http://schemas.microsoft.com/office/powerpoint/2010/main" val="356110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Primary Types of Cooperatives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Purchasing cooperative (759 in 2019)</a:t>
            </a:r>
          </a:p>
          <a:p>
            <a:pPr lvl="1"/>
            <a:r>
              <a:rPr lang="en-US" dirty="0"/>
              <a:t>Economies of scale in purchasing</a:t>
            </a:r>
          </a:p>
          <a:p>
            <a:pPr lvl="1"/>
            <a:r>
              <a:rPr lang="en-US" dirty="0"/>
              <a:t>Mechanics of patronage refund/dividend</a:t>
            </a:r>
          </a:p>
          <a:p>
            <a:r>
              <a:rPr lang="en-US" dirty="0"/>
              <a:t>Marketing cooperative (931 in 2019)</a:t>
            </a:r>
          </a:p>
          <a:p>
            <a:pPr lvl="1"/>
            <a:r>
              <a:rPr lang="en-US" dirty="0"/>
              <a:t>Benefits of collective marketing</a:t>
            </a:r>
          </a:p>
          <a:p>
            <a:pPr lvl="1"/>
            <a:r>
              <a:rPr lang="en-US" dirty="0"/>
              <a:t>Mechanics of product purchasing</a:t>
            </a:r>
          </a:p>
          <a:p>
            <a:r>
              <a:rPr lang="en-US" dirty="0"/>
              <a:t>Service cooperative (89 in 2019)</a:t>
            </a:r>
          </a:p>
          <a:p>
            <a:pPr lvl="1"/>
            <a:endParaRPr lang="en-US" dirty="0"/>
          </a:p>
          <a:p>
            <a:endParaRPr lang="en-US" dirty="0"/>
          </a:p>
        </p:txBody>
      </p:sp>
    </p:spTree>
    <p:extLst>
      <p:ext uri="{BB962C8B-B14F-4D97-AF65-F5344CB8AC3E}">
        <p14:creationId xmlns:p14="http://schemas.microsoft.com/office/powerpoint/2010/main" val="356455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Antitrust Issues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1890 – Sherman Antitrust Act</a:t>
            </a:r>
          </a:p>
          <a:p>
            <a:r>
              <a:rPr lang="en-US" dirty="0"/>
              <a:t>1914 – Clayton Act</a:t>
            </a:r>
          </a:p>
          <a:p>
            <a:r>
              <a:rPr lang="en-US" dirty="0"/>
              <a:t>1922 – Capper-Volstead Act</a:t>
            </a:r>
          </a:p>
          <a:p>
            <a:pPr lvl="1"/>
            <a:r>
              <a:rPr lang="en-US" dirty="0"/>
              <a:t>“Magna Carta of Cooperatives”</a:t>
            </a:r>
          </a:p>
          <a:p>
            <a:pPr lvl="1"/>
            <a:r>
              <a:rPr lang="en-US" dirty="0"/>
              <a:t>“Cooperative Bill of Rights”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0378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BA25-6826-4E54-B056-587968714C7A}"/>
              </a:ext>
            </a:extLst>
          </p:cNvPr>
          <p:cNvSpPr>
            <a:spLocks noGrp="1"/>
          </p:cNvSpPr>
          <p:nvPr>
            <p:ph type="title"/>
          </p:nvPr>
        </p:nvSpPr>
        <p:spPr>
          <a:xfrm>
            <a:off x="454066" y="2824335"/>
            <a:ext cx="2791988" cy="1209330"/>
          </a:xfrm>
        </p:spPr>
        <p:txBody>
          <a:bodyPr>
            <a:normAutofit fontScale="90000"/>
          </a:bodyPr>
          <a:lstStyle/>
          <a:p>
            <a:r>
              <a:rPr lang="en-US"/>
              <a:t>Our Website</a:t>
            </a:r>
          </a:p>
        </p:txBody>
      </p:sp>
      <p:pic>
        <p:nvPicPr>
          <p:cNvPr id="6" name="Picture 5" descr="Graphical user interface, website&#10;&#10;Description automatically generated">
            <a:extLst>
              <a:ext uri="{FF2B5EF4-FFF2-40B4-BE49-F238E27FC236}">
                <a16:creationId xmlns:a16="http://schemas.microsoft.com/office/drawing/2014/main" id="{2E5A9E7A-DA63-4396-8A94-1D1D7161172D}"/>
              </a:ext>
            </a:extLst>
          </p:cNvPr>
          <p:cNvPicPr>
            <a:picLocks noChangeAspect="1"/>
          </p:cNvPicPr>
          <p:nvPr/>
        </p:nvPicPr>
        <p:blipFill rotWithShape="1">
          <a:blip r:embed="rId2">
            <a:extLst>
              <a:ext uri="{28A0092B-C50C-407E-A947-70E740481C1C}">
                <a14:useLocalDpi xmlns:a14="http://schemas.microsoft.com/office/drawing/2010/main" val="0"/>
              </a:ext>
            </a:extLst>
          </a:blip>
          <a:srcRect l="732" r="511"/>
          <a:stretch/>
        </p:blipFill>
        <p:spPr>
          <a:xfrm>
            <a:off x="2612193" y="993566"/>
            <a:ext cx="7649407" cy="5801517"/>
          </a:xfrm>
          <a:prstGeom prst="rect">
            <a:avLst/>
          </a:prstGeom>
          <a:effectLst>
            <a:outerShdw blurRad="50800" dist="38100" dir="10800000" algn="r" rotWithShape="0">
              <a:prstClr val="black">
                <a:alpha val="40000"/>
              </a:prstClr>
            </a:outerShdw>
          </a:effectLst>
        </p:spPr>
      </p:pic>
      <p:sp>
        <p:nvSpPr>
          <p:cNvPr id="3" name="Slide Number Placeholder 2">
            <a:extLst>
              <a:ext uri="{FF2B5EF4-FFF2-40B4-BE49-F238E27FC236}">
                <a16:creationId xmlns:a16="http://schemas.microsoft.com/office/drawing/2014/main" id="{E5EEE2DB-9EFE-7FCA-9B37-BBD9CE70DFE0}"/>
              </a:ext>
            </a:extLst>
          </p:cNvPr>
          <p:cNvSpPr>
            <a:spLocks noGrp="1"/>
          </p:cNvSpPr>
          <p:nvPr>
            <p:ph type="sldNum" sz="quarter" idx="12"/>
          </p:nvPr>
        </p:nvSpPr>
        <p:spPr/>
        <p:txBody>
          <a:bodyPr/>
          <a:lstStyle/>
          <a:p>
            <a:fld id="{B3FA7ADF-BCFD-4B31-ADBC-8A42BD360F96}" type="slidenum">
              <a:rPr lang="en-US" smtClean="0"/>
              <a:t>3</a:t>
            </a:fld>
            <a:endParaRPr lang="en-US"/>
          </a:p>
        </p:txBody>
      </p:sp>
    </p:spTree>
    <p:extLst>
      <p:ext uri="{BB962C8B-B14F-4D97-AF65-F5344CB8AC3E}">
        <p14:creationId xmlns:p14="http://schemas.microsoft.com/office/powerpoint/2010/main" val="216090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Capper-Volstead Act</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7 USC sections 291-292</a:t>
            </a:r>
          </a:p>
          <a:p>
            <a:r>
              <a:rPr lang="en-US" dirty="0"/>
              <a:t>Provides a limited antitrust exemption to associations of producers</a:t>
            </a:r>
          </a:p>
          <a:p>
            <a:pPr lvl="1"/>
            <a:r>
              <a:rPr lang="en-US" dirty="0"/>
              <a:t>Essentially permits an association of farmers to act as one farmer</a:t>
            </a:r>
          </a:p>
          <a:p>
            <a:r>
              <a:rPr lang="en-US" dirty="0"/>
              <a:t>Key questions:</a:t>
            </a:r>
          </a:p>
          <a:p>
            <a:pPr lvl="1"/>
            <a:r>
              <a:rPr lang="en-US" dirty="0"/>
              <a:t>Who is protected?</a:t>
            </a:r>
          </a:p>
          <a:p>
            <a:pPr lvl="1"/>
            <a:r>
              <a:rPr lang="en-US" dirty="0"/>
              <a:t>What activities are protected?</a:t>
            </a:r>
          </a:p>
        </p:txBody>
      </p:sp>
    </p:spTree>
    <p:extLst>
      <p:ext uri="{BB962C8B-B14F-4D97-AF65-F5344CB8AC3E}">
        <p14:creationId xmlns:p14="http://schemas.microsoft.com/office/powerpoint/2010/main" val="3581508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normAutofit/>
          </a:bodyPr>
          <a:lstStyle/>
          <a:p>
            <a:r>
              <a:rPr lang="en-US" dirty="0"/>
              <a:t>Authorization of associations </a:t>
            </a:r>
            <a:br>
              <a:rPr lang="en-US" dirty="0"/>
            </a:br>
            <a:r>
              <a:rPr lang="en-US" dirty="0"/>
              <a:t>7 USC section 291</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Persons engaged in the </a:t>
            </a:r>
            <a:r>
              <a:rPr lang="en-US" dirty="0">
                <a:solidFill>
                  <a:srgbClr val="FF0000"/>
                </a:solidFill>
              </a:rPr>
              <a:t>production of agricultural products </a:t>
            </a:r>
            <a:r>
              <a:rPr lang="en-US" dirty="0">
                <a:solidFill>
                  <a:schemeClr val="tx1"/>
                </a:solidFill>
              </a:rPr>
              <a:t>as farmers, planters, ranchmen, dairymen, nut or fruit growers </a:t>
            </a:r>
            <a:r>
              <a:rPr lang="en-US" dirty="0">
                <a:solidFill>
                  <a:srgbClr val="FF0000"/>
                </a:solidFill>
              </a:rPr>
              <a:t>may act together </a:t>
            </a:r>
            <a:r>
              <a:rPr lang="en-US" dirty="0">
                <a:solidFill>
                  <a:schemeClr val="tx1"/>
                </a:solidFill>
              </a:rPr>
              <a:t>in associations, corporate or otherwise, </a:t>
            </a:r>
            <a:r>
              <a:rPr lang="en-US" dirty="0">
                <a:solidFill>
                  <a:srgbClr val="FF0000"/>
                </a:solidFill>
              </a:rPr>
              <a:t>with or without capital stock</a:t>
            </a:r>
            <a:r>
              <a:rPr lang="en-US" dirty="0">
                <a:solidFill>
                  <a:schemeClr val="tx1"/>
                </a:solidFill>
              </a:rPr>
              <a:t>, in collectively processing, preparing for market, handling, and marketing in interstate commerce, such products of persons so engaged.</a:t>
            </a:r>
            <a:endParaRPr lang="en-US" dirty="0"/>
          </a:p>
          <a:p>
            <a:endParaRPr lang="en-US" dirty="0"/>
          </a:p>
        </p:txBody>
      </p:sp>
    </p:spTree>
    <p:extLst>
      <p:ext uri="{BB962C8B-B14F-4D97-AF65-F5344CB8AC3E}">
        <p14:creationId xmlns:p14="http://schemas.microsoft.com/office/powerpoint/2010/main" val="3266015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Additional Requirements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All associations must be operated for the mutual benefit of the members.</a:t>
            </a:r>
          </a:p>
          <a:p>
            <a:r>
              <a:rPr lang="en-US" dirty="0"/>
              <a:t>Associations shall not have more nonmember business than member business.</a:t>
            </a:r>
          </a:p>
          <a:p>
            <a:endParaRPr lang="en-US" dirty="0"/>
          </a:p>
        </p:txBody>
      </p:sp>
    </p:spTree>
    <p:extLst>
      <p:ext uri="{BB962C8B-B14F-4D97-AF65-F5344CB8AC3E}">
        <p14:creationId xmlns:p14="http://schemas.microsoft.com/office/powerpoint/2010/main" val="277924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Additional Requirements</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No member is allowed more than one vote because of the amount of stock or membership capital; </a:t>
            </a:r>
            <a:r>
              <a:rPr lang="en-US" dirty="0">
                <a:solidFill>
                  <a:srgbClr val="FF0000"/>
                </a:solidFill>
              </a:rPr>
              <a:t>OR</a:t>
            </a:r>
          </a:p>
          <a:p>
            <a:r>
              <a:rPr lang="en-US" dirty="0">
                <a:solidFill>
                  <a:schemeClr val="tx1"/>
                </a:solidFill>
              </a:rPr>
              <a:t>Association cannot pay dividends in excess of 8% per year.</a:t>
            </a:r>
          </a:p>
          <a:p>
            <a:endParaRPr lang="en-US" dirty="0"/>
          </a:p>
        </p:txBody>
      </p:sp>
    </p:spTree>
    <p:extLst>
      <p:ext uri="{BB962C8B-B14F-4D97-AF65-F5344CB8AC3E}">
        <p14:creationId xmlns:p14="http://schemas.microsoft.com/office/powerpoint/2010/main" val="978005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Restraint of Trade – 7 USC section 292</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dirty="0"/>
              <a:t>Association cannot engage in restraint of trade to such an extent that price of any agricultural product is unduly enhanced.</a:t>
            </a:r>
          </a:p>
          <a:p>
            <a:endParaRPr lang="en-US" dirty="0"/>
          </a:p>
        </p:txBody>
      </p:sp>
    </p:spTree>
    <p:extLst>
      <p:ext uri="{BB962C8B-B14F-4D97-AF65-F5344CB8AC3E}">
        <p14:creationId xmlns:p14="http://schemas.microsoft.com/office/powerpoint/2010/main" val="318522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Capper-Volstead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lnSpcReduction="10000"/>
          </a:bodyPr>
          <a:lstStyle/>
          <a:p>
            <a:r>
              <a:rPr lang="en-US" i="1" dirty="0"/>
              <a:t>Case-Swayne v. Sunkist</a:t>
            </a:r>
            <a:r>
              <a:rPr lang="en-US" dirty="0"/>
              <a:t> (U.S. 1967)</a:t>
            </a:r>
          </a:p>
          <a:p>
            <a:pPr lvl="1"/>
            <a:r>
              <a:rPr lang="en-US" dirty="0"/>
              <a:t>Challenge of Sunkist’s cooperative status</a:t>
            </a:r>
          </a:p>
          <a:p>
            <a:pPr lvl="2"/>
            <a:r>
              <a:rPr lang="en-US" dirty="0"/>
              <a:t>Inclusion of for-profit packing houses</a:t>
            </a:r>
          </a:p>
          <a:p>
            <a:pPr lvl="1"/>
            <a:r>
              <a:rPr lang="en-US" dirty="0"/>
              <a:t>Ruling that a protected association must be composed solely of agricultural producers</a:t>
            </a:r>
          </a:p>
          <a:p>
            <a:pPr lvl="2"/>
            <a:r>
              <a:rPr lang="en-US" dirty="0"/>
              <a:t>Even one ineligible member removes entire association from Capper-Volstead protection.</a:t>
            </a:r>
          </a:p>
          <a:p>
            <a:pPr lvl="1"/>
            <a:r>
              <a:rPr lang="en-US" dirty="0"/>
              <a:t>Raised question of who is or is not considered to be an agricultural producer</a:t>
            </a:r>
          </a:p>
        </p:txBody>
      </p:sp>
    </p:spTree>
    <p:extLst>
      <p:ext uri="{BB962C8B-B14F-4D97-AF65-F5344CB8AC3E}">
        <p14:creationId xmlns:p14="http://schemas.microsoft.com/office/powerpoint/2010/main" val="3739806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Capper-Volstead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a:t>In re: Mushroom Direct Purchaser Antitrust Litigation</a:t>
            </a:r>
            <a:r>
              <a:rPr lang="en-US"/>
              <a:t> (E.D. Pa. 2009)</a:t>
            </a:r>
          </a:p>
          <a:p>
            <a:pPr lvl="1"/>
            <a:r>
              <a:rPr lang="en-US"/>
              <a:t>Parties</a:t>
            </a:r>
          </a:p>
          <a:p>
            <a:pPr lvl="2"/>
            <a:r>
              <a:rPr lang="en-US"/>
              <a:t>EMMC is a large mushroom cooperative</a:t>
            </a:r>
          </a:p>
          <a:p>
            <a:pPr lvl="2"/>
            <a:r>
              <a:rPr lang="en-US"/>
              <a:t>Plaintiffs are direct purchasers of mushrooms</a:t>
            </a:r>
          </a:p>
          <a:p>
            <a:pPr lvl="1"/>
            <a:r>
              <a:rPr lang="en-US"/>
              <a:t>Basis for claim: price for mushrooms has been artificially inflated</a:t>
            </a:r>
          </a:p>
          <a:p>
            <a:pPr lvl="1"/>
            <a:r>
              <a:rPr lang="en-US"/>
              <a:t>Defense raised: status as a Capper-Volstead cooperative</a:t>
            </a:r>
          </a:p>
          <a:p>
            <a:pPr lvl="1"/>
            <a:endParaRPr lang="en-US"/>
          </a:p>
          <a:p>
            <a:pPr marL="914400" lvl="2" indent="0">
              <a:buNone/>
            </a:pPr>
            <a:endParaRPr lang="en-US"/>
          </a:p>
        </p:txBody>
      </p:sp>
    </p:spTree>
    <p:extLst>
      <p:ext uri="{BB962C8B-B14F-4D97-AF65-F5344CB8AC3E}">
        <p14:creationId xmlns:p14="http://schemas.microsoft.com/office/powerpoint/2010/main" val="1483464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Capper-Volstead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a:t>In re: Mushroom Direct Purchaser Antitrust Litigation</a:t>
            </a:r>
            <a:r>
              <a:rPr lang="en-US"/>
              <a:t> (E.D. Pa. 2009)</a:t>
            </a:r>
          </a:p>
          <a:p>
            <a:pPr lvl="1"/>
            <a:r>
              <a:rPr lang="en-US"/>
              <a:t>Issue: Does EMMC qualify as a Capper-Volstead cooperative?</a:t>
            </a:r>
          </a:p>
          <a:p>
            <a:pPr lvl="1"/>
            <a:r>
              <a:rPr lang="en-US"/>
              <a:t>Member M. </a:t>
            </a:r>
            <a:r>
              <a:rPr lang="en-US" err="1"/>
              <a:t>Cutone</a:t>
            </a:r>
            <a:r>
              <a:rPr lang="en-US"/>
              <a:t> is a non-farmer processor.</a:t>
            </a:r>
          </a:p>
          <a:p>
            <a:pPr lvl="2"/>
            <a:r>
              <a:rPr lang="en-US"/>
              <a:t>Complete identity of ownership between M. </a:t>
            </a:r>
            <a:r>
              <a:rPr lang="en-US" err="1"/>
              <a:t>Cutone</a:t>
            </a:r>
            <a:r>
              <a:rPr lang="en-US"/>
              <a:t> (not a grower) and M&amp;V (a grower)</a:t>
            </a:r>
          </a:p>
          <a:p>
            <a:pPr lvl="2"/>
            <a:r>
              <a:rPr lang="en-US"/>
              <a:t>M. </a:t>
            </a:r>
            <a:r>
              <a:rPr lang="en-US" err="1"/>
              <a:t>Cutone</a:t>
            </a:r>
            <a:r>
              <a:rPr lang="en-US"/>
              <a:t> was wrongly registered</a:t>
            </a:r>
          </a:p>
          <a:p>
            <a:pPr lvl="2"/>
            <a:r>
              <a:rPr lang="en-US"/>
              <a:t>Argued that M. </a:t>
            </a:r>
            <a:r>
              <a:rPr lang="en-US" err="1"/>
              <a:t>Cutone’s</a:t>
            </a:r>
            <a:r>
              <a:rPr lang="en-US"/>
              <a:t> membership status was a de </a:t>
            </a:r>
            <a:r>
              <a:rPr lang="en-US" err="1"/>
              <a:t>minimus</a:t>
            </a:r>
            <a:r>
              <a:rPr lang="en-US"/>
              <a:t> violation</a:t>
            </a:r>
          </a:p>
          <a:p>
            <a:pPr marL="914400" lvl="2" indent="0">
              <a:buNone/>
            </a:pPr>
            <a:endParaRPr lang="en-US"/>
          </a:p>
        </p:txBody>
      </p:sp>
    </p:spTree>
    <p:extLst>
      <p:ext uri="{BB962C8B-B14F-4D97-AF65-F5344CB8AC3E}">
        <p14:creationId xmlns:p14="http://schemas.microsoft.com/office/powerpoint/2010/main" val="1413017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Capper-Volstead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a:t>In re: Mushroom Direct Purchaser Antitrust Litigation</a:t>
            </a:r>
            <a:r>
              <a:rPr lang="en-US"/>
              <a:t> (E.D. Pa. 2009)</a:t>
            </a:r>
          </a:p>
          <a:p>
            <a:pPr lvl="1"/>
            <a:r>
              <a:rPr lang="en-US"/>
              <a:t>Ruling: </a:t>
            </a:r>
          </a:p>
          <a:p>
            <a:pPr lvl="2"/>
            <a:r>
              <a:rPr lang="en-US"/>
              <a:t>Not a de </a:t>
            </a:r>
            <a:r>
              <a:rPr lang="en-US" err="1"/>
              <a:t>minimus</a:t>
            </a:r>
            <a:r>
              <a:rPr lang="en-US"/>
              <a:t> violation</a:t>
            </a:r>
          </a:p>
          <a:p>
            <a:pPr lvl="2"/>
            <a:r>
              <a:rPr lang="en-US"/>
              <a:t>M. </a:t>
            </a:r>
            <a:r>
              <a:rPr lang="en-US" err="1"/>
              <a:t>Cutone</a:t>
            </a:r>
            <a:r>
              <a:rPr lang="en-US"/>
              <a:t> had power to participate in decision making.</a:t>
            </a:r>
          </a:p>
          <a:p>
            <a:pPr lvl="2"/>
            <a:r>
              <a:rPr lang="en-US"/>
              <a:t>M. </a:t>
            </a:r>
            <a:r>
              <a:rPr lang="en-US" err="1"/>
              <a:t>Cutone</a:t>
            </a:r>
            <a:r>
              <a:rPr lang="en-US"/>
              <a:t> was the type of entity from whom C-V was trying to protect farmers.</a:t>
            </a:r>
          </a:p>
          <a:p>
            <a:pPr marL="914400" lvl="2" indent="0">
              <a:buNone/>
            </a:pPr>
            <a:endParaRPr lang="en-US"/>
          </a:p>
        </p:txBody>
      </p:sp>
    </p:spTree>
    <p:extLst>
      <p:ext uri="{BB962C8B-B14F-4D97-AF65-F5344CB8AC3E}">
        <p14:creationId xmlns:p14="http://schemas.microsoft.com/office/powerpoint/2010/main" val="693670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Capper-Volstead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dirty="0"/>
              <a:t>National Broiler Marketing Assn v. US, </a:t>
            </a:r>
            <a:r>
              <a:rPr lang="en-US" dirty="0"/>
              <a:t>436 U.S. 816 (1978)</a:t>
            </a:r>
          </a:p>
          <a:p>
            <a:pPr lvl="1"/>
            <a:r>
              <a:rPr lang="en-US" dirty="0"/>
              <a:t>NBMA is non-profit cooperative association</a:t>
            </a:r>
          </a:p>
          <a:p>
            <a:pPr lvl="2"/>
            <a:r>
              <a:rPr lang="en-US" dirty="0"/>
              <a:t>Approx. 75 members</a:t>
            </a:r>
          </a:p>
          <a:p>
            <a:pPr lvl="2"/>
            <a:r>
              <a:rPr lang="en-US" dirty="0"/>
              <a:t>Members involved in production and marketing of broiler chickens</a:t>
            </a:r>
          </a:p>
          <a:p>
            <a:pPr lvl="1"/>
            <a:r>
              <a:rPr lang="en-US" dirty="0"/>
              <a:t>DOJ brought action for violation of Sherman Act.</a:t>
            </a:r>
          </a:p>
          <a:p>
            <a:pPr lvl="1"/>
            <a:r>
              <a:rPr lang="en-US" dirty="0"/>
              <a:t>Issue: Who is a farmer?</a:t>
            </a:r>
          </a:p>
          <a:p>
            <a:pPr marL="914400" lvl="2" indent="0">
              <a:buNone/>
            </a:pPr>
            <a:endParaRPr lang="en-US" dirty="0"/>
          </a:p>
        </p:txBody>
      </p:sp>
    </p:spTree>
    <p:extLst>
      <p:ext uri="{BB962C8B-B14F-4D97-AF65-F5344CB8AC3E}">
        <p14:creationId xmlns:p14="http://schemas.microsoft.com/office/powerpoint/2010/main" val="262805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 website&#10;&#10;Description automatically generated">
            <a:extLst>
              <a:ext uri="{FF2B5EF4-FFF2-40B4-BE49-F238E27FC236}">
                <a16:creationId xmlns:a16="http://schemas.microsoft.com/office/drawing/2014/main" id="{55269BAC-9509-47BC-B37A-5B4AA6901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16690"/>
            <a:ext cx="8832783" cy="5741309"/>
          </a:xfrm>
          <a:prstGeom prst="rect">
            <a:avLst/>
          </a:prstGeom>
        </p:spPr>
      </p:pic>
      <p:sp>
        <p:nvSpPr>
          <p:cNvPr id="2" name="Slide Number Placeholder 1"/>
          <p:cNvSpPr>
            <a:spLocks noGrp="1"/>
          </p:cNvSpPr>
          <p:nvPr>
            <p:ph type="sldNum" sz="quarter" idx="12"/>
          </p:nvPr>
        </p:nvSpPr>
        <p:spPr>
          <a:xfrm>
            <a:off x="11704320" y="6455664"/>
            <a:ext cx="448056"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DFC773-42DD-4FFC-93ED-947C9CB8A159}"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170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Capper-Volstead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dirty="0"/>
              <a:t>National Broiler Marketing Assn v. US, </a:t>
            </a:r>
            <a:r>
              <a:rPr lang="en-US" dirty="0"/>
              <a:t>436 U.S. 816 (1978)</a:t>
            </a:r>
          </a:p>
          <a:p>
            <a:pPr lvl="1"/>
            <a:r>
              <a:rPr lang="en-US" dirty="0"/>
              <a:t>Purpose of CVA was to bolster market strength of farmers</a:t>
            </a:r>
          </a:p>
          <a:p>
            <a:pPr lvl="1"/>
            <a:r>
              <a:rPr lang="en-US" dirty="0"/>
              <a:t>Congress did not intend to extend benefits to processors and packers.</a:t>
            </a:r>
          </a:p>
          <a:p>
            <a:pPr lvl="1"/>
            <a:endParaRPr lang="en-US" dirty="0"/>
          </a:p>
          <a:p>
            <a:pPr lvl="1"/>
            <a:r>
              <a:rPr lang="en-US" dirty="0"/>
              <a:t>Holding: Integrator who owns neither a breeder flock nor a hatchery and that maintains no grow-out facility is not entitled to CVA protection.</a:t>
            </a:r>
          </a:p>
          <a:p>
            <a:pPr marL="914400" lvl="2" indent="0">
              <a:buNone/>
            </a:pPr>
            <a:endParaRPr lang="en-US" dirty="0"/>
          </a:p>
        </p:txBody>
      </p:sp>
    </p:spTree>
    <p:extLst>
      <p:ext uri="{BB962C8B-B14F-4D97-AF65-F5344CB8AC3E}">
        <p14:creationId xmlns:p14="http://schemas.microsoft.com/office/powerpoint/2010/main" val="3263654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a:t>Background</a:t>
            </a:r>
          </a:p>
          <a:p>
            <a:pPr lvl="1"/>
            <a:r>
              <a:rPr lang="en-US"/>
              <a:t>In the 1950s and 1960s, some companies were refusing to deal with cooperative members.</a:t>
            </a:r>
          </a:p>
          <a:p>
            <a:pPr lvl="1"/>
            <a:r>
              <a:rPr lang="en-US"/>
              <a:t>Statute was enacted to prevent retaliation against cooperative members.</a:t>
            </a:r>
          </a:p>
          <a:p>
            <a:pPr marL="914400" lvl="2" indent="0">
              <a:buNone/>
            </a:pPr>
            <a:endParaRPr lang="en-US"/>
          </a:p>
        </p:txBody>
      </p:sp>
    </p:spTree>
    <p:extLst>
      <p:ext uri="{BB962C8B-B14F-4D97-AF65-F5344CB8AC3E}">
        <p14:creationId xmlns:p14="http://schemas.microsoft.com/office/powerpoint/2010/main" val="1581233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section 2</a:t>
            </a:r>
          </a:p>
        </p:txBody>
      </p:sp>
      <p:pic>
        <p:nvPicPr>
          <p:cNvPr id="4" name="Picture 3">
            <a:extLst>
              <a:ext uri="{FF2B5EF4-FFF2-40B4-BE49-F238E27FC236}">
                <a16:creationId xmlns:a16="http://schemas.microsoft.com/office/drawing/2014/main" id="{7DA0C6E5-F1FB-47E4-85BB-3CEDEF43D046}"/>
              </a:ext>
            </a:extLst>
          </p:cNvPr>
          <p:cNvPicPr>
            <a:picLocks noChangeAspect="1"/>
          </p:cNvPicPr>
          <p:nvPr/>
        </p:nvPicPr>
        <p:blipFill>
          <a:blip r:embed="rId2"/>
          <a:stretch>
            <a:fillRect/>
          </a:stretch>
        </p:blipFill>
        <p:spPr>
          <a:xfrm>
            <a:off x="652462" y="2240428"/>
            <a:ext cx="8796474" cy="4617572"/>
          </a:xfrm>
          <a:prstGeom prst="rect">
            <a:avLst/>
          </a:prstGeom>
        </p:spPr>
      </p:pic>
    </p:spTree>
    <p:extLst>
      <p:ext uri="{BB962C8B-B14F-4D97-AF65-F5344CB8AC3E}">
        <p14:creationId xmlns:p14="http://schemas.microsoft.com/office/powerpoint/2010/main" val="2850986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section 3</a:t>
            </a:r>
          </a:p>
        </p:txBody>
      </p:sp>
      <p:pic>
        <p:nvPicPr>
          <p:cNvPr id="3" name="Picture 2">
            <a:extLst>
              <a:ext uri="{FF2B5EF4-FFF2-40B4-BE49-F238E27FC236}">
                <a16:creationId xmlns:a16="http://schemas.microsoft.com/office/drawing/2014/main" id="{465221D9-12B5-4BE6-9834-68B0FF409AB3}"/>
              </a:ext>
            </a:extLst>
          </p:cNvPr>
          <p:cNvPicPr>
            <a:picLocks noChangeAspect="1"/>
          </p:cNvPicPr>
          <p:nvPr/>
        </p:nvPicPr>
        <p:blipFill>
          <a:blip r:embed="rId2"/>
          <a:stretch>
            <a:fillRect/>
          </a:stretch>
        </p:blipFill>
        <p:spPr>
          <a:xfrm>
            <a:off x="1062037" y="2440979"/>
            <a:ext cx="10067925" cy="3952875"/>
          </a:xfrm>
          <a:prstGeom prst="rect">
            <a:avLst/>
          </a:prstGeom>
        </p:spPr>
      </p:pic>
    </p:spTree>
    <p:extLst>
      <p:ext uri="{BB962C8B-B14F-4D97-AF65-F5344CB8AC3E}">
        <p14:creationId xmlns:p14="http://schemas.microsoft.com/office/powerpoint/2010/main" val="2152201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section 4</a:t>
            </a:r>
          </a:p>
        </p:txBody>
      </p:sp>
      <p:pic>
        <p:nvPicPr>
          <p:cNvPr id="4" name="Picture 3">
            <a:extLst>
              <a:ext uri="{FF2B5EF4-FFF2-40B4-BE49-F238E27FC236}">
                <a16:creationId xmlns:a16="http://schemas.microsoft.com/office/drawing/2014/main" id="{46F6493A-D1A6-4DE6-9BEC-ADBEC48D8035}"/>
              </a:ext>
            </a:extLst>
          </p:cNvPr>
          <p:cNvPicPr>
            <a:picLocks noChangeAspect="1"/>
          </p:cNvPicPr>
          <p:nvPr/>
        </p:nvPicPr>
        <p:blipFill>
          <a:blip r:embed="rId2"/>
          <a:stretch>
            <a:fillRect/>
          </a:stretch>
        </p:blipFill>
        <p:spPr>
          <a:xfrm>
            <a:off x="655646" y="2087139"/>
            <a:ext cx="9517054" cy="4659765"/>
          </a:xfrm>
          <a:prstGeom prst="rect">
            <a:avLst/>
          </a:prstGeom>
        </p:spPr>
      </p:pic>
    </p:spTree>
    <p:extLst>
      <p:ext uri="{BB962C8B-B14F-4D97-AF65-F5344CB8AC3E}">
        <p14:creationId xmlns:p14="http://schemas.microsoft.com/office/powerpoint/2010/main" val="3733152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section 4</a:t>
            </a:r>
          </a:p>
        </p:txBody>
      </p:sp>
      <p:pic>
        <p:nvPicPr>
          <p:cNvPr id="3" name="Picture 2">
            <a:extLst>
              <a:ext uri="{FF2B5EF4-FFF2-40B4-BE49-F238E27FC236}">
                <a16:creationId xmlns:a16="http://schemas.microsoft.com/office/drawing/2014/main" id="{2DF2346C-5967-4226-A6B5-4446EEBD7E9E}"/>
              </a:ext>
            </a:extLst>
          </p:cNvPr>
          <p:cNvPicPr>
            <a:picLocks noChangeAspect="1"/>
          </p:cNvPicPr>
          <p:nvPr/>
        </p:nvPicPr>
        <p:blipFill>
          <a:blip r:embed="rId2"/>
          <a:stretch>
            <a:fillRect/>
          </a:stretch>
        </p:blipFill>
        <p:spPr>
          <a:xfrm>
            <a:off x="621847" y="2555421"/>
            <a:ext cx="10382250" cy="3467100"/>
          </a:xfrm>
          <a:prstGeom prst="rect">
            <a:avLst/>
          </a:prstGeom>
        </p:spPr>
      </p:pic>
    </p:spTree>
    <p:extLst>
      <p:ext uri="{BB962C8B-B14F-4D97-AF65-F5344CB8AC3E}">
        <p14:creationId xmlns:p14="http://schemas.microsoft.com/office/powerpoint/2010/main" val="226581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AFPA Disclaimer – section 5</a:t>
            </a:r>
          </a:p>
        </p:txBody>
      </p:sp>
      <p:pic>
        <p:nvPicPr>
          <p:cNvPr id="4" name="Picture 3">
            <a:extLst>
              <a:ext uri="{FF2B5EF4-FFF2-40B4-BE49-F238E27FC236}">
                <a16:creationId xmlns:a16="http://schemas.microsoft.com/office/drawing/2014/main" id="{E8804554-D7F8-4B24-A295-476517A232B9}"/>
              </a:ext>
            </a:extLst>
          </p:cNvPr>
          <p:cNvPicPr>
            <a:picLocks noChangeAspect="1"/>
          </p:cNvPicPr>
          <p:nvPr/>
        </p:nvPicPr>
        <p:blipFill>
          <a:blip r:embed="rId2"/>
          <a:stretch>
            <a:fillRect/>
          </a:stretch>
        </p:blipFill>
        <p:spPr>
          <a:xfrm>
            <a:off x="652462" y="2357437"/>
            <a:ext cx="10887075" cy="2143125"/>
          </a:xfrm>
          <a:prstGeom prst="rect">
            <a:avLst/>
          </a:prstGeom>
        </p:spPr>
      </p:pic>
    </p:spTree>
    <p:extLst>
      <p:ext uri="{BB962C8B-B14F-4D97-AF65-F5344CB8AC3E}">
        <p14:creationId xmlns:p14="http://schemas.microsoft.com/office/powerpoint/2010/main" val="2792115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dirty="0" err="1"/>
              <a:t>Butz</a:t>
            </a:r>
            <a:r>
              <a:rPr lang="en-US" i="1" dirty="0"/>
              <a:t> v. Lawson Milk</a:t>
            </a:r>
            <a:r>
              <a:rPr lang="en-US" dirty="0"/>
              <a:t> (N.D. Ohio 1974)</a:t>
            </a:r>
          </a:p>
          <a:p>
            <a:pPr lvl="1"/>
            <a:r>
              <a:rPr lang="en-US" dirty="0"/>
              <a:t>USDA filed suit against Lawson Milk (handler) for terminating contract with dairy farmer because of farmer’s membership in cooperative.</a:t>
            </a:r>
          </a:p>
          <a:p>
            <a:pPr lvl="1"/>
            <a:endParaRPr lang="en-US" dirty="0"/>
          </a:p>
        </p:txBody>
      </p:sp>
    </p:spTree>
    <p:extLst>
      <p:ext uri="{BB962C8B-B14F-4D97-AF65-F5344CB8AC3E}">
        <p14:creationId xmlns:p14="http://schemas.microsoft.com/office/powerpoint/2010/main" val="4258920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lnSpcReduction="10000"/>
          </a:bodyPr>
          <a:lstStyle/>
          <a:p>
            <a:r>
              <a:rPr lang="en-US" i="1" dirty="0" err="1"/>
              <a:t>Butz</a:t>
            </a:r>
            <a:r>
              <a:rPr lang="en-US" i="1" dirty="0"/>
              <a:t> v. Lawson Milk</a:t>
            </a:r>
            <a:r>
              <a:rPr lang="en-US" dirty="0"/>
              <a:t>, 386 </a:t>
            </a:r>
            <a:r>
              <a:rPr lang="en-US" dirty="0" err="1"/>
              <a:t>F.Supp</a:t>
            </a:r>
            <a:r>
              <a:rPr lang="en-US" dirty="0"/>
              <a:t>. 227 (N.D. Ohio 1974)</a:t>
            </a:r>
          </a:p>
          <a:p>
            <a:pPr lvl="1"/>
            <a:r>
              <a:rPr lang="en-US" dirty="0"/>
              <a:t>Timeline:</a:t>
            </a:r>
          </a:p>
          <a:p>
            <a:pPr lvl="2"/>
            <a:r>
              <a:rPr lang="en-US" dirty="0"/>
              <a:t>9/1/58 – Weir signs marketing agreement with Lawson</a:t>
            </a:r>
          </a:p>
          <a:p>
            <a:pPr lvl="2"/>
            <a:r>
              <a:rPr lang="en-US" dirty="0"/>
              <a:t>6/16/69 – Weir enters into agreement with DCSA</a:t>
            </a:r>
          </a:p>
          <a:p>
            <a:pPr lvl="2"/>
            <a:r>
              <a:rPr lang="en-US" dirty="0"/>
              <a:t>6/27/69 – Weir letter to Lawson</a:t>
            </a:r>
          </a:p>
          <a:p>
            <a:pPr lvl="2"/>
            <a:r>
              <a:rPr lang="en-US" dirty="0"/>
              <a:t>7/3/69 – Lawson letter to Weir</a:t>
            </a:r>
          </a:p>
          <a:p>
            <a:pPr lvl="2"/>
            <a:r>
              <a:rPr lang="en-US" dirty="0"/>
              <a:t>7/2/69 (</a:t>
            </a:r>
            <a:r>
              <a:rPr lang="en-US" dirty="0" err="1"/>
              <a:t>rcvd</a:t>
            </a:r>
            <a:r>
              <a:rPr lang="en-US" dirty="0"/>
              <a:t> after 7/3/69) – DCSA letter to Lawson</a:t>
            </a:r>
          </a:p>
          <a:p>
            <a:pPr lvl="2"/>
            <a:r>
              <a:rPr lang="en-US" dirty="0"/>
              <a:t>6/2/70 – Weir letter to USDA</a:t>
            </a:r>
          </a:p>
          <a:p>
            <a:pPr lvl="2"/>
            <a:r>
              <a:rPr lang="en-US" dirty="0"/>
              <a:t>7/29/71 – USDA action against Lawson</a:t>
            </a:r>
          </a:p>
          <a:p>
            <a:pPr lvl="1"/>
            <a:endParaRPr lang="en-US" dirty="0"/>
          </a:p>
        </p:txBody>
      </p:sp>
    </p:spTree>
    <p:extLst>
      <p:ext uri="{BB962C8B-B14F-4D97-AF65-F5344CB8AC3E}">
        <p14:creationId xmlns:p14="http://schemas.microsoft.com/office/powerpoint/2010/main" val="190231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a:t>Agricultural Fair Practices Act – Case Law</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a:bodyPr>
          <a:lstStyle/>
          <a:p>
            <a:r>
              <a:rPr lang="en-US" i="1" dirty="0" err="1"/>
              <a:t>Butz</a:t>
            </a:r>
            <a:r>
              <a:rPr lang="en-US" i="1" dirty="0"/>
              <a:t> v. Lawson Milk</a:t>
            </a:r>
            <a:r>
              <a:rPr lang="en-US" dirty="0"/>
              <a:t> (N.D. Ohio 1974)</a:t>
            </a:r>
          </a:p>
          <a:p>
            <a:pPr lvl="1"/>
            <a:r>
              <a:rPr lang="en-US" dirty="0"/>
              <a:t>Lawson argument – If they hadn’t terminated contract, they would have been forced to deal with cooperative.</a:t>
            </a:r>
          </a:p>
          <a:p>
            <a:pPr lvl="1"/>
            <a:r>
              <a:rPr lang="en-US" dirty="0"/>
              <a:t>Court – It was incumbent on Lawson to allow farmer the opportunity to continue to deal with Lawson regardless of cooperative membership.</a:t>
            </a:r>
          </a:p>
        </p:txBody>
      </p:sp>
    </p:spTree>
    <p:extLst>
      <p:ext uri="{BB962C8B-B14F-4D97-AF65-F5344CB8AC3E}">
        <p14:creationId xmlns:p14="http://schemas.microsoft.com/office/powerpoint/2010/main" val="9318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AAAC13A-BA28-4FDE-855C-A9F384EE6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120" y="923945"/>
            <a:ext cx="7108552" cy="5850937"/>
          </a:xfrm>
          <a:prstGeom prst="rect">
            <a:avLst/>
          </a:prstGeom>
          <a:effectLst>
            <a:outerShdw blurRad="50800" dist="38100" dir="8100000" algn="tr" rotWithShape="0">
              <a:prstClr val="black">
                <a:alpha val="40000"/>
              </a:prstClr>
            </a:outerShdw>
          </a:effectLst>
        </p:spPr>
      </p:pic>
      <p:sp>
        <p:nvSpPr>
          <p:cNvPr id="2" name="Slide Number Placeholder 1">
            <a:extLst>
              <a:ext uri="{FF2B5EF4-FFF2-40B4-BE49-F238E27FC236}">
                <a16:creationId xmlns:a16="http://schemas.microsoft.com/office/drawing/2014/main" id="{B0F64404-9175-51BD-A845-1F6620509F52}"/>
              </a:ext>
            </a:extLst>
          </p:cNvPr>
          <p:cNvSpPr>
            <a:spLocks noGrp="1"/>
          </p:cNvSpPr>
          <p:nvPr>
            <p:ph type="sldNum" sz="quarter" idx="12"/>
          </p:nvPr>
        </p:nvSpPr>
        <p:spPr/>
        <p:txBody>
          <a:bodyPr/>
          <a:lstStyle/>
          <a:p>
            <a:fld id="{B3FA7ADF-BCFD-4B31-ADBC-8A42BD360F96}" type="slidenum">
              <a:rPr lang="en-US" smtClean="0"/>
              <a:t>5</a:t>
            </a:fld>
            <a:endParaRPr lang="en-US"/>
          </a:p>
        </p:txBody>
      </p:sp>
    </p:spTree>
    <p:extLst>
      <p:ext uri="{BB962C8B-B14F-4D97-AF65-F5344CB8AC3E}">
        <p14:creationId xmlns:p14="http://schemas.microsoft.com/office/powerpoint/2010/main" val="2162192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a:xfrm>
            <a:off x="838200" y="915391"/>
            <a:ext cx="10515600" cy="1325563"/>
          </a:xfrm>
        </p:spPr>
        <p:txBody>
          <a:bodyPr/>
          <a:lstStyle/>
          <a:p>
            <a:r>
              <a:rPr lang="en-US" dirty="0"/>
              <a:t>Agricultural Cooperatives – Current Issues </a:t>
            </a:r>
          </a:p>
        </p:txBody>
      </p:sp>
      <p:sp>
        <p:nvSpPr>
          <p:cNvPr id="5" name="Content Placeholder 4">
            <a:extLst>
              <a:ext uri="{FF2B5EF4-FFF2-40B4-BE49-F238E27FC236}">
                <a16:creationId xmlns:a16="http://schemas.microsoft.com/office/drawing/2014/main" id="{B314058F-89FC-4E9E-8632-191096B8952D}"/>
              </a:ext>
            </a:extLst>
          </p:cNvPr>
          <p:cNvSpPr>
            <a:spLocks noGrp="1"/>
          </p:cNvSpPr>
          <p:nvPr>
            <p:ph idx="1"/>
          </p:nvPr>
        </p:nvSpPr>
        <p:spPr>
          <a:xfrm>
            <a:off x="838200" y="1971675"/>
            <a:ext cx="10515600" cy="4495800"/>
          </a:xfrm>
        </p:spPr>
        <p:txBody>
          <a:bodyPr>
            <a:noAutofit/>
          </a:bodyPr>
          <a:lstStyle/>
          <a:p>
            <a:pPr marL="0" indent="0" algn="l">
              <a:buNone/>
            </a:pPr>
            <a:r>
              <a:rPr lang="en-US" sz="2000" b="0" i="0" u="none" strike="noStrike" baseline="0" dirty="0">
                <a:solidFill>
                  <a:srgbClr val="EC6547"/>
                </a:solidFill>
                <a:latin typeface="ArialMT"/>
              </a:rPr>
              <a:t>NCFC 2022 Priorities</a:t>
            </a:r>
          </a:p>
          <a:p>
            <a:pPr marL="0" indent="0" algn="l">
              <a:buNone/>
            </a:pPr>
            <a:r>
              <a:rPr lang="en-US" sz="2000" b="0" i="0" u="none" strike="noStrike" baseline="0" dirty="0">
                <a:solidFill>
                  <a:srgbClr val="404041"/>
                </a:solidFill>
                <a:latin typeface="ArialMT"/>
              </a:rPr>
              <a:t>Numerous legislative and regulatory issues arise during the course of a year, and NCFC will work to ensure the value of farmer cooperatives is recognized by Congress and the Administration. In 2022, NCFC will focus its efforts on key priority issues for farmer cooperatives, including:</a:t>
            </a:r>
          </a:p>
          <a:p>
            <a:pPr marL="0" indent="0" algn="l">
              <a:buNone/>
            </a:pPr>
            <a:r>
              <a:rPr lang="en-US" sz="2000" b="0" i="0" u="none" strike="noStrike" baseline="0" dirty="0">
                <a:solidFill>
                  <a:srgbClr val="404041"/>
                </a:solidFill>
                <a:latin typeface="ArialMT"/>
              </a:rPr>
              <a:t>1. Support the Capper-Volstead Act antitrust protections for farmer cooperatives and protect the rights of farmers to join or form cooperatives to market their products and improve their income from the marketplace.</a:t>
            </a:r>
          </a:p>
          <a:p>
            <a:pPr marL="0" indent="0" algn="l">
              <a:buNone/>
            </a:pPr>
            <a:r>
              <a:rPr lang="en-US" sz="2000" b="0" i="0" u="none" strike="noStrike" baseline="0" dirty="0">
                <a:solidFill>
                  <a:srgbClr val="404041"/>
                </a:solidFill>
                <a:latin typeface="ArialMT"/>
              </a:rPr>
              <a:t>2. Maintain Internal Revenue Code Subchapter T tax provisions for farmer cooperatives and promote favorable tax treatment for farmer cooperatives.</a:t>
            </a:r>
          </a:p>
          <a:p>
            <a:pPr marL="0" indent="0" algn="l">
              <a:buNone/>
            </a:pPr>
            <a:r>
              <a:rPr lang="en-US" sz="2000" b="0" i="0" u="none" strike="noStrike" baseline="0" dirty="0">
                <a:solidFill>
                  <a:srgbClr val="404041"/>
                </a:solidFill>
                <a:latin typeface="ArialMT"/>
              </a:rPr>
              <a:t>3. Support legislative and regulatory efforts that promote the Farm Credit System’s unwavering mission to provide credit and related services to the agricultural sector and rural America.</a:t>
            </a:r>
          </a:p>
          <a:p>
            <a:pPr marL="0" indent="0" algn="l">
              <a:buNone/>
            </a:pPr>
            <a:r>
              <a:rPr lang="en-US" sz="2000" b="0" i="0" u="none" strike="noStrike" baseline="0" dirty="0">
                <a:solidFill>
                  <a:srgbClr val="404041"/>
                </a:solidFill>
                <a:latin typeface="ArialMT"/>
              </a:rPr>
              <a:t>4. Maintain and promote farmer cooperative eligibility and access under USDA and other federal programs and initiatives.</a:t>
            </a:r>
          </a:p>
        </p:txBody>
      </p:sp>
    </p:spTree>
    <p:extLst>
      <p:ext uri="{BB962C8B-B14F-4D97-AF65-F5344CB8AC3E}">
        <p14:creationId xmlns:p14="http://schemas.microsoft.com/office/powerpoint/2010/main" val="13767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15D-A14F-47C4-899A-50D30BFE4CDD}"/>
              </a:ext>
            </a:extLst>
          </p:cNvPr>
          <p:cNvSpPr>
            <a:spLocks noGrp="1"/>
          </p:cNvSpPr>
          <p:nvPr>
            <p:ph type="title"/>
          </p:nvPr>
        </p:nvSpPr>
        <p:spPr/>
        <p:txBody>
          <a:bodyPr/>
          <a:lstStyle/>
          <a:p>
            <a:r>
              <a:rPr lang="en-US" dirty="0"/>
              <a:t>Agricultural Cooperatives – Resources </a:t>
            </a:r>
          </a:p>
        </p:txBody>
      </p:sp>
      <p:sp>
        <p:nvSpPr>
          <p:cNvPr id="3" name="Content Placeholder 2">
            <a:extLst>
              <a:ext uri="{FF2B5EF4-FFF2-40B4-BE49-F238E27FC236}">
                <a16:creationId xmlns:a16="http://schemas.microsoft.com/office/drawing/2014/main" id="{27CECF0D-3EDD-444F-B3CB-ECD51C50EC32}"/>
              </a:ext>
            </a:extLst>
          </p:cNvPr>
          <p:cNvSpPr>
            <a:spLocks noGrp="1"/>
          </p:cNvSpPr>
          <p:nvPr>
            <p:ph idx="1"/>
          </p:nvPr>
        </p:nvSpPr>
        <p:spPr/>
        <p:txBody>
          <a:bodyPr>
            <a:normAutofit fontScale="92500"/>
          </a:bodyPr>
          <a:lstStyle/>
          <a:p>
            <a:r>
              <a:rPr lang="en-US" dirty="0"/>
              <a:t>Keystone Development Center – kdc.coop</a:t>
            </a:r>
          </a:p>
          <a:p>
            <a:r>
              <a:rPr lang="en-US" dirty="0"/>
              <a:t>National Council of Farmer Cooperatives – ncfc.org</a:t>
            </a:r>
          </a:p>
          <a:p>
            <a:r>
              <a:rPr lang="en-US" dirty="0"/>
              <a:t>USDA Rural Business-Cooperative Service</a:t>
            </a:r>
          </a:p>
          <a:p>
            <a:pPr lvl="1"/>
            <a:r>
              <a:rPr lang="en-US" i="1" dirty="0"/>
              <a:t>Federal Statutes of Special Importance to Agricultural Cooperatives </a:t>
            </a:r>
            <a:r>
              <a:rPr lang="en-US" dirty="0"/>
              <a:t>(Revised August 2017)</a:t>
            </a:r>
            <a:endParaRPr lang="en-US" i="1" dirty="0"/>
          </a:p>
          <a:p>
            <a:r>
              <a:rPr lang="en-US" dirty="0"/>
              <a:t>National Cooperative Bank – ncb.coop </a:t>
            </a:r>
          </a:p>
          <a:p>
            <a:r>
              <a:rPr lang="en-US" dirty="0"/>
              <a:t>National Agricultural Law Center – Cooperatives Reading Room</a:t>
            </a:r>
          </a:p>
          <a:p>
            <a:endParaRPr lang="en-US" dirty="0"/>
          </a:p>
        </p:txBody>
      </p:sp>
    </p:spTree>
    <p:extLst>
      <p:ext uri="{BB962C8B-B14F-4D97-AF65-F5344CB8AC3E}">
        <p14:creationId xmlns:p14="http://schemas.microsoft.com/office/powerpoint/2010/main" val="2723708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5DF56-1907-4CB5-A62E-F667330C5C54}"/>
              </a:ext>
            </a:extLst>
          </p:cNvPr>
          <p:cNvSpPr>
            <a:spLocks noGrp="1"/>
          </p:cNvSpPr>
          <p:nvPr>
            <p:ph idx="1"/>
          </p:nvPr>
        </p:nvSpPr>
        <p:spPr>
          <a:xfrm>
            <a:off x="1041149" y="2299580"/>
            <a:ext cx="5054851" cy="3413157"/>
          </a:xfrm>
        </p:spPr>
        <p:txBody>
          <a:bodyPr>
            <a:normAutofit/>
          </a:bodyPr>
          <a:lstStyle/>
          <a:p>
            <a:pPr marL="0" indent="0">
              <a:buNone/>
            </a:pPr>
            <a:r>
              <a:rPr lang="en-US"/>
              <a:t>Center for Agricultural and Shale Law</a:t>
            </a:r>
          </a:p>
          <a:p>
            <a:pPr marL="0" indent="0">
              <a:buNone/>
            </a:pPr>
            <a:r>
              <a:rPr lang="en-US"/>
              <a:t>Penn State Law</a:t>
            </a:r>
          </a:p>
          <a:p>
            <a:pPr marL="0" indent="0">
              <a:buNone/>
            </a:pPr>
            <a:r>
              <a:rPr lang="en-US"/>
              <a:t>329 Innovation Boulevard, Suite 118</a:t>
            </a:r>
          </a:p>
          <a:p>
            <a:pPr marL="0" indent="0">
              <a:buNone/>
            </a:pPr>
            <a:r>
              <a:rPr lang="en-US"/>
              <a:t>University Park, PA 16802 </a:t>
            </a:r>
          </a:p>
          <a:p>
            <a:endParaRPr lang="en-US"/>
          </a:p>
          <a:p>
            <a:endParaRPr lang="en-US"/>
          </a:p>
        </p:txBody>
      </p:sp>
      <p:sp>
        <p:nvSpPr>
          <p:cNvPr id="2" name="TextBox 1">
            <a:extLst>
              <a:ext uri="{FF2B5EF4-FFF2-40B4-BE49-F238E27FC236}">
                <a16:creationId xmlns:a16="http://schemas.microsoft.com/office/drawing/2014/main" id="{C65FED7F-3B68-408A-9854-576EFAD5C02A}"/>
              </a:ext>
            </a:extLst>
          </p:cNvPr>
          <p:cNvSpPr txBox="1"/>
          <p:nvPr/>
        </p:nvSpPr>
        <p:spPr>
          <a:xfrm>
            <a:off x="4452796" y="1145263"/>
            <a:ext cx="328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472C4"/>
                </a:solidFill>
                <a:effectLst/>
                <a:uLnTx/>
                <a:uFillTx/>
                <a:latin typeface="Franklin Gothic Medium" panose="020B0603020102020204" pitchFamily="34" charset="0"/>
                <a:ea typeface="+mn-ea"/>
                <a:cs typeface="+mn-cs"/>
              </a:rPr>
              <a:t>THANK YOU!</a:t>
            </a:r>
          </a:p>
        </p:txBody>
      </p:sp>
      <p:sp>
        <p:nvSpPr>
          <p:cNvPr id="4" name="Slide Number Placeholder 3">
            <a:extLst>
              <a:ext uri="{FF2B5EF4-FFF2-40B4-BE49-F238E27FC236}">
                <a16:creationId xmlns:a16="http://schemas.microsoft.com/office/drawing/2014/main" id="{5F5A87BB-BAA4-C54B-2EFD-01E5EE49EE80}"/>
              </a:ext>
            </a:extLst>
          </p:cNvPr>
          <p:cNvSpPr>
            <a:spLocks noGrp="1"/>
          </p:cNvSpPr>
          <p:nvPr>
            <p:ph type="sldNum" sz="quarter" idx="12"/>
          </p:nvPr>
        </p:nvSpPr>
        <p:spPr/>
        <p:txBody>
          <a:bodyPr/>
          <a:lstStyle/>
          <a:p>
            <a:fld id="{B3FA7ADF-BCFD-4B31-ADBC-8A42BD360F96}" type="slidenum">
              <a:rPr lang="en-US" smtClean="0"/>
              <a:t>52</a:t>
            </a:fld>
            <a:endParaRPr lang="en-US"/>
          </a:p>
        </p:txBody>
      </p:sp>
    </p:spTree>
    <p:extLst>
      <p:ext uri="{BB962C8B-B14F-4D97-AF65-F5344CB8AC3E}">
        <p14:creationId xmlns:p14="http://schemas.microsoft.com/office/powerpoint/2010/main" val="21559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D648E8-03F6-01CF-B920-6AB62FC25332}"/>
              </a:ext>
            </a:extLst>
          </p:cNvPr>
          <p:cNvSpPr/>
          <p:nvPr/>
        </p:nvSpPr>
        <p:spPr>
          <a:xfrm>
            <a:off x="2927758" y="6268209"/>
            <a:ext cx="6476301" cy="516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77812-4F7B-4AFB-8E7B-80F070A97D6F}"/>
              </a:ext>
            </a:extLst>
          </p:cNvPr>
          <p:cNvSpPr>
            <a:spLocks noGrp="1"/>
          </p:cNvSpPr>
          <p:nvPr>
            <p:ph type="title"/>
          </p:nvPr>
        </p:nvSpPr>
        <p:spPr>
          <a:xfrm>
            <a:off x="554182" y="899598"/>
            <a:ext cx="10515600" cy="1325563"/>
          </a:xfrm>
        </p:spPr>
        <p:txBody>
          <a:bodyPr/>
          <a:lstStyle/>
          <a:p>
            <a:r>
              <a:rPr lang="en-US"/>
              <a:t>Our Podcasts are also Available on: </a:t>
            </a:r>
          </a:p>
        </p:txBody>
      </p:sp>
      <p:sp>
        <p:nvSpPr>
          <p:cNvPr id="3" name="Content Placeholder 2">
            <a:extLst>
              <a:ext uri="{FF2B5EF4-FFF2-40B4-BE49-F238E27FC236}">
                <a16:creationId xmlns:a16="http://schemas.microsoft.com/office/drawing/2014/main" id="{557621A7-A94D-4043-9C14-19DC579C7C6F}"/>
              </a:ext>
            </a:extLst>
          </p:cNvPr>
          <p:cNvSpPr>
            <a:spLocks noGrp="1"/>
          </p:cNvSpPr>
          <p:nvPr>
            <p:ph idx="1"/>
          </p:nvPr>
        </p:nvSpPr>
        <p:spPr>
          <a:xfrm>
            <a:off x="554182" y="2015836"/>
            <a:ext cx="10799618" cy="3960236"/>
          </a:xfrm>
        </p:spPr>
        <p:txBody>
          <a:bodyPr/>
          <a:lstStyle/>
          <a:p>
            <a:r>
              <a:rPr lang="en-US"/>
              <a:t>Apple Podcasts</a:t>
            </a:r>
          </a:p>
          <a:p>
            <a:r>
              <a:rPr lang="en-US"/>
              <a:t>Spotify</a:t>
            </a:r>
          </a:p>
          <a:p>
            <a:r>
              <a:rPr lang="en-US"/>
              <a:t>Google Podcasts</a:t>
            </a:r>
          </a:p>
          <a:p>
            <a:r>
              <a:rPr lang="en-US" err="1"/>
              <a:t>Stitcher</a:t>
            </a:r>
            <a:endParaRPr lang="en-US"/>
          </a:p>
          <a:p>
            <a:pPr lvl="1"/>
            <a:endParaRPr lang="en-US"/>
          </a:p>
        </p:txBody>
      </p:sp>
      <p:pic>
        <p:nvPicPr>
          <p:cNvPr id="12" name="Picture 11">
            <a:extLst>
              <a:ext uri="{FF2B5EF4-FFF2-40B4-BE49-F238E27FC236}">
                <a16:creationId xmlns:a16="http://schemas.microsoft.com/office/drawing/2014/main" id="{30037795-7968-4220-9316-3F1B776B4765}"/>
              </a:ext>
            </a:extLst>
          </p:cNvPr>
          <p:cNvPicPr>
            <a:picLocks noChangeAspect="1"/>
          </p:cNvPicPr>
          <p:nvPr/>
        </p:nvPicPr>
        <p:blipFill>
          <a:blip r:embed="rId3"/>
          <a:stretch>
            <a:fillRect/>
          </a:stretch>
        </p:blipFill>
        <p:spPr>
          <a:xfrm>
            <a:off x="3703783" y="1894854"/>
            <a:ext cx="3325886" cy="3574625"/>
          </a:xfrm>
          <a:prstGeom prst="rect">
            <a:avLst/>
          </a:prstGeom>
          <a:effectLst>
            <a:outerShdw blurRad="50800" dist="38100" dir="2700000" sx="102000" sy="102000" algn="tl" rotWithShape="0">
              <a:prstClr val="black">
                <a:alpha val="40000"/>
              </a:prstClr>
            </a:outerShdw>
          </a:effectLst>
        </p:spPr>
      </p:pic>
      <p:pic>
        <p:nvPicPr>
          <p:cNvPr id="10" name="Picture 9">
            <a:extLst>
              <a:ext uri="{FF2B5EF4-FFF2-40B4-BE49-F238E27FC236}">
                <a16:creationId xmlns:a16="http://schemas.microsoft.com/office/drawing/2014/main" id="{93B0815A-52E6-4E00-AFF9-D55BCE415B01}"/>
              </a:ext>
            </a:extLst>
          </p:cNvPr>
          <p:cNvPicPr>
            <a:picLocks noChangeAspect="1"/>
          </p:cNvPicPr>
          <p:nvPr/>
        </p:nvPicPr>
        <p:blipFill rotWithShape="1">
          <a:blip r:embed="rId4"/>
          <a:srcRect b="19614"/>
          <a:stretch/>
        </p:blipFill>
        <p:spPr>
          <a:xfrm>
            <a:off x="4961157" y="2883435"/>
            <a:ext cx="3622713" cy="3271523"/>
          </a:xfrm>
          <a:prstGeom prst="rect">
            <a:avLst/>
          </a:prstGeom>
          <a:effectLst>
            <a:outerShdw blurRad="50800" dist="38100" dir="2700000" sx="102000" sy="102000" algn="tl" rotWithShape="0">
              <a:prstClr val="black">
                <a:alpha val="40000"/>
              </a:prstClr>
            </a:outerShdw>
          </a:effectLst>
        </p:spPr>
      </p:pic>
      <p:pic>
        <p:nvPicPr>
          <p:cNvPr id="4" name="Picture 3">
            <a:extLst>
              <a:ext uri="{FF2B5EF4-FFF2-40B4-BE49-F238E27FC236}">
                <a16:creationId xmlns:a16="http://schemas.microsoft.com/office/drawing/2014/main" id="{18A6B848-E68D-4CEB-8FDD-3DB1B1E585CA}"/>
              </a:ext>
            </a:extLst>
          </p:cNvPr>
          <p:cNvPicPr>
            <a:picLocks noChangeAspect="1"/>
          </p:cNvPicPr>
          <p:nvPr/>
        </p:nvPicPr>
        <p:blipFill>
          <a:blip r:embed="rId5"/>
          <a:stretch>
            <a:fillRect/>
          </a:stretch>
        </p:blipFill>
        <p:spPr>
          <a:xfrm>
            <a:off x="6382858" y="3682165"/>
            <a:ext cx="4513661" cy="2782569"/>
          </a:xfrm>
          <a:prstGeom prst="rect">
            <a:avLst/>
          </a:prstGeom>
        </p:spPr>
      </p:pic>
      <p:sp>
        <p:nvSpPr>
          <p:cNvPr id="6" name="Slide Number Placeholder 5">
            <a:extLst>
              <a:ext uri="{FF2B5EF4-FFF2-40B4-BE49-F238E27FC236}">
                <a16:creationId xmlns:a16="http://schemas.microsoft.com/office/drawing/2014/main" id="{01D258F8-4592-FA34-497B-A32816B4B5F8}"/>
              </a:ext>
            </a:extLst>
          </p:cNvPr>
          <p:cNvSpPr>
            <a:spLocks noGrp="1"/>
          </p:cNvSpPr>
          <p:nvPr>
            <p:ph type="sldNum" sz="quarter" idx="12"/>
          </p:nvPr>
        </p:nvSpPr>
        <p:spPr/>
        <p:txBody>
          <a:bodyPr/>
          <a:lstStyle/>
          <a:p>
            <a:fld id="{B3FA7ADF-BCFD-4B31-ADBC-8A42BD360F96}" type="slidenum">
              <a:rPr lang="en-US" smtClean="0"/>
              <a:t>6</a:t>
            </a:fld>
            <a:endParaRPr lang="en-US"/>
          </a:p>
        </p:txBody>
      </p:sp>
    </p:spTree>
    <p:extLst>
      <p:ext uri="{BB962C8B-B14F-4D97-AF65-F5344CB8AC3E}">
        <p14:creationId xmlns:p14="http://schemas.microsoft.com/office/powerpoint/2010/main" val="67448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Pennsylvania Agricultural </a:t>
            </a:r>
            <a:br>
              <a:rPr lang="en-US"/>
            </a:br>
            <a:r>
              <a:rPr lang="en-US"/>
              <a:t>Mediation Program</a:t>
            </a:r>
          </a:p>
        </p:txBody>
      </p:sp>
      <p:sp>
        <p:nvSpPr>
          <p:cNvPr id="3" name="Content Placeholder 2"/>
          <p:cNvSpPr>
            <a:spLocks noGrp="1"/>
          </p:cNvSpPr>
          <p:nvPr>
            <p:ph idx="1"/>
          </p:nvPr>
        </p:nvSpPr>
        <p:spPr>
          <a:xfrm>
            <a:off x="838200" y="2560319"/>
            <a:ext cx="9152823" cy="3616643"/>
          </a:xfrm>
        </p:spPr>
        <p:txBody>
          <a:bodyPr>
            <a:normAutofit lnSpcReduction="10000"/>
          </a:bodyPr>
          <a:lstStyle/>
          <a:p>
            <a:pPr marL="0" indent="0">
              <a:buNone/>
            </a:pPr>
            <a:r>
              <a:rPr lang="en-US"/>
              <a:t>Contact us:</a:t>
            </a:r>
          </a:p>
          <a:p>
            <a:pPr marL="457200" lvl="1" indent="0">
              <a:buNone/>
            </a:pPr>
            <a:r>
              <a:rPr lang="en-US"/>
              <a:t>Jackie Schweichler, Program Coordinator</a:t>
            </a:r>
          </a:p>
          <a:p>
            <a:pPr marL="457200" lvl="1" indent="0">
              <a:buNone/>
            </a:pPr>
            <a:r>
              <a:rPr lang="en-US"/>
              <a:t>329 Innovation Blvd.</a:t>
            </a:r>
          </a:p>
          <a:p>
            <a:pPr marL="457200" lvl="1" indent="0">
              <a:buNone/>
            </a:pPr>
            <a:r>
              <a:rPr lang="en-US"/>
              <a:t>University Park, PA 16802</a:t>
            </a:r>
          </a:p>
          <a:p>
            <a:pPr marL="457200" lvl="1" indent="0">
              <a:buNone/>
            </a:pPr>
            <a:r>
              <a:rPr lang="en-US"/>
              <a:t>(814) 746-4619</a:t>
            </a:r>
          </a:p>
          <a:p>
            <a:pPr marL="457200" lvl="1" indent="0">
              <a:buNone/>
            </a:pPr>
            <a:r>
              <a:rPr lang="en-US">
                <a:hlinkClick r:id="rId2"/>
              </a:rPr>
              <a:t>AgMediation@PennStateLaw.psu.edu</a:t>
            </a:r>
            <a:endParaRPr lang="en-US"/>
          </a:p>
          <a:p>
            <a:pPr marL="457200" lvl="1" indent="0">
              <a:buNone/>
            </a:pPr>
            <a:endParaRPr lang="en-US"/>
          </a:p>
          <a:p>
            <a:pPr marL="457200" lvl="1" indent="0">
              <a:buNone/>
            </a:pPr>
            <a:r>
              <a:rPr lang="en-US"/>
              <a:t>Website: </a:t>
            </a:r>
            <a:r>
              <a:rPr lang="en-US">
                <a:hlinkClick r:id="rId3"/>
              </a:rPr>
              <a:t>www.PAAgMediation.com</a:t>
            </a:r>
            <a:r>
              <a:rPr lang="en-US"/>
              <a:t> </a:t>
            </a:r>
          </a:p>
          <a:p>
            <a:endParaRPr lang="en-US"/>
          </a:p>
          <a:p>
            <a:endParaRPr lang="en-US"/>
          </a:p>
          <a:p>
            <a:pPr lvl="1"/>
            <a:endParaRPr lang="en-US"/>
          </a:p>
          <a:p>
            <a:pPr lvl="1"/>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FC773-42DD-4FFC-93ED-947C9CB8A1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C167933-0626-8948-7C4F-752F8C2BBB70}"/>
              </a:ext>
            </a:extLst>
          </p:cNvPr>
          <p:cNvSpPr/>
          <p:nvPr/>
        </p:nvSpPr>
        <p:spPr>
          <a:xfrm>
            <a:off x="2927758" y="6169491"/>
            <a:ext cx="6476301" cy="60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82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B4C8-F6DC-43D4-94CC-1906C7ED9B08}"/>
              </a:ext>
            </a:extLst>
          </p:cNvPr>
          <p:cNvSpPr>
            <a:spLocks noGrp="1"/>
          </p:cNvSpPr>
          <p:nvPr>
            <p:ph type="title"/>
          </p:nvPr>
        </p:nvSpPr>
        <p:spPr>
          <a:xfrm>
            <a:off x="838200" y="1115416"/>
            <a:ext cx="10515600" cy="1098395"/>
          </a:xfrm>
        </p:spPr>
        <p:txBody>
          <a:bodyPr>
            <a:normAutofit/>
          </a:bodyPr>
          <a:lstStyle/>
          <a:p>
            <a:pPr algn="ctr"/>
            <a:r>
              <a:rPr lang="en-US"/>
              <a:t>Understanding Agricultural Law</a:t>
            </a:r>
          </a:p>
        </p:txBody>
      </p:sp>
      <p:sp>
        <p:nvSpPr>
          <p:cNvPr id="5" name="Content Placeholder 4">
            <a:extLst>
              <a:ext uri="{FF2B5EF4-FFF2-40B4-BE49-F238E27FC236}">
                <a16:creationId xmlns:a16="http://schemas.microsoft.com/office/drawing/2014/main" id="{AF6614C6-6007-4AE1-8AFA-6FC3B465EDD8}"/>
              </a:ext>
            </a:extLst>
          </p:cNvPr>
          <p:cNvSpPr>
            <a:spLocks noGrp="1"/>
          </p:cNvSpPr>
          <p:nvPr>
            <p:ph idx="1"/>
          </p:nvPr>
        </p:nvSpPr>
        <p:spPr>
          <a:xfrm>
            <a:off x="741947" y="2325147"/>
            <a:ext cx="10817994" cy="4046777"/>
          </a:xfrm>
        </p:spPr>
        <p:txBody>
          <a:bodyPr vert="horz" lIns="91440" tIns="45720" rIns="91440" bIns="45720" rtlCol="0" anchor="t">
            <a:normAutofit/>
          </a:bodyPr>
          <a:lstStyle/>
          <a:p>
            <a:pPr marL="0" indent="0" algn="ctr">
              <a:lnSpc>
                <a:spcPct val="110000"/>
              </a:lnSpc>
              <a:buNone/>
            </a:pPr>
            <a:r>
              <a:rPr lang="en-US" b="1" i="0">
                <a:solidFill>
                  <a:srgbClr val="00458D"/>
                </a:solidFill>
                <a:effectLst/>
                <a:latin typeface="Lato"/>
                <a:ea typeface="Lato"/>
                <a:cs typeface="Lato"/>
              </a:rPr>
              <a:t>A Legal Educational Series for General Practice Attorneys and Business Advisors Representing Agricultural and Rural Clients</a:t>
            </a:r>
          </a:p>
          <a:p>
            <a:endParaRPr lang="en-US" sz="1400" b="1">
              <a:solidFill>
                <a:srgbClr val="00458D"/>
              </a:solidFill>
              <a:latin typeface="Lato" panose="020F0502020204030203" pitchFamily="34" charset="0"/>
              <a:ea typeface="Lato"/>
              <a:cs typeface="Lato"/>
            </a:endParaRPr>
          </a:p>
          <a:p>
            <a:pPr marL="0" indent="0">
              <a:buNone/>
            </a:pPr>
            <a:r>
              <a:rPr lang="en-US" b="0" i="0">
                <a:solidFill>
                  <a:srgbClr val="4A4E57"/>
                </a:solidFill>
                <a:effectLst/>
                <a:latin typeface="Lato"/>
                <a:ea typeface="Lato"/>
                <a:cs typeface="Lato"/>
              </a:rPr>
              <a:t>This webinar series is specifically tailored to create subject matter literacy and competence on fundamental issues of agricultural law for attorneys, advisors, and service providers to agricultural producers and agri-businesses.</a:t>
            </a:r>
            <a:endParaRPr lang="en-US">
              <a:latin typeface="Lato"/>
              <a:ea typeface="Lato"/>
              <a:cs typeface="Lato"/>
            </a:endParaRPr>
          </a:p>
        </p:txBody>
      </p:sp>
      <p:sp>
        <p:nvSpPr>
          <p:cNvPr id="3" name="Slide Number Placeholder 2">
            <a:extLst>
              <a:ext uri="{FF2B5EF4-FFF2-40B4-BE49-F238E27FC236}">
                <a16:creationId xmlns:a16="http://schemas.microsoft.com/office/drawing/2014/main" id="{15DCBA90-51BB-784E-CA7C-82F8D3F74A8C}"/>
              </a:ext>
            </a:extLst>
          </p:cNvPr>
          <p:cNvSpPr>
            <a:spLocks noGrp="1"/>
          </p:cNvSpPr>
          <p:nvPr>
            <p:ph type="sldNum" sz="quarter" idx="12"/>
          </p:nvPr>
        </p:nvSpPr>
        <p:spPr/>
        <p:txBody>
          <a:bodyPr/>
          <a:lstStyle/>
          <a:p>
            <a:fld id="{B3FA7ADF-BCFD-4B31-ADBC-8A42BD360F96}" type="slidenum">
              <a:rPr lang="en-US" smtClean="0"/>
              <a:t>8</a:t>
            </a:fld>
            <a:endParaRPr lang="en-US"/>
          </a:p>
        </p:txBody>
      </p:sp>
    </p:spTree>
    <p:extLst>
      <p:ext uri="{BB962C8B-B14F-4D97-AF65-F5344CB8AC3E}">
        <p14:creationId xmlns:p14="http://schemas.microsoft.com/office/powerpoint/2010/main" val="418817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B4C8-F6DC-43D4-94CC-1906C7ED9B08}"/>
              </a:ext>
            </a:extLst>
          </p:cNvPr>
          <p:cNvSpPr>
            <a:spLocks noGrp="1"/>
          </p:cNvSpPr>
          <p:nvPr>
            <p:ph type="title"/>
          </p:nvPr>
        </p:nvSpPr>
        <p:spPr>
          <a:xfrm>
            <a:off x="725214" y="1587055"/>
            <a:ext cx="10628586" cy="809304"/>
          </a:xfrm>
        </p:spPr>
        <p:txBody>
          <a:bodyPr>
            <a:normAutofit fontScale="90000"/>
          </a:bodyPr>
          <a:lstStyle/>
          <a:p>
            <a:pPr algn="ctr"/>
            <a:r>
              <a:rPr lang="en-US"/>
              <a:t>Pennsylvania Department of Agriculture</a:t>
            </a:r>
            <a:br>
              <a:rPr lang="en-US"/>
            </a:br>
            <a:r>
              <a:rPr lang="en-US"/>
              <a:t>Agricultural Business Development Center</a:t>
            </a:r>
          </a:p>
        </p:txBody>
      </p:sp>
      <p:pic>
        <p:nvPicPr>
          <p:cNvPr id="4" name="Picture 3">
            <a:extLst>
              <a:ext uri="{FF2B5EF4-FFF2-40B4-BE49-F238E27FC236}">
                <a16:creationId xmlns:a16="http://schemas.microsoft.com/office/drawing/2014/main" id="{A8758FA0-7323-419F-A74C-349E6EF8D250}"/>
              </a:ext>
            </a:extLst>
          </p:cNvPr>
          <p:cNvPicPr>
            <a:picLocks noChangeAspect="1"/>
          </p:cNvPicPr>
          <p:nvPr/>
        </p:nvPicPr>
        <p:blipFill>
          <a:blip r:embed="rId2"/>
          <a:stretch>
            <a:fillRect/>
          </a:stretch>
        </p:blipFill>
        <p:spPr>
          <a:xfrm>
            <a:off x="0" y="2774022"/>
            <a:ext cx="12207803" cy="3400746"/>
          </a:xfrm>
          <a:prstGeom prst="rect">
            <a:avLst/>
          </a:prstGeom>
        </p:spPr>
      </p:pic>
      <p:sp>
        <p:nvSpPr>
          <p:cNvPr id="3" name="Slide Number Placeholder 2">
            <a:extLst>
              <a:ext uri="{FF2B5EF4-FFF2-40B4-BE49-F238E27FC236}">
                <a16:creationId xmlns:a16="http://schemas.microsoft.com/office/drawing/2014/main" id="{A92F1249-8E59-8E47-F49F-691DCDCAA5E6}"/>
              </a:ext>
            </a:extLst>
          </p:cNvPr>
          <p:cNvSpPr>
            <a:spLocks noGrp="1"/>
          </p:cNvSpPr>
          <p:nvPr>
            <p:ph type="sldNum" sz="quarter" idx="12"/>
          </p:nvPr>
        </p:nvSpPr>
        <p:spPr/>
        <p:txBody>
          <a:bodyPr/>
          <a:lstStyle/>
          <a:p>
            <a:fld id="{B3FA7ADF-BCFD-4B31-ADBC-8A42BD360F96}" type="slidenum">
              <a:rPr lang="en-US" smtClean="0"/>
              <a:t>9</a:t>
            </a:fld>
            <a:endParaRPr lang="en-US"/>
          </a:p>
        </p:txBody>
      </p:sp>
    </p:spTree>
    <p:extLst>
      <p:ext uri="{BB962C8B-B14F-4D97-AF65-F5344CB8AC3E}">
        <p14:creationId xmlns:p14="http://schemas.microsoft.com/office/powerpoint/2010/main" val="35517734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F14C8F4D3C4CB50F8D241DC6D0A7" ma:contentTypeVersion="16" ma:contentTypeDescription="Create a new document." ma:contentTypeScope="" ma:versionID="6000938e32fb539ce090fa729c0fb087">
  <xsd:schema xmlns:xsd="http://www.w3.org/2001/XMLSchema" xmlns:xs="http://www.w3.org/2001/XMLSchema" xmlns:p="http://schemas.microsoft.com/office/2006/metadata/properties" xmlns:ns2="1a77752c-389e-4139-a2e1-ffeb93c6b7f4" xmlns:ns3="3f22d959-b4eb-4e97-a7c2-b3045aa00095" targetNamespace="http://schemas.microsoft.com/office/2006/metadata/properties" ma:root="true" ma:fieldsID="18e313bcc39184933d20d92180d3ef0c" ns2:_="" ns3:_="">
    <xsd:import namespace="1a77752c-389e-4139-a2e1-ffeb93c6b7f4"/>
    <xsd:import namespace="3f22d959-b4eb-4e97-a7c2-b3045aa000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7752c-389e-4139-a2e1-ffeb93c6b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22d959-b4eb-4e97-a7c2-b3045aa000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79464b9-6950-4418-be79-a009da5a0164}" ma:internalName="TaxCatchAll" ma:showField="CatchAllData" ma:web="3f22d959-b4eb-4e97-a7c2-b3045aa000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f22d959-b4eb-4e97-a7c2-b3045aa00095" xsi:nil="true"/>
    <lcf76f155ced4ddcb4097134ff3c332f xmlns="1a77752c-389e-4139-a2e1-ffeb93c6b7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45D598-3911-45E2-B4C7-80FE4A02CC16}">
  <ds:schemaRefs>
    <ds:schemaRef ds:uri="1a77752c-389e-4139-a2e1-ffeb93c6b7f4"/>
    <ds:schemaRef ds:uri="3f22d959-b4eb-4e97-a7c2-b3045aa000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D1DF70-52D9-457D-813B-21D8425D3848}">
  <ds:schemaRefs>
    <ds:schemaRef ds:uri="http://schemas.microsoft.com/sharepoint/v3/contenttype/forms"/>
  </ds:schemaRefs>
</ds:datastoreItem>
</file>

<file path=customXml/itemProps3.xml><?xml version="1.0" encoding="utf-8"?>
<ds:datastoreItem xmlns:ds="http://schemas.openxmlformats.org/officeDocument/2006/customXml" ds:itemID="{8D43C512-B8E9-4EF9-B4C9-9EB06BE3B8EA}">
  <ds:schemaRefs>
    <ds:schemaRef ds:uri="1a77752c-389e-4139-a2e1-ffeb93c6b7f4"/>
    <ds:schemaRef ds:uri="3f22d959-b4eb-4e97-a7c2-b3045aa000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0</TotalTime>
  <Words>2061</Words>
  <Application>Microsoft Office PowerPoint</Application>
  <PresentationFormat>Widescreen</PresentationFormat>
  <Paragraphs>280</Paragraphs>
  <Slides>52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ArialMT</vt:lpstr>
      <vt:lpstr>Calibri</vt:lpstr>
      <vt:lpstr>Franklin Gothic Medium</vt:lpstr>
      <vt:lpstr>Lato</vt:lpstr>
      <vt:lpstr>Proxima Nova</vt:lpstr>
      <vt:lpstr>Custom Design</vt:lpstr>
      <vt:lpstr>Office Theme</vt:lpstr>
      <vt:lpstr> </vt:lpstr>
      <vt:lpstr>Center for Agricultural and Shale Law</vt:lpstr>
      <vt:lpstr>Our Website</vt:lpstr>
      <vt:lpstr>PowerPoint Presentation</vt:lpstr>
      <vt:lpstr>PowerPoint Presentation</vt:lpstr>
      <vt:lpstr>Our Podcasts are also Available on: </vt:lpstr>
      <vt:lpstr>Pennsylvania Agricultural  Mediation Program</vt:lpstr>
      <vt:lpstr>Understanding Agricultural Law</vt:lpstr>
      <vt:lpstr>Pennsylvania Department of Agriculture Agricultural Business Development Center</vt:lpstr>
      <vt:lpstr>Understanding Agricultural Law Webinar Series: Past Topics</vt:lpstr>
      <vt:lpstr>Understanding Agricultural Law Webinar Series: Upcoming Topics</vt:lpstr>
      <vt:lpstr>Additional Upcoming Webinars from the Center for Agricultural and Shale Law:</vt:lpstr>
      <vt:lpstr>Understanding Agricultural Law </vt:lpstr>
      <vt:lpstr>Understanding the Basics of Agricultural Cooperatives</vt:lpstr>
      <vt:lpstr>Overview of Today’s Presentation</vt:lpstr>
      <vt:lpstr>What is a Cooperative?</vt:lpstr>
      <vt:lpstr>Forms of Business Organizations</vt:lpstr>
      <vt:lpstr>Forms of Business Organizations</vt:lpstr>
      <vt:lpstr>Cooperative Principles</vt:lpstr>
      <vt:lpstr>Role of Agricultural Cooperatives</vt:lpstr>
      <vt:lpstr>Agricultural Cooperatives</vt:lpstr>
      <vt:lpstr>Agricultural Cooperatives</vt:lpstr>
      <vt:lpstr>Agricultural Cooperatives</vt:lpstr>
      <vt:lpstr>Rochdale Society of Equitable Pioneers - Goals</vt:lpstr>
      <vt:lpstr>Rochdale Cooperative Principles</vt:lpstr>
      <vt:lpstr>Rochdale Cooperative Principles</vt:lpstr>
      <vt:lpstr>Basic Cooperative Principles</vt:lpstr>
      <vt:lpstr>Primary Types of Cooperatives</vt:lpstr>
      <vt:lpstr>Antitrust Issues</vt:lpstr>
      <vt:lpstr>Capper-Volstead Act</vt:lpstr>
      <vt:lpstr>Authorization of associations  7 USC section 291</vt:lpstr>
      <vt:lpstr>Additional Requirements</vt:lpstr>
      <vt:lpstr>Additional Requirements</vt:lpstr>
      <vt:lpstr>Restraint of Trade – 7 USC section 292</vt:lpstr>
      <vt:lpstr>Capper-Volstead Act – Case Law</vt:lpstr>
      <vt:lpstr>Capper-Volstead Act – Case Law</vt:lpstr>
      <vt:lpstr>Capper-Volstead Act – Case Law</vt:lpstr>
      <vt:lpstr>Capper-Volstead Act – Case Law</vt:lpstr>
      <vt:lpstr>Capper-Volstead Act – Case Law</vt:lpstr>
      <vt:lpstr>Capper-Volstead Act – Case Law</vt:lpstr>
      <vt:lpstr>Agricultural Fair Practices Act</vt:lpstr>
      <vt:lpstr>Agricultural Fair Practices Act – section 2</vt:lpstr>
      <vt:lpstr>Agricultural Fair Practices Act – section 3</vt:lpstr>
      <vt:lpstr>Agricultural Fair Practices Act – section 4</vt:lpstr>
      <vt:lpstr>Agricultural Fair Practices Act – section 4</vt:lpstr>
      <vt:lpstr>AFPA Disclaimer – section 5</vt:lpstr>
      <vt:lpstr>Agricultural Fair Practices Act – Case Law</vt:lpstr>
      <vt:lpstr>Agricultural Fair Practices Act – Case Law</vt:lpstr>
      <vt:lpstr>Agricultural Fair Practices Act – Case Law</vt:lpstr>
      <vt:lpstr>Agricultural Cooperatives – Current Issues </vt:lpstr>
      <vt:lpstr>Agricultural Cooperatives –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Schweichler, Jackie</dc:creator>
  <cp:lastModifiedBy>Pifer, Ross H</cp:lastModifiedBy>
  <cp:revision>1</cp:revision>
  <dcterms:created xsi:type="dcterms:W3CDTF">2021-01-05T02:56:26Z</dcterms:created>
  <dcterms:modified xsi:type="dcterms:W3CDTF">2022-08-26T10:01:51Z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0x0101002177F14C8F4D3C4CB50F8D241DC6D0A7</vt:lpwstr>
  </property>
  <property fmtid="{D5CDD505-2E9C-101B-9397-08002B2CF9AE}" pid="3" name="MediaServiceImageTags">
    <vt:lpwstr/>
  </property>
</Properties>
</file>