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45"/>
  </p:notesMasterIdLst>
  <p:handoutMasterIdLst>
    <p:handoutMasterId r:id="rId46"/>
  </p:handoutMasterIdLst>
  <p:sldIdLst>
    <p:sldId id="270" r:id="rId7"/>
    <p:sldId id="346" r:id="rId8"/>
    <p:sldId id="379" r:id="rId9"/>
    <p:sldId id="359" r:id="rId10"/>
    <p:sldId id="442" r:id="rId11"/>
    <p:sldId id="443" r:id="rId12"/>
    <p:sldId id="350" r:id="rId13"/>
    <p:sldId id="423" r:id="rId14"/>
    <p:sldId id="431" r:id="rId15"/>
    <p:sldId id="457" r:id="rId16"/>
    <p:sldId id="433" r:id="rId17"/>
    <p:sldId id="258" r:id="rId18"/>
    <p:sldId id="259" r:id="rId19"/>
    <p:sldId id="273" r:id="rId20"/>
    <p:sldId id="271" r:id="rId21"/>
    <p:sldId id="261" r:id="rId22"/>
    <p:sldId id="274" r:id="rId23"/>
    <p:sldId id="440" r:id="rId24"/>
    <p:sldId id="460" r:id="rId25"/>
    <p:sldId id="378" r:id="rId26"/>
    <p:sldId id="450" r:id="rId27"/>
    <p:sldId id="432" r:id="rId28"/>
    <p:sldId id="434" r:id="rId29"/>
    <p:sldId id="435" r:id="rId30"/>
    <p:sldId id="422" r:id="rId31"/>
    <p:sldId id="414" r:id="rId32"/>
    <p:sldId id="452" r:id="rId33"/>
    <p:sldId id="451" r:id="rId34"/>
    <p:sldId id="427" r:id="rId35"/>
    <p:sldId id="424" r:id="rId36"/>
    <p:sldId id="413" r:id="rId37"/>
    <p:sldId id="425" r:id="rId38"/>
    <p:sldId id="417" r:id="rId39"/>
    <p:sldId id="438" r:id="rId40"/>
    <p:sldId id="428" r:id="rId41"/>
    <p:sldId id="439" r:id="rId42"/>
    <p:sldId id="430" r:id="rId43"/>
    <p:sldId id="4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D"/>
    <a:srgbClr val="FFFFFF"/>
    <a:srgbClr val="1E407C"/>
    <a:srgbClr val="4B4B4B"/>
    <a:srgbClr val="2667A2"/>
    <a:srgbClr val="93BFE6"/>
    <a:srgbClr val="0066FF"/>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52D37-276D-42CC-9C3A-791527BBE3DD}" v="16" dt="2021-12-02T15:03:59.587"/>
    <p1510:client id="{E6B054CC-4D0B-35D1-3A24-D8DD0A8D3691}" v="8" dt="2021-12-02T03:31:23.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2" autoAdjust="0"/>
    <p:restoredTop sz="94660"/>
  </p:normalViewPr>
  <p:slideViewPr>
    <p:cSldViewPr snapToGrid="0">
      <p:cViewPr varScale="1">
        <p:scale>
          <a:sx n="110" d="100"/>
          <a:sy n="110" d="100"/>
        </p:scale>
        <p:origin x="108" y="102"/>
      </p:cViewPr>
      <p:guideLst/>
    </p:cSldViewPr>
  </p:slideViewPr>
  <p:notesTextViewPr>
    <p:cViewPr>
      <p:scale>
        <a:sx n="3" d="2"/>
        <a:sy n="3" d="2"/>
      </p:scale>
      <p:origin x="0" y="0"/>
    </p:cViewPr>
  </p:notesTextViewPr>
  <p:sorterViewPr>
    <p:cViewPr>
      <p:scale>
        <a:sx n="55" d="100"/>
        <a:sy n="55" d="100"/>
      </p:scale>
      <p:origin x="0" y="-2608"/>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er, Brook" userId="S::dhd5103@psu.edu::278edf82-9400-4964-af65-49866688f9c0" providerId="AD" clId="Web-{E6B054CC-4D0B-35D1-3A24-D8DD0A8D3691}"/>
    <pc:docChg chg="modSld">
      <pc:chgData name="Duer, Brook" userId="S::dhd5103@psu.edu::278edf82-9400-4964-af65-49866688f9c0" providerId="AD" clId="Web-{E6B054CC-4D0B-35D1-3A24-D8DD0A8D3691}" dt="2021-12-02T03:31:23.931" v="8" actId="20577"/>
      <pc:docMkLst>
        <pc:docMk/>
      </pc:docMkLst>
      <pc:sldChg chg="modSp">
        <pc:chgData name="Duer, Brook" userId="S::dhd5103@psu.edu::278edf82-9400-4964-af65-49866688f9c0" providerId="AD" clId="Web-{E6B054CC-4D0B-35D1-3A24-D8DD0A8D3691}" dt="2021-12-02T03:31:23.931" v="8" actId="20577"/>
        <pc:sldMkLst>
          <pc:docMk/>
          <pc:sldMk cId="2919603590" sldId="331"/>
        </pc:sldMkLst>
        <pc:spChg chg="mod">
          <ac:chgData name="Duer, Brook" userId="S::dhd5103@psu.edu::278edf82-9400-4964-af65-49866688f9c0" providerId="AD" clId="Web-{E6B054CC-4D0B-35D1-3A24-D8DD0A8D3691}" dt="2021-12-02T03:31:23.931" v="8" actId="20577"/>
          <ac:spMkLst>
            <pc:docMk/>
            <pc:sldMk cId="2919603590" sldId="331"/>
            <ac:spMk id="3" creationId="{323254E8-9821-462E-9B1D-83BFCF793247}"/>
          </ac:spMkLst>
        </pc:spChg>
      </pc:sldChg>
    </pc:docChg>
  </pc:docChgLst>
  <pc:docChgLst>
    <pc:chgData name="Duer, Brook" userId="278edf82-9400-4964-af65-49866688f9c0" providerId="ADAL" clId="{C1352D37-276D-42CC-9C3A-791527BBE3DD}"/>
    <pc:docChg chg="custSel delSld modSld">
      <pc:chgData name="Duer, Brook" userId="278edf82-9400-4964-af65-49866688f9c0" providerId="ADAL" clId="{C1352D37-276D-42CC-9C3A-791527BBE3DD}" dt="2021-12-02T15:14:40.872" v="520" actId="2696"/>
      <pc:docMkLst>
        <pc:docMk/>
      </pc:docMkLst>
      <pc:sldChg chg="del">
        <pc:chgData name="Duer, Brook" userId="278edf82-9400-4964-af65-49866688f9c0" providerId="ADAL" clId="{C1352D37-276D-42CC-9C3A-791527BBE3DD}" dt="2021-12-02T15:14:23.482" v="519" actId="2696"/>
        <pc:sldMkLst>
          <pc:docMk/>
          <pc:sldMk cId="2919603590" sldId="331"/>
        </pc:sldMkLst>
      </pc:sldChg>
      <pc:sldChg chg="del">
        <pc:chgData name="Duer, Brook" userId="278edf82-9400-4964-af65-49866688f9c0" providerId="ADAL" clId="{C1352D37-276D-42CC-9C3A-791527BBE3DD}" dt="2021-12-02T15:14:40.872" v="520" actId="2696"/>
        <pc:sldMkLst>
          <pc:docMk/>
          <pc:sldMk cId="48401069" sldId="354"/>
        </pc:sldMkLst>
      </pc:sldChg>
      <pc:sldChg chg="addSp delSp modSp mod">
        <pc:chgData name="Duer, Brook" userId="278edf82-9400-4964-af65-49866688f9c0" providerId="ADAL" clId="{C1352D37-276D-42CC-9C3A-791527BBE3DD}" dt="2021-12-02T14:56:40.216" v="375" actId="1076"/>
        <pc:sldMkLst>
          <pc:docMk/>
          <pc:sldMk cId="260772233" sldId="430"/>
        </pc:sldMkLst>
        <pc:spChg chg="mod">
          <ac:chgData name="Duer, Brook" userId="278edf82-9400-4964-af65-49866688f9c0" providerId="ADAL" clId="{C1352D37-276D-42CC-9C3A-791527BBE3DD}" dt="2021-12-02T14:54:36.895" v="360" actId="1076"/>
          <ac:spMkLst>
            <pc:docMk/>
            <pc:sldMk cId="260772233" sldId="430"/>
            <ac:spMk id="2" creationId="{BEF67FA5-6ABD-46D4-966C-71B4AAAB311B}"/>
          </ac:spMkLst>
        </pc:spChg>
        <pc:spChg chg="mod">
          <ac:chgData name="Duer, Brook" userId="278edf82-9400-4964-af65-49866688f9c0" providerId="ADAL" clId="{C1352D37-276D-42CC-9C3A-791527BBE3DD}" dt="2021-12-02T14:56:14.710" v="373" actId="20577"/>
          <ac:spMkLst>
            <pc:docMk/>
            <pc:sldMk cId="260772233" sldId="430"/>
            <ac:spMk id="3" creationId="{BEDE86DD-7BA1-4333-A461-B1F86DA69919}"/>
          </ac:spMkLst>
        </pc:spChg>
        <pc:spChg chg="del mod">
          <ac:chgData name="Duer, Brook" userId="278edf82-9400-4964-af65-49866688f9c0" providerId="ADAL" clId="{C1352D37-276D-42CC-9C3A-791527BBE3DD}" dt="2021-12-02T14:54:56.983" v="364" actId="21"/>
          <ac:spMkLst>
            <pc:docMk/>
            <pc:sldMk cId="260772233" sldId="430"/>
            <ac:spMk id="4" creationId="{BF9E2A40-9281-4922-BC8B-203001049F64}"/>
          </ac:spMkLst>
        </pc:spChg>
        <pc:spChg chg="add mod">
          <ac:chgData name="Duer, Brook" userId="278edf82-9400-4964-af65-49866688f9c0" providerId="ADAL" clId="{C1352D37-276D-42CC-9C3A-791527BBE3DD}" dt="2021-12-02T14:56:40.216" v="375" actId="1076"/>
          <ac:spMkLst>
            <pc:docMk/>
            <pc:sldMk cId="260772233" sldId="430"/>
            <ac:spMk id="6" creationId="{9F8E20A6-2DB3-473D-BD88-0278FD102293}"/>
          </ac:spMkLst>
        </pc:spChg>
        <pc:spChg chg="add">
          <ac:chgData name="Duer, Brook" userId="278edf82-9400-4964-af65-49866688f9c0" providerId="ADAL" clId="{C1352D37-276D-42CC-9C3A-791527BBE3DD}" dt="2021-12-02T14:54:08.772" v="357"/>
          <ac:spMkLst>
            <pc:docMk/>
            <pc:sldMk cId="260772233" sldId="430"/>
            <ac:spMk id="7" creationId="{680CC3DA-1193-4AA6-96FE-237B90969073}"/>
          </ac:spMkLst>
        </pc:spChg>
        <pc:picChg chg="add del">
          <ac:chgData name="Duer, Brook" userId="278edf82-9400-4964-af65-49866688f9c0" providerId="ADAL" clId="{C1352D37-276D-42CC-9C3A-791527BBE3DD}" dt="2021-12-02T14:55:34.327" v="371" actId="21"/>
          <ac:picMkLst>
            <pc:docMk/>
            <pc:sldMk cId="260772233" sldId="430"/>
            <ac:picMk id="8" creationId="{4F6E9333-8E6F-465C-8F77-B2B255B71E3A}"/>
          </ac:picMkLst>
        </pc:picChg>
      </pc:sldChg>
      <pc:sldChg chg="modSp mod">
        <pc:chgData name="Duer, Brook" userId="278edf82-9400-4964-af65-49866688f9c0" providerId="ADAL" clId="{C1352D37-276D-42CC-9C3A-791527BBE3DD}" dt="2021-12-02T15:08:03.195" v="518" actId="114"/>
        <pc:sldMkLst>
          <pc:docMk/>
          <pc:sldMk cId="3001958581" sldId="431"/>
        </pc:sldMkLst>
        <pc:spChg chg="mod">
          <ac:chgData name="Duer, Brook" userId="278edf82-9400-4964-af65-49866688f9c0" providerId="ADAL" clId="{C1352D37-276D-42CC-9C3A-791527BBE3DD}" dt="2021-12-02T15:08:03.195" v="518" actId="114"/>
          <ac:spMkLst>
            <pc:docMk/>
            <pc:sldMk cId="3001958581" sldId="431"/>
            <ac:spMk id="3" creationId="{2B8BD22E-5F60-4A32-A831-49C0935B18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24C87-A048-4A8F-8368-A2596C0D3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C6426D-B10C-4C2D-AB22-12A563BC6F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FC311-9770-48E4-9FDA-FA65E6A8FB49}" type="datetimeFigureOut">
              <a:rPr lang="en-US" smtClean="0"/>
              <a:t>12/2/2021</a:t>
            </a:fld>
            <a:endParaRPr lang="en-US"/>
          </a:p>
        </p:txBody>
      </p:sp>
      <p:sp>
        <p:nvSpPr>
          <p:cNvPr id="4" name="Footer Placeholder 3">
            <a:extLst>
              <a:ext uri="{FF2B5EF4-FFF2-40B4-BE49-F238E27FC236}">
                <a16:creationId xmlns:a16="http://schemas.microsoft.com/office/drawing/2014/main" id="{6E1D20A6-4DA7-4860-89B5-BF8693520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F14343-A90E-4404-912E-EEF90551E7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F0434-F08C-4CCE-8D10-ADAB3748AC04}" type="slidenum">
              <a:rPr lang="en-US" smtClean="0"/>
              <a:t>‹#›</a:t>
            </a:fld>
            <a:endParaRPr lang="en-US"/>
          </a:p>
        </p:txBody>
      </p:sp>
    </p:spTree>
    <p:extLst>
      <p:ext uri="{BB962C8B-B14F-4D97-AF65-F5344CB8AC3E}">
        <p14:creationId xmlns:p14="http://schemas.microsoft.com/office/powerpoint/2010/main" val="25190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EF020-5ADC-4853-AF6B-3DFCB45D5DA8}"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87676-DD0B-484B-8A02-D4CE01C987B4}" type="slidenum">
              <a:rPr lang="en-US" smtClean="0"/>
              <a:t>‹#›</a:t>
            </a:fld>
            <a:endParaRPr lang="en-US"/>
          </a:p>
        </p:txBody>
      </p:sp>
    </p:spTree>
    <p:extLst>
      <p:ext uri="{BB962C8B-B14F-4D97-AF65-F5344CB8AC3E}">
        <p14:creationId xmlns:p14="http://schemas.microsoft.com/office/powerpoint/2010/main" val="328390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0B9B-1F5D-4AC7-BAC5-BA877AF4FB45}"/>
              </a:ext>
            </a:extLst>
          </p:cNvPr>
          <p:cNvSpPr>
            <a:spLocks noGrp="1"/>
          </p:cNvSpPr>
          <p:nvPr>
            <p:ph type="ctrTitle"/>
          </p:nvPr>
        </p:nvSpPr>
        <p:spPr>
          <a:xfrm>
            <a:off x="1524000" y="1122363"/>
            <a:ext cx="9144000" cy="2387600"/>
          </a:xfrm>
        </p:spPr>
        <p:txBody>
          <a:bodyPr anchor="b"/>
          <a:lstStyle>
            <a:lvl1pPr algn="ctr">
              <a:defRPr sz="6000" baseline="0">
                <a:solidFill>
                  <a:srgbClr val="1E407C"/>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09775C3-CFB0-4F3F-9246-38D2B0FD9A5E}"/>
              </a:ext>
            </a:extLst>
          </p:cNvPr>
          <p:cNvSpPr>
            <a:spLocks noGrp="1"/>
          </p:cNvSpPr>
          <p:nvPr>
            <p:ph type="subTitle" idx="1"/>
          </p:nvPr>
        </p:nvSpPr>
        <p:spPr>
          <a:xfrm>
            <a:off x="1524000" y="3602038"/>
            <a:ext cx="9144000" cy="1655762"/>
          </a:xfrm>
        </p:spPr>
        <p:txBody>
          <a:bodyPr>
            <a:normAutofit/>
          </a:bodyPr>
          <a:lstStyle>
            <a:lvl1pPr marL="0" indent="0" algn="ctr">
              <a:buNone/>
              <a:defRPr sz="3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B5904A9-6755-4193-B37E-029484C6A6EB}"/>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2D7A013B-004A-485C-A066-559593536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47ED1-F736-4906-B357-D1A7087785AD}"/>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40283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6D1-A43C-43C0-9B1D-314BE5685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CD79C-E467-4451-82E4-EA3AD5F11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CFA31-F494-4C89-A756-E029DA29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52B7-C13A-4CF9-9975-587CB6B481E3}"/>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C45BB000-86A2-47C4-A433-9A6F3E78F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50CFB-AD8C-40F0-9B8B-A3A4E6D04079}"/>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9609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2E47-EF89-422E-84ED-46C313348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980EC-7A66-4430-BDE6-D487D0534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67FCE-BCA9-4F17-B528-F4AF0E39D18B}"/>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077FCC8C-4112-47E6-BC67-A58ECE1F6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ABA5C-D801-492E-A417-A536BFFB3D10}"/>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2061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4D8E1-8C6E-43AA-BAA9-EA213CCC9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63881-E76F-42AF-9170-3ACE5B4A4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47BE3-21E7-40C7-8E3F-63764F007C7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D4BCC132-BC53-495E-9C9A-5EB9DF04F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124C4-C6EF-4010-841A-21D329F9097B}"/>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05679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DD64-00F8-4556-9F05-8DFF17724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4738E-A09D-4112-AB69-D39C25DD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B0C03C-222E-48BA-B746-057C743A61BB}"/>
              </a:ext>
            </a:extLst>
          </p:cNvPr>
          <p:cNvSpPr>
            <a:spLocks noGrp="1"/>
          </p:cNvSpPr>
          <p:nvPr>
            <p:ph type="dt" sz="half" idx="10"/>
          </p:nvPr>
        </p:nvSpPr>
        <p:spPr/>
        <p:txBody>
          <a:bodyPr/>
          <a:lstStyle/>
          <a:p>
            <a:fld id="{8F1E6D52-151F-4876-8731-9851F34F5FC5}" type="datetimeFigureOut">
              <a:rPr lang="en-US" smtClean="0"/>
              <a:t>12/2/2021</a:t>
            </a:fld>
            <a:endParaRPr lang="en-US"/>
          </a:p>
        </p:txBody>
      </p:sp>
      <p:sp>
        <p:nvSpPr>
          <p:cNvPr id="5" name="Footer Placeholder 4">
            <a:extLst>
              <a:ext uri="{FF2B5EF4-FFF2-40B4-BE49-F238E27FC236}">
                <a16:creationId xmlns:a16="http://schemas.microsoft.com/office/drawing/2014/main" id="{665F18B9-CCF4-4E50-92B8-0FA10D0E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A5E86-3076-438F-BCF7-C46492C4196F}"/>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9071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9C19-56C4-434F-B127-6D6E39EA8D9F}"/>
              </a:ext>
            </a:extLst>
          </p:cNvPr>
          <p:cNvSpPr>
            <a:spLocks noGrp="1"/>
          </p:cNvSpPr>
          <p:nvPr>
            <p:ph type="title"/>
          </p:nvPr>
        </p:nvSpPr>
        <p:spPr>
          <a:xfrm>
            <a:off x="831850" y="1349827"/>
            <a:ext cx="10515600" cy="2176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BA13-6284-4B9F-AB34-6251C8C1FC3D}"/>
              </a:ext>
            </a:extLst>
          </p:cNvPr>
          <p:cNvSpPr>
            <a:spLocks noGrp="1"/>
          </p:cNvSpPr>
          <p:nvPr>
            <p:ph type="body" idx="1"/>
          </p:nvPr>
        </p:nvSpPr>
        <p:spPr>
          <a:xfrm>
            <a:off x="831850" y="35966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A311D-B7AE-4699-948F-F92083745C7C}"/>
              </a:ext>
            </a:extLst>
          </p:cNvPr>
          <p:cNvSpPr>
            <a:spLocks noGrp="1"/>
          </p:cNvSpPr>
          <p:nvPr>
            <p:ph type="dt" sz="half" idx="10"/>
          </p:nvPr>
        </p:nvSpPr>
        <p:spPr/>
        <p:txBody>
          <a:bodyPr/>
          <a:lstStyle/>
          <a:p>
            <a:fld id="{8F1E6D52-151F-4876-8731-9851F34F5FC5}" type="datetimeFigureOut">
              <a:rPr lang="en-US" smtClean="0"/>
              <a:t>12/2/2021</a:t>
            </a:fld>
            <a:endParaRPr lang="en-US"/>
          </a:p>
        </p:txBody>
      </p:sp>
      <p:sp>
        <p:nvSpPr>
          <p:cNvPr id="5" name="Footer Placeholder 4">
            <a:extLst>
              <a:ext uri="{FF2B5EF4-FFF2-40B4-BE49-F238E27FC236}">
                <a16:creationId xmlns:a16="http://schemas.microsoft.com/office/drawing/2014/main" id="{84C8ED51-7FCA-4F7F-8B89-0984C7251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44882-9035-4DF9-9DBB-0764FEEFF57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33746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356-5BC7-4D8E-BCCE-B63E31DFB3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794640C-097D-43CE-A3E4-0FEFB39C747D}"/>
              </a:ext>
            </a:extLst>
          </p:cNvPr>
          <p:cNvSpPr>
            <a:spLocks noGrp="1"/>
          </p:cNvSpPr>
          <p:nvPr>
            <p:ph sz="half" idx="1"/>
          </p:nvPr>
        </p:nvSpPr>
        <p:spPr>
          <a:xfrm>
            <a:off x="838200" y="2551611"/>
            <a:ext cx="5181600" cy="3625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4127131-C763-4BBB-A1E9-9110BADCBA00}"/>
              </a:ext>
            </a:extLst>
          </p:cNvPr>
          <p:cNvSpPr>
            <a:spLocks noGrp="1"/>
          </p:cNvSpPr>
          <p:nvPr>
            <p:ph sz="half" idx="2"/>
          </p:nvPr>
        </p:nvSpPr>
        <p:spPr>
          <a:xfrm>
            <a:off x="6172200" y="2551611"/>
            <a:ext cx="5181600" cy="3625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5B0256-6146-4494-BADE-D39AA3A5621F}"/>
              </a:ext>
            </a:extLst>
          </p:cNvPr>
          <p:cNvSpPr>
            <a:spLocks noGrp="1"/>
          </p:cNvSpPr>
          <p:nvPr>
            <p:ph type="dt" sz="half" idx="10"/>
          </p:nvPr>
        </p:nvSpPr>
        <p:spPr/>
        <p:txBody>
          <a:bodyPr/>
          <a:lstStyle/>
          <a:p>
            <a:fld id="{8F1E6D52-151F-4876-8731-9851F34F5FC5}" type="datetimeFigureOut">
              <a:rPr lang="en-US" smtClean="0"/>
              <a:t>12/2/2021</a:t>
            </a:fld>
            <a:endParaRPr lang="en-US"/>
          </a:p>
        </p:txBody>
      </p:sp>
      <p:sp>
        <p:nvSpPr>
          <p:cNvPr id="6" name="Footer Placeholder 5">
            <a:extLst>
              <a:ext uri="{FF2B5EF4-FFF2-40B4-BE49-F238E27FC236}">
                <a16:creationId xmlns:a16="http://schemas.microsoft.com/office/drawing/2014/main" id="{E2213CF4-D331-4D32-9F3C-56B457C2E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6CCE5-6BD1-4E02-9A30-168FA718E89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75980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88C-19BD-48E2-8C93-2FDB4682B821}"/>
              </a:ext>
            </a:extLst>
          </p:cNvPr>
          <p:cNvSpPr>
            <a:spLocks noGrp="1"/>
          </p:cNvSpPr>
          <p:nvPr>
            <p:ph type="title"/>
          </p:nvPr>
        </p:nvSpPr>
        <p:spPr>
          <a:xfrm>
            <a:off x="838200" y="77390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402F0-B726-4817-B728-A795EE9096C7}"/>
              </a:ext>
            </a:extLst>
          </p:cNvPr>
          <p:cNvSpPr>
            <a:spLocks noGrp="1"/>
          </p:cNvSpPr>
          <p:nvPr>
            <p:ph type="body" idx="1"/>
          </p:nvPr>
        </p:nvSpPr>
        <p:spPr>
          <a:xfrm>
            <a:off x="836612" y="21828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1D83106-0006-4C4D-A442-D113DBDD15A4}"/>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DDD61F-C71A-4647-8C41-1DBBC92FA8C1}"/>
              </a:ext>
            </a:extLst>
          </p:cNvPr>
          <p:cNvSpPr>
            <a:spLocks noGrp="1"/>
          </p:cNvSpPr>
          <p:nvPr>
            <p:ph type="body" sz="quarter" idx="3"/>
          </p:nvPr>
        </p:nvSpPr>
        <p:spPr>
          <a:xfrm>
            <a:off x="6172200" y="21828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CEB868E-3943-445B-8AE2-75EB8DF1568C}"/>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A3D3149-BAB9-4DDA-9B12-71E4AF7F3F77}"/>
              </a:ext>
            </a:extLst>
          </p:cNvPr>
          <p:cNvSpPr>
            <a:spLocks noGrp="1"/>
          </p:cNvSpPr>
          <p:nvPr>
            <p:ph type="dt" sz="half" idx="10"/>
          </p:nvPr>
        </p:nvSpPr>
        <p:spPr/>
        <p:txBody>
          <a:bodyPr/>
          <a:lstStyle/>
          <a:p>
            <a:fld id="{8F1E6D52-151F-4876-8731-9851F34F5FC5}" type="datetimeFigureOut">
              <a:rPr lang="en-US" smtClean="0"/>
              <a:t>12/2/2021</a:t>
            </a:fld>
            <a:endParaRPr lang="en-US"/>
          </a:p>
        </p:txBody>
      </p:sp>
      <p:sp>
        <p:nvSpPr>
          <p:cNvPr id="8" name="Footer Placeholder 7">
            <a:extLst>
              <a:ext uri="{FF2B5EF4-FFF2-40B4-BE49-F238E27FC236}">
                <a16:creationId xmlns:a16="http://schemas.microsoft.com/office/drawing/2014/main" id="{574B6FE5-EA26-4AFC-8211-A21DAA425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9418D-00D5-4413-8156-7375DA2469D5}"/>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61928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290253A9-357D-4C61-AB86-CC3F76C3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608166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0B9B-1F5D-4AC7-BAC5-BA877AF4FB45}"/>
              </a:ext>
            </a:extLst>
          </p:cNvPr>
          <p:cNvSpPr>
            <a:spLocks noGrp="1"/>
          </p:cNvSpPr>
          <p:nvPr>
            <p:ph type="ctrTitle"/>
          </p:nvPr>
        </p:nvSpPr>
        <p:spPr>
          <a:xfrm>
            <a:off x="1524000" y="1122363"/>
            <a:ext cx="9144000" cy="2387600"/>
          </a:xfrm>
        </p:spPr>
        <p:txBody>
          <a:bodyPr anchor="b"/>
          <a:lstStyle>
            <a:lvl1pPr algn="ctr">
              <a:defRPr sz="6000" baseline="0">
                <a:solidFill>
                  <a:srgbClr val="1E407C"/>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09775C3-CFB0-4F3F-9246-38D2B0FD9A5E}"/>
              </a:ext>
            </a:extLst>
          </p:cNvPr>
          <p:cNvSpPr>
            <a:spLocks noGrp="1"/>
          </p:cNvSpPr>
          <p:nvPr>
            <p:ph type="subTitle" idx="1"/>
          </p:nvPr>
        </p:nvSpPr>
        <p:spPr>
          <a:xfrm>
            <a:off x="1524000" y="3602038"/>
            <a:ext cx="9144000" cy="1655762"/>
          </a:xfrm>
        </p:spPr>
        <p:txBody>
          <a:bodyPr>
            <a:normAutofit/>
          </a:bodyPr>
          <a:lstStyle>
            <a:lvl1pPr marL="0" indent="0" algn="ctr">
              <a:buNone/>
              <a:defRPr sz="3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B5904A9-6755-4193-B37E-029484C6A6EB}"/>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2D7A013B-004A-485C-A066-559593536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47ED1-F736-4906-B357-D1A7087785AD}"/>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63289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BC8-4DEC-47FF-A7C5-D5DF63872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D25877-884D-4D8A-959A-C65549E42E8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4" name="Footer Placeholder 3">
            <a:extLst>
              <a:ext uri="{FF2B5EF4-FFF2-40B4-BE49-F238E27FC236}">
                <a16:creationId xmlns:a16="http://schemas.microsoft.com/office/drawing/2014/main" id="{ED3EA6FD-21F4-42B4-BAC1-966C1013E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FAE3A-BF2A-4ED1-BBE5-97861D201F5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35773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BC8-4DEC-47FF-A7C5-D5DF63872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D25877-884D-4D8A-959A-C65549E42E8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4" name="Footer Placeholder 3">
            <a:extLst>
              <a:ext uri="{FF2B5EF4-FFF2-40B4-BE49-F238E27FC236}">
                <a16:creationId xmlns:a16="http://schemas.microsoft.com/office/drawing/2014/main" id="{ED3EA6FD-21F4-42B4-BAC1-966C1013E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FAE3A-BF2A-4ED1-BBE5-97861D201F5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32952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290253A9-357D-4C61-AB86-CC3F76C3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021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389-125A-4665-B453-A1D11AA0D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77F8-8F74-44E0-A244-AE0E14BEB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D9C50-1073-4360-8937-33C44E65319C}"/>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9D719E27-E1AA-45F5-ACCA-D35CE2C52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AD4E1-4B2D-405A-83BE-F0F1140956B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758413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AC7A-5476-482A-A8E1-DC41DACD9C29}"/>
              </a:ext>
            </a:extLst>
          </p:cNvPr>
          <p:cNvSpPr>
            <a:spLocks noGrp="1"/>
          </p:cNvSpPr>
          <p:nvPr>
            <p:ph type="title"/>
          </p:nvPr>
        </p:nvSpPr>
        <p:spPr>
          <a:xfrm>
            <a:off x="838200" y="1135295"/>
            <a:ext cx="10515600" cy="101818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C70CF9-389B-47D7-86D5-D1B0AF501715}"/>
              </a:ext>
            </a:extLst>
          </p:cNvPr>
          <p:cNvSpPr>
            <a:spLocks noGrp="1"/>
          </p:cNvSpPr>
          <p:nvPr>
            <p:ph sz="half" idx="1"/>
          </p:nvPr>
        </p:nvSpPr>
        <p:spPr>
          <a:xfrm>
            <a:off x="838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192120-CDC6-4AAC-8E8E-67C16AD9D22B}"/>
              </a:ext>
            </a:extLst>
          </p:cNvPr>
          <p:cNvSpPr>
            <a:spLocks noGrp="1"/>
          </p:cNvSpPr>
          <p:nvPr>
            <p:ph sz="half" idx="2"/>
          </p:nvPr>
        </p:nvSpPr>
        <p:spPr>
          <a:xfrm>
            <a:off x="6172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C8D38FD-3087-4F92-BD48-C9B12840ADE8}"/>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95AB70A4-D0E9-4887-AC23-A9885B69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52AE7-5330-40F4-836E-8426BF1BB26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43125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EA37-D834-429C-A3BE-82569CB7D2C5}"/>
              </a:ext>
            </a:extLst>
          </p:cNvPr>
          <p:cNvSpPr>
            <a:spLocks noGrp="1"/>
          </p:cNvSpPr>
          <p:nvPr>
            <p:ph type="title"/>
          </p:nvPr>
        </p:nvSpPr>
        <p:spPr>
          <a:xfrm>
            <a:off x="827088" y="1018903"/>
            <a:ext cx="10515600" cy="131948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2A826B8-068E-486D-A79C-8A1E391E9B79}"/>
              </a:ext>
            </a:extLst>
          </p:cNvPr>
          <p:cNvSpPr>
            <a:spLocks noGrp="1"/>
          </p:cNvSpPr>
          <p:nvPr>
            <p:ph type="body" idx="1"/>
          </p:nvPr>
        </p:nvSpPr>
        <p:spPr>
          <a:xfrm>
            <a:off x="839788" y="2343943"/>
            <a:ext cx="5157787"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1B12FD-79E8-496B-B7E0-2B33BF64F11C}"/>
              </a:ext>
            </a:extLst>
          </p:cNvPr>
          <p:cNvSpPr>
            <a:spLocks noGrp="1"/>
          </p:cNvSpPr>
          <p:nvPr>
            <p:ph sz="half" idx="2"/>
          </p:nvPr>
        </p:nvSpPr>
        <p:spPr>
          <a:xfrm>
            <a:off x="839788" y="3001169"/>
            <a:ext cx="5157787" cy="31884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884A47F-FBFA-45F7-BC65-0BBA16C16958}"/>
              </a:ext>
            </a:extLst>
          </p:cNvPr>
          <p:cNvSpPr>
            <a:spLocks noGrp="1"/>
          </p:cNvSpPr>
          <p:nvPr>
            <p:ph type="body" sz="quarter" idx="3"/>
          </p:nvPr>
        </p:nvSpPr>
        <p:spPr>
          <a:xfrm>
            <a:off x="6159500" y="2338386"/>
            <a:ext cx="5183188"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A79B247-F1E5-4098-B53D-A62796CA4CCB}"/>
              </a:ext>
            </a:extLst>
          </p:cNvPr>
          <p:cNvSpPr>
            <a:spLocks noGrp="1"/>
          </p:cNvSpPr>
          <p:nvPr>
            <p:ph sz="quarter" idx="4"/>
          </p:nvPr>
        </p:nvSpPr>
        <p:spPr>
          <a:xfrm>
            <a:off x="6172200" y="3001168"/>
            <a:ext cx="5183188" cy="3188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CC730E-37D1-47A8-897B-4CF8224C64FA}"/>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8" name="Footer Placeholder 7">
            <a:extLst>
              <a:ext uri="{FF2B5EF4-FFF2-40B4-BE49-F238E27FC236}">
                <a16:creationId xmlns:a16="http://schemas.microsoft.com/office/drawing/2014/main" id="{2388024B-333E-45C6-AE72-A065F70AD2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883D6-98BD-47AB-B0AA-F365D66A212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827576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AFB-044B-4275-8EBE-A800E8B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F793D-96B3-4310-85B2-DDDFC1F78040}"/>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4" name="Footer Placeholder 3">
            <a:extLst>
              <a:ext uri="{FF2B5EF4-FFF2-40B4-BE49-F238E27FC236}">
                <a16:creationId xmlns:a16="http://schemas.microsoft.com/office/drawing/2014/main" id="{10571A2C-780B-40D9-815A-90CE6110D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A708E-0AB0-4E1C-8EB5-13FBE278A84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63628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B478F-8B4E-430C-9B6E-DA27AA480ABA}"/>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3" name="Footer Placeholder 2">
            <a:extLst>
              <a:ext uri="{FF2B5EF4-FFF2-40B4-BE49-F238E27FC236}">
                <a16:creationId xmlns:a16="http://schemas.microsoft.com/office/drawing/2014/main" id="{65F728F7-8D2B-49D4-B66D-3C08CB4BA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932195-B17C-443A-AA2F-C5E081A29E5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53447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193F-D7D9-4A99-8641-F0A55BEA6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44F9E2-A1B9-431D-A086-87C0C536E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A356D-86F9-4FBD-ABC6-9E39D24DD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8B54C-86E7-4326-A4D2-A0CE18DEA7C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47038FAC-683A-4304-805A-36124F0C3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5C7D6-A39D-49D6-82B6-8991DB35E5D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920355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6D1-A43C-43C0-9B1D-314BE5685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CD79C-E467-4451-82E4-EA3AD5F11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CFA31-F494-4C89-A756-E029DA29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52B7-C13A-4CF9-9975-587CB6B481E3}"/>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C45BB000-86A2-47C4-A433-9A6F3E78F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50CFB-AD8C-40F0-9B8B-A3A4E6D04079}"/>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58359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2E47-EF89-422E-84ED-46C313348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980EC-7A66-4430-BDE6-D487D0534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67FCE-BCA9-4F17-B528-F4AF0E39D18B}"/>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077FCC8C-4112-47E6-BC67-A58ECE1F6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ABA5C-D801-492E-A417-A536BFFB3D10}"/>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61611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4D8E1-8C6E-43AA-BAA9-EA213CCC9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63881-E76F-42AF-9170-3ACE5B4A4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47BE3-21E7-40C7-8E3F-63764F007C7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D4BCC132-BC53-495E-9C9A-5EB9DF04F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124C4-C6EF-4010-841A-21D329F9097B}"/>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83346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290253A9-357D-4C61-AB86-CC3F76C3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28311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389-125A-4665-B453-A1D11AA0D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77F8-8F74-44E0-A244-AE0E14BEB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D9C50-1073-4360-8937-33C44E65319C}"/>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9D719E27-E1AA-45F5-ACCA-D35CE2C52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AD4E1-4B2D-405A-83BE-F0F1140956B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670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AC7A-5476-482A-A8E1-DC41DACD9C29}"/>
              </a:ext>
            </a:extLst>
          </p:cNvPr>
          <p:cNvSpPr>
            <a:spLocks noGrp="1"/>
          </p:cNvSpPr>
          <p:nvPr>
            <p:ph type="title"/>
          </p:nvPr>
        </p:nvSpPr>
        <p:spPr>
          <a:xfrm>
            <a:off x="838200" y="1135295"/>
            <a:ext cx="10515600" cy="101818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C70CF9-389B-47D7-86D5-D1B0AF501715}"/>
              </a:ext>
            </a:extLst>
          </p:cNvPr>
          <p:cNvSpPr>
            <a:spLocks noGrp="1"/>
          </p:cNvSpPr>
          <p:nvPr>
            <p:ph sz="half" idx="1"/>
          </p:nvPr>
        </p:nvSpPr>
        <p:spPr>
          <a:xfrm>
            <a:off x="838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192120-CDC6-4AAC-8E8E-67C16AD9D22B}"/>
              </a:ext>
            </a:extLst>
          </p:cNvPr>
          <p:cNvSpPr>
            <a:spLocks noGrp="1"/>
          </p:cNvSpPr>
          <p:nvPr>
            <p:ph sz="half" idx="2"/>
          </p:nvPr>
        </p:nvSpPr>
        <p:spPr>
          <a:xfrm>
            <a:off x="6172200" y="2133601"/>
            <a:ext cx="5181600" cy="4043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C8D38FD-3087-4F92-BD48-C9B12840ADE8}"/>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95AB70A4-D0E9-4887-AC23-A9885B69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52AE7-5330-40F4-836E-8426BF1BB26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7571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EA37-D834-429C-A3BE-82569CB7D2C5}"/>
              </a:ext>
            </a:extLst>
          </p:cNvPr>
          <p:cNvSpPr>
            <a:spLocks noGrp="1"/>
          </p:cNvSpPr>
          <p:nvPr>
            <p:ph type="title"/>
          </p:nvPr>
        </p:nvSpPr>
        <p:spPr>
          <a:xfrm>
            <a:off x="827088" y="1018903"/>
            <a:ext cx="10515600" cy="131948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2A826B8-068E-486D-A79C-8A1E391E9B79}"/>
              </a:ext>
            </a:extLst>
          </p:cNvPr>
          <p:cNvSpPr>
            <a:spLocks noGrp="1"/>
          </p:cNvSpPr>
          <p:nvPr>
            <p:ph type="body" idx="1"/>
          </p:nvPr>
        </p:nvSpPr>
        <p:spPr>
          <a:xfrm>
            <a:off x="839788" y="2343943"/>
            <a:ext cx="5157787"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1B12FD-79E8-496B-B7E0-2B33BF64F11C}"/>
              </a:ext>
            </a:extLst>
          </p:cNvPr>
          <p:cNvSpPr>
            <a:spLocks noGrp="1"/>
          </p:cNvSpPr>
          <p:nvPr>
            <p:ph sz="half" idx="2"/>
          </p:nvPr>
        </p:nvSpPr>
        <p:spPr>
          <a:xfrm>
            <a:off x="839788" y="3001169"/>
            <a:ext cx="5157787" cy="31884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884A47F-FBFA-45F7-BC65-0BBA16C16958}"/>
              </a:ext>
            </a:extLst>
          </p:cNvPr>
          <p:cNvSpPr>
            <a:spLocks noGrp="1"/>
          </p:cNvSpPr>
          <p:nvPr>
            <p:ph type="body" sz="quarter" idx="3"/>
          </p:nvPr>
        </p:nvSpPr>
        <p:spPr>
          <a:xfrm>
            <a:off x="6159500" y="2338386"/>
            <a:ext cx="5183188"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A79B247-F1E5-4098-B53D-A62796CA4CCB}"/>
              </a:ext>
            </a:extLst>
          </p:cNvPr>
          <p:cNvSpPr>
            <a:spLocks noGrp="1"/>
          </p:cNvSpPr>
          <p:nvPr>
            <p:ph sz="quarter" idx="4"/>
          </p:nvPr>
        </p:nvSpPr>
        <p:spPr>
          <a:xfrm>
            <a:off x="6172200" y="3001168"/>
            <a:ext cx="5183188" cy="3188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CC730E-37D1-47A8-897B-4CF8224C64FA}"/>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8" name="Footer Placeholder 7">
            <a:extLst>
              <a:ext uri="{FF2B5EF4-FFF2-40B4-BE49-F238E27FC236}">
                <a16:creationId xmlns:a16="http://schemas.microsoft.com/office/drawing/2014/main" id="{2388024B-333E-45C6-AE72-A065F70AD2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883D6-98BD-47AB-B0AA-F365D66A212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54180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AFB-044B-4275-8EBE-A800E8B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F793D-96B3-4310-85B2-DDDFC1F78040}"/>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4" name="Footer Placeholder 3">
            <a:extLst>
              <a:ext uri="{FF2B5EF4-FFF2-40B4-BE49-F238E27FC236}">
                <a16:creationId xmlns:a16="http://schemas.microsoft.com/office/drawing/2014/main" id="{10571A2C-780B-40D9-815A-90CE6110D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A708E-0AB0-4E1C-8EB5-13FBE278A84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9163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B478F-8B4E-430C-9B6E-DA27AA480ABA}"/>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3" name="Footer Placeholder 2">
            <a:extLst>
              <a:ext uri="{FF2B5EF4-FFF2-40B4-BE49-F238E27FC236}">
                <a16:creationId xmlns:a16="http://schemas.microsoft.com/office/drawing/2014/main" id="{65F728F7-8D2B-49D4-B66D-3C08CB4BA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932195-B17C-443A-AA2F-C5E081A29E5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06282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193F-D7D9-4A99-8641-F0A55BEA6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44F9E2-A1B9-431D-A086-87C0C536E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A356D-86F9-4FBD-ABC6-9E39D24DD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8B54C-86E7-4326-A4D2-A0CE18DEA7CD}"/>
              </a:ext>
            </a:extLst>
          </p:cNvPr>
          <p:cNvSpPr>
            <a:spLocks noGrp="1"/>
          </p:cNvSpPr>
          <p:nvPr>
            <p:ph type="dt" sz="half" idx="10"/>
          </p:nvPr>
        </p:nvSpPr>
        <p:spPr/>
        <p:txBody>
          <a:bodyPr/>
          <a:lstStyle/>
          <a:p>
            <a:fld id="{B7D9E9D2-11D5-4D01-B440-27B90138BCB7}" type="datetimeFigureOut">
              <a:rPr lang="en-US" smtClean="0"/>
              <a:t>12/2/2021</a:t>
            </a:fld>
            <a:endParaRPr lang="en-US"/>
          </a:p>
        </p:txBody>
      </p:sp>
      <p:sp>
        <p:nvSpPr>
          <p:cNvPr id="6" name="Footer Placeholder 5">
            <a:extLst>
              <a:ext uri="{FF2B5EF4-FFF2-40B4-BE49-F238E27FC236}">
                <a16:creationId xmlns:a16="http://schemas.microsoft.com/office/drawing/2014/main" id="{47038FAC-683A-4304-805A-36124F0C3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5C7D6-A39D-49D6-82B6-8991DB35E5D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3483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37103-35B7-4616-AE0B-02F31494FB1E}"/>
              </a:ext>
            </a:extLst>
          </p:cNvPr>
          <p:cNvSpPr>
            <a:spLocks noGrp="1"/>
          </p:cNvSpPr>
          <p:nvPr>
            <p:ph type="title"/>
          </p:nvPr>
        </p:nvSpPr>
        <p:spPr>
          <a:xfrm>
            <a:off x="838200" y="111541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8D760F-3077-4401-92E9-388921000262}"/>
              </a:ext>
            </a:extLst>
          </p:cNvPr>
          <p:cNvSpPr>
            <a:spLocks noGrp="1"/>
          </p:cNvSpPr>
          <p:nvPr>
            <p:ph type="body" idx="1"/>
          </p:nvPr>
        </p:nvSpPr>
        <p:spPr>
          <a:xfrm>
            <a:off x="838200" y="2565779"/>
            <a:ext cx="10515600" cy="361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B18775-7057-4065-855C-2FD453254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4E44ABF4-6545-49DB-99F7-4751C174C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B50CF-B45D-4EAE-97F4-8E2DAACC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7ADF-BCFD-4B31-ADBC-8A42BD360F96}" type="slidenum">
              <a:rPr lang="en-US" smtClean="0"/>
              <a:t>‹#›</a:t>
            </a:fld>
            <a:endParaRPr lang="en-US"/>
          </a:p>
        </p:txBody>
      </p:sp>
      <p:pic>
        <p:nvPicPr>
          <p:cNvPr id="10" name="Picture 9">
            <a:extLst>
              <a:ext uri="{FF2B5EF4-FFF2-40B4-BE49-F238E27FC236}">
                <a16:creationId xmlns:a16="http://schemas.microsoft.com/office/drawing/2014/main" id="{010D83F6-B421-49B2-AC9F-5DD8881A99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5290" y="282194"/>
            <a:ext cx="4430219" cy="528099"/>
          </a:xfrm>
          <a:prstGeom prst="rect">
            <a:avLst/>
          </a:prstGeom>
        </p:spPr>
      </p:pic>
      <p:pic>
        <p:nvPicPr>
          <p:cNvPr id="11" name="Picture 10">
            <a:extLst>
              <a:ext uri="{FF2B5EF4-FFF2-40B4-BE49-F238E27FC236}">
                <a16:creationId xmlns:a16="http://schemas.microsoft.com/office/drawing/2014/main" id="{ECB60049-1049-4B04-AF19-E490178B59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7801974" y="-2342865"/>
            <a:ext cx="2047164" cy="6732893"/>
          </a:xfrm>
          <a:prstGeom prst="rect">
            <a:avLst/>
          </a:prstGeom>
        </p:spPr>
      </p:pic>
      <p:pic>
        <p:nvPicPr>
          <p:cNvPr id="12" name="Picture 11">
            <a:extLst>
              <a:ext uri="{FF2B5EF4-FFF2-40B4-BE49-F238E27FC236}">
                <a16:creationId xmlns:a16="http://schemas.microsoft.com/office/drawing/2014/main" id="{57DDDEED-6197-483D-9D2A-8C34F9054E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956888" y="-113548"/>
            <a:ext cx="228534" cy="2142307"/>
          </a:xfrm>
          <a:prstGeom prst="rect">
            <a:avLst/>
          </a:prstGeom>
        </p:spPr>
      </p:pic>
    </p:spTree>
    <p:extLst>
      <p:ext uri="{BB962C8B-B14F-4D97-AF65-F5344CB8AC3E}">
        <p14:creationId xmlns:p14="http://schemas.microsoft.com/office/powerpoint/2010/main" val="412910354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D906-B5DD-44DA-91FB-9904CB40F1A4}"/>
              </a:ext>
            </a:extLst>
          </p:cNvPr>
          <p:cNvSpPr>
            <a:spLocks noGrp="1"/>
          </p:cNvSpPr>
          <p:nvPr>
            <p:ph type="title"/>
          </p:nvPr>
        </p:nvSpPr>
        <p:spPr>
          <a:xfrm>
            <a:off x="838200" y="111242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BF3246-DE01-4B9E-9E39-4C1CACC327C1}"/>
              </a:ext>
            </a:extLst>
          </p:cNvPr>
          <p:cNvSpPr>
            <a:spLocks noGrp="1"/>
          </p:cNvSpPr>
          <p:nvPr>
            <p:ph type="body" idx="1"/>
          </p:nvPr>
        </p:nvSpPr>
        <p:spPr>
          <a:xfrm>
            <a:off x="838200" y="2527681"/>
            <a:ext cx="10515600" cy="3649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D7CBDB-C2E5-4857-8256-E2860D3FE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6D52-151F-4876-8731-9851F34F5FC5}" type="datetimeFigureOut">
              <a:rPr lang="en-US" smtClean="0"/>
              <a:t>12/2/2021</a:t>
            </a:fld>
            <a:endParaRPr lang="en-US"/>
          </a:p>
        </p:txBody>
      </p:sp>
      <p:sp>
        <p:nvSpPr>
          <p:cNvPr id="5" name="Footer Placeholder 4">
            <a:extLst>
              <a:ext uri="{FF2B5EF4-FFF2-40B4-BE49-F238E27FC236}">
                <a16:creationId xmlns:a16="http://schemas.microsoft.com/office/drawing/2014/main" id="{827A90FA-2932-420B-A3B5-8FB78497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7FF5B-23AD-492A-A99B-782FF46C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E0A43-9511-4A46-9901-157187E978F5}" type="slidenum">
              <a:rPr lang="en-US" smtClean="0"/>
              <a:t>‹#›</a:t>
            </a:fld>
            <a:endParaRPr lang="en-US"/>
          </a:p>
        </p:txBody>
      </p:sp>
      <p:pic>
        <p:nvPicPr>
          <p:cNvPr id="7" name="Picture 6">
            <a:extLst>
              <a:ext uri="{FF2B5EF4-FFF2-40B4-BE49-F238E27FC236}">
                <a16:creationId xmlns:a16="http://schemas.microsoft.com/office/drawing/2014/main" id="{6E16704B-307F-4F59-AFFA-6EE3E06D84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15100" y="138113"/>
            <a:ext cx="5676900" cy="6743700"/>
          </a:xfrm>
          <a:prstGeom prst="rect">
            <a:avLst/>
          </a:prstGeom>
        </p:spPr>
      </p:pic>
      <p:pic>
        <p:nvPicPr>
          <p:cNvPr id="8" name="Picture 6" descr="CombolionnoColor.jpg">
            <a:extLst>
              <a:ext uri="{FF2B5EF4-FFF2-40B4-BE49-F238E27FC236}">
                <a16:creationId xmlns:a16="http://schemas.microsoft.com/office/drawing/2014/main" id="{7A977E5B-DBB8-4D32-BDF2-C34B9E2BB7E2}"/>
              </a:ext>
            </a:extLst>
          </p:cNvPr>
          <p:cNvPicPr>
            <a:picLocks noChangeAspect="1"/>
          </p:cNvPicPr>
          <p:nvPr userDrawn="1"/>
        </p:nvPicPr>
        <p:blipFill>
          <a:blip r:embed="rId8">
            <a:extLst>
              <a:ext uri="{28A0092B-C50C-407E-A947-70E740481C1C}">
                <a14:useLocalDpi xmlns:a14="http://schemas.microsoft.com/office/drawing/2010/main" val="0"/>
              </a:ext>
            </a:extLst>
          </a:blip>
          <a:srcRect t="16452" b="3006"/>
          <a:stretch>
            <a:fillRect/>
          </a:stretch>
        </p:blipFill>
        <p:spPr bwMode="auto">
          <a:xfrm>
            <a:off x="0" y="4692650"/>
            <a:ext cx="3200400" cy="216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id="{24FDE548-2788-4F89-94E3-903411DD861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5290" y="282194"/>
            <a:ext cx="5459914" cy="650842"/>
          </a:xfrm>
          <a:prstGeom prst="rect">
            <a:avLst/>
          </a:prstGeom>
        </p:spPr>
      </p:pic>
    </p:spTree>
    <p:extLst>
      <p:ext uri="{BB962C8B-B14F-4D97-AF65-F5344CB8AC3E}">
        <p14:creationId xmlns:p14="http://schemas.microsoft.com/office/powerpoint/2010/main" val="395575684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86" r:id="rId5"/>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37103-35B7-4616-AE0B-02F31494FB1E}"/>
              </a:ext>
            </a:extLst>
          </p:cNvPr>
          <p:cNvSpPr>
            <a:spLocks noGrp="1"/>
          </p:cNvSpPr>
          <p:nvPr>
            <p:ph type="title"/>
          </p:nvPr>
        </p:nvSpPr>
        <p:spPr>
          <a:xfrm>
            <a:off x="838200" y="111541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8D760F-3077-4401-92E9-388921000262}"/>
              </a:ext>
            </a:extLst>
          </p:cNvPr>
          <p:cNvSpPr>
            <a:spLocks noGrp="1"/>
          </p:cNvSpPr>
          <p:nvPr>
            <p:ph type="body" idx="1"/>
          </p:nvPr>
        </p:nvSpPr>
        <p:spPr>
          <a:xfrm>
            <a:off x="838200" y="2565779"/>
            <a:ext cx="10515600" cy="361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B18775-7057-4065-855C-2FD453254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E9D2-11D5-4D01-B440-27B90138BCB7}" type="datetimeFigureOut">
              <a:rPr lang="en-US" smtClean="0"/>
              <a:t>12/2/2021</a:t>
            </a:fld>
            <a:endParaRPr lang="en-US"/>
          </a:p>
        </p:txBody>
      </p:sp>
      <p:sp>
        <p:nvSpPr>
          <p:cNvPr id="5" name="Footer Placeholder 4">
            <a:extLst>
              <a:ext uri="{FF2B5EF4-FFF2-40B4-BE49-F238E27FC236}">
                <a16:creationId xmlns:a16="http://schemas.microsoft.com/office/drawing/2014/main" id="{4E44ABF4-6545-49DB-99F7-4751C174C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B50CF-B45D-4EAE-97F4-8E2DAACC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7ADF-BCFD-4B31-ADBC-8A42BD360F96}" type="slidenum">
              <a:rPr lang="en-US" smtClean="0"/>
              <a:t>‹#›</a:t>
            </a:fld>
            <a:endParaRPr lang="en-US"/>
          </a:p>
        </p:txBody>
      </p:sp>
      <p:pic>
        <p:nvPicPr>
          <p:cNvPr id="10" name="Picture 9">
            <a:extLst>
              <a:ext uri="{FF2B5EF4-FFF2-40B4-BE49-F238E27FC236}">
                <a16:creationId xmlns:a16="http://schemas.microsoft.com/office/drawing/2014/main" id="{010D83F6-B421-49B2-AC9F-5DD8881A99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5290" y="282194"/>
            <a:ext cx="4430219" cy="528099"/>
          </a:xfrm>
          <a:prstGeom prst="rect">
            <a:avLst/>
          </a:prstGeom>
        </p:spPr>
      </p:pic>
      <p:pic>
        <p:nvPicPr>
          <p:cNvPr id="11" name="Picture 10">
            <a:extLst>
              <a:ext uri="{FF2B5EF4-FFF2-40B4-BE49-F238E27FC236}">
                <a16:creationId xmlns:a16="http://schemas.microsoft.com/office/drawing/2014/main" id="{ECB60049-1049-4B04-AF19-E490178B59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7801974" y="-2342865"/>
            <a:ext cx="2047164" cy="6732893"/>
          </a:xfrm>
          <a:prstGeom prst="rect">
            <a:avLst/>
          </a:prstGeom>
        </p:spPr>
      </p:pic>
      <p:pic>
        <p:nvPicPr>
          <p:cNvPr id="12" name="Picture 11">
            <a:extLst>
              <a:ext uri="{FF2B5EF4-FFF2-40B4-BE49-F238E27FC236}">
                <a16:creationId xmlns:a16="http://schemas.microsoft.com/office/drawing/2014/main" id="{57DDDEED-6197-483D-9D2A-8C34F9054E2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5400000">
            <a:off x="956888" y="-113548"/>
            <a:ext cx="228534" cy="2142307"/>
          </a:xfrm>
          <a:prstGeom prst="rect">
            <a:avLst/>
          </a:prstGeom>
        </p:spPr>
      </p:pic>
    </p:spTree>
    <p:extLst>
      <p:ext uri="{BB962C8B-B14F-4D97-AF65-F5344CB8AC3E}">
        <p14:creationId xmlns:p14="http://schemas.microsoft.com/office/powerpoint/2010/main" val="20665966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ngress.gov/bill/117th-congress/senate-bill/1251"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www.congress.gov/bill/117th-congress/senate-bill/1251"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capefirm.com/points-to-ponder-by-ag-producers-for-carbon-credit-contract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extension.iastate.edu/agdm/crops/pdf/a1-76.pdf" TargetMode="External"/><Relationship Id="rId2" Type="http://schemas.openxmlformats.org/officeDocument/2006/relationships/hyperlink" Target="http://www.card.iastate.edu/products/publications/synopsis/?p=1325"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comet-farm.com/"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ngress.gov/bill/117th-congress/house-bill/1603"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nam10.safelinks.protection.outlook.com/?url=https%3A%2F%2Fwww.federalregister.gov%2Fdocuments%2F2021%2F11%2F05%2F2021-23643%2Fcovid-19-vaccination-and-testing-emergency-temporary-standard&amp;data=04%7C01%7CPFEL%40LISTS.PSU.EDU%7C36ec599a6b8948ed712a08d9a049e50a%7C7cf48d453ddb4389a9c1c115526eb52e%7C0%7C0%7C637717061790686291%7CUnknown%7CTWFpbGZsb3d8eyJWIjoiMC4wLjAwMDAiLCJQIjoiV2luMzIiLCJBTiI6Ik1haWwiLCJXVCI6Mn0%3D%7C1000&amp;sdata=%2BSq3qwVuvF%2FDBSqJZNeIG8cBQNepGfu2x3PpwXPAKsA%3D&amp;reserved=0" TargetMode="External"/><Relationship Id="rId2" Type="http://schemas.openxmlformats.org/officeDocument/2006/relationships/hyperlink" Target="https://www.dol.gov/newsroom/releases/osha/osha20211104"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coronavirus/ets2" TargetMode="External"/><Relationship Id="rId7" Type="http://schemas.openxmlformats.org/officeDocument/2006/relationships/hyperlink" Target="https://aglaw.psu.edu/wp-content/uploads/2021/11/ORDER.5thCircuit-on-OSHA-VAX-ETS.pdf" TargetMode="External"/><Relationship Id="rId2" Type="http://schemas.openxmlformats.org/officeDocument/2006/relationships/hyperlink" Target="https://www.regulations.gov/docket/OSHA-2021-0007" TargetMode="External"/><Relationship Id="rId1" Type="http://schemas.openxmlformats.org/officeDocument/2006/relationships/slideLayout" Target="../slideLayouts/slideLayout8.xml"/><Relationship Id="rId6" Type="http://schemas.openxmlformats.org/officeDocument/2006/relationships/hyperlink" Target="https://www.osha.gov/laws-regs/standardinterpretations/2007-07-16" TargetMode="External"/><Relationship Id="rId5" Type="http://schemas.openxmlformats.org/officeDocument/2006/relationships/hyperlink" Target="https://www.osha.gov/coronavirus/ets2/faqs" TargetMode="External"/><Relationship Id="rId4" Type="http://schemas.openxmlformats.org/officeDocument/2006/relationships/hyperlink" Target="https://www.youtube.com/watch?v=ixxkn3Y8z6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aglaw.psu.edu/ag-law-weekly-review/agricultural-law-weekly-review-week-ending-november-5-2021/" TargetMode="External"/><Relationship Id="rId3" Type="http://schemas.openxmlformats.org/officeDocument/2006/relationships/hyperlink" Target="https://aglaw.psu.edu/wp-content/uploads/2021/11/ORDER.5thCircuit-on-OSHA-VAX-ETS.pdf" TargetMode="External"/><Relationship Id="rId7" Type="http://schemas.openxmlformats.org/officeDocument/2006/relationships/hyperlink" Target="https://aglaw.psu.edu/wp-content/uploads/2021/11/OSHA-ETS-Consolidation-Order.11.16.21.pdf" TargetMode="External"/><Relationship Id="rId2" Type="http://schemas.openxmlformats.org/officeDocument/2006/relationships/hyperlink" Target="https://aglaw.psu.edu/wp-content/uploads/2021/11/bst_holdings_l.l.c._v._osha.pdf" TargetMode="External"/><Relationship Id="rId1" Type="http://schemas.openxmlformats.org/officeDocument/2006/relationships/slideLayout" Target="../slideLayouts/slideLayout8.xml"/><Relationship Id="rId6" Type="http://schemas.openxmlformats.org/officeDocument/2006/relationships/hyperlink" Target="https://www.osha.gov/coronavirus/ets2" TargetMode="External"/><Relationship Id="rId5" Type="http://schemas.openxmlformats.org/officeDocument/2006/relationships/hyperlink" Target="https://www.docketalarm.com/cases/US_Court_of_Appeals_Fifth_Circuit/21-60845/BST_Holdings_v._OSHA/" TargetMode="External"/><Relationship Id="rId4" Type="http://schemas.openxmlformats.org/officeDocument/2006/relationships/hyperlink" Target="https://www.federalregister.gov/documents/2021/11/05/2021-23643/covid-19-vaccination-and-testing-emergency-temporary-standar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glaw.psu.edu/" TargetMode="External"/><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l.gov/sites/dolgov/files/ETA/oflc/pdfs/H-2A-2020-final-rule-1_8_2021-Clean-with-disclaimer.pdf" TargetMode="External"/><Relationship Id="rId2" Type="http://schemas.openxmlformats.org/officeDocument/2006/relationships/hyperlink" Target="https://www.dol.gov/newsroom/releases/eta/eta20210115" TargetMode="External"/><Relationship Id="rId1" Type="http://schemas.openxmlformats.org/officeDocument/2006/relationships/slideLayout" Target="../slideLayouts/slideLayout3.xml"/><Relationship Id="rId4" Type="http://schemas.openxmlformats.org/officeDocument/2006/relationships/hyperlink" Target="http://www.pennstateaglaw.com/2019/08/agricultural-law-weekly-reviewaugust-1.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eeoc.gov/wysk/what-you-should-know-about-covid-19-and-ada-rehabilitation-act-and-other-eeo-laws?utm_content=&amp;utm_medium=email&amp;utm_name=&amp;utm_source=govdelivery&amp;utm_ter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congress.gov/bill/117th-congress/house-bill/1603"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www.dol.gov/sites/dolgov/files/WHD/legacy/files/wh1386Agrcltr.pdf" TargetMode="External"/><Relationship Id="rId3" Type="http://schemas.openxmlformats.org/officeDocument/2006/relationships/hyperlink" Target="https://www.dol.gov/agencies/whd/compliance-assistance/toolkits/agriculture" TargetMode="External"/><Relationship Id="rId7" Type="http://schemas.openxmlformats.org/officeDocument/2006/relationships/hyperlink" Target="https://www.dol.gov/sites/dolgov/files/WHD/legacy/files/WHD1491Eng_H2A.pdf" TargetMode="External"/><Relationship Id="rId12" Type="http://schemas.openxmlformats.org/officeDocument/2006/relationships/hyperlink" Target="https://www.youthrules.gov/documents/news/EmployerGuides/AgriEmployerBrochureEnglish.pdf" TargetMode="External"/><Relationship Id="rId2" Type="http://schemas.openxmlformats.org/officeDocument/2006/relationships/hyperlink" Target="Cultivating%20Compliance%20&#8211;%20A%20comprehensive%20guide%20to%20labor%20law%20compliance%20specifically%20for%20employers%20of%20agricultural%20workers." TargetMode="External"/><Relationship Id="rId1" Type="http://schemas.openxmlformats.org/officeDocument/2006/relationships/slideLayout" Target="../slideLayouts/slideLayout3.xml"/><Relationship Id="rId6" Type="http://schemas.openxmlformats.org/officeDocument/2006/relationships/hyperlink" Target="https://www.dol.gov/agencies/whd/posters/mspa/english-espanol" TargetMode="External"/><Relationship Id="rId11" Type="http://schemas.openxmlformats.org/officeDocument/2006/relationships/hyperlink" Target="https://www.dol.gov/sites/dolgov/files/WHD/legacy/files/whdfs51.pdf" TargetMode="External"/><Relationship Id="rId5" Type="http://schemas.openxmlformats.org/officeDocument/2006/relationships/hyperlink" Target="https://www.dol.gov/sites/dolgov/files/WHD/legacy/files/WH1021English.pdf" TargetMode="External"/><Relationship Id="rId10" Type="http://schemas.openxmlformats.org/officeDocument/2006/relationships/hyperlink" Target="https://www.dol.gov/sites/dolgov/files/WHD/legacy/files/whdfs50.pdf" TargetMode="External"/><Relationship Id="rId4" Type="http://schemas.openxmlformats.org/officeDocument/2006/relationships/hyperlink" Target="https://www.dol.gov/sites/dolgov/files/WHD/legacy/files/AgGuideEnglish.pdf" TargetMode="External"/><Relationship Id="rId9" Type="http://schemas.openxmlformats.org/officeDocument/2006/relationships/hyperlink" Target="https://www.dol.gov/sites/dolgov/files/WHD/legacy/files/whdfs49.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www.supremecourt.gov/search.aspx?filename=/docket/docketfiles/html/public/21-468.html" TargetMode="External"/><Relationship Id="rId2" Type="http://schemas.openxmlformats.org/officeDocument/2006/relationships/hyperlink" Target="https://aglaw.psu.edu/wp-content/uploads/2021/10/NPPC-v-Ross-Petition-for-Cert.pdf" TargetMode="External"/><Relationship Id="rId1" Type="http://schemas.openxmlformats.org/officeDocument/2006/relationships/slideLayout" Target="../slideLayouts/slideLayout3.xml"/><Relationship Id="rId6" Type="http://schemas.openxmlformats.org/officeDocument/2006/relationships/hyperlink" Target="https://aglaw.psu.edu/ag-law-weekly-review/agricultural-law-weekly-review-week-ending-july-30-2021/" TargetMode="External"/><Relationship Id="rId5" Type="http://schemas.openxmlformats.org/officeDocument/2006/relationships/hyperlink" Target="https://www.fb.org/newsroom/afbf-nppc-file-prop.-12-appeal-to-supreme-court" TargetMode="External"/><Relationship Id="rId4" Type="http://schemas.openxmlformats.org/officeDocument/2006/relationships/hyperlink" Target="https://nppc.org/afbf-nppc-file-prop-12-appeal-to-supreme-cour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irt, drawing&#10;&#10;Description automatically generated">
            <a:extLst>
              <a:ext uri="{FF2B5EF4-FFF2-40B4-BE49-F238E27FC236}">
                <a16:creationId xmlns:a16="http://schemas.microsoft.com/office/drawing/2014/main" id="{4CE8A334-19ED-4C82-BA02-6756A727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596" y="1156995"/>
            <a:ext cx="6327181" cy="4066575"/>
          </a:xfrm>
          <a:prstGeom prst="rect">
            <a:avLst/>
          </a:prstGeom>
        </p:spPr>
      </p:pic>
      <p:sp>
        <p:nvSpPr>
          <p:cNvPr id="6" name="Rectangle 5">
            <a:extLst>
              <a:ext uri="{FF2B5EF4-FFF2-40B4-BE49-F238E27FC236}">
                <a16:creationId xmlns:a16="http://schemas.microsoft.com/office/drawing/2014/main" id="{3E799A65-9424-475B-9134-742421B339ED}"/>
              </a:ext>
            </a:extLst>
          </p:cNvPr>
          <p:cNvSpPr/>
          <p:nvPr/>
        </p:nvSpPr>
        <p:spPr>
          <a:xfrm>
            <a:off x="0" y="0"/>
            <a:ext cx="6027576"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7571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60E170-1D10-4CE0-8A4E-4B23234DE3D5}"/>
              </a:ext>
            </a:extLst>
          </p:cNvPr>
          <p:cNvPicPr>
            <a:picLocks noChangeAspect="1"/>
          </p:cNvPicPr>
          <p:nvPr/>
        </p:nvPicPr>
        <p:blipFill>
          <a:blip r:embed="rId2"/>
          <a:stretch>
            <a:fillRect/>
          </a:stretch>
        </p:blipFill>
        <p:spPr>
          <a:xfrm>
            <a:off x="1908853" y="2256483"/>
            <a:ext cx="7809653" cy="4395597"/>
          </a:xfrm>
          <a:prstGeom prst="rect">
            <a:avLst/>
          </a:prstGeom>
        </p:spPr>
      </p:pic>
      <p:sp>
        <p:nvSpPr>
          <p:cNvPr id="8" name="TextBox 7">
            <a:extLst>
              <a:ext uri="{FF2B5EF4-FFF2-40B4-BE49-F238E27FC236}">
                <a16:creationId xmlns:a16="http://schemas.microsoft.com/office/drawing/2014/main" id="{93658280-B8CA-4ED3-A422-899B4E24210C}"/>
              </a:ext>
            </a:extLst>
          </p:cNvPr>
          <p:cNvSpPr txBox="1"/>
          <p:nvPr/>
        </p:nvSpPr>
        <p:spPr>
          <a:xfrm>
            <a:off x="1908853" y="1132114"/>
            <a:ext cx="8010211" cy="923330"/>
          </a:xfrm>
          <a:prstGeom prst="rect">
            <a:avLst/>
          </a:prstGeom>
          <a:noFill/>
        </p:spPr>
        <p:txBody>
          <a:bodyPr wrap="square">
            <a:spAutoFit/>
          </a:bodyPr>
          <a:lstStyle/>
          <a:p>
            <a:r>
              <a:rPr kumimoji="0" lang="en-US" sz="5400" b="1" i="0" u="none" strike="noStrike" kern="1200" cap="none" spc="0" normalizeH="0" baseline="0" noProof="0" dirty="0">
                <a:ln>
                  <a:noFill/>
                </a:ln>
                <a:solidFill>
                  <a:schemeClr val="accent1"/>
                </a:solidFill>
                <a:effectLst/>
                <a:uLnTx/>
                <a:uFillTx/>
                <a:latin typeface="Franklin Gothic Medium" panose="020B0603020102020204" pitchFamily="34" charset="0"/>
                <a:ea typeface="+mj-ea"/>
                <a:cs typeface="+mj-cs"/>
              </a:rPr>
              <a:t>Carbon </a:t>
            </a:r>
            <a:r>
              <a:rPr lang="en-US" sz="5400" b="1" dirty="0">
                <a:solidFill>
                  <a:schemeClr val="accent1"/>
                </a:solidFill>
                <a:latin typeface="Franklin Gothic Medium" panose="020B0603020102020204" pitchFamily="34" charset="0"/>
                <a:ea typeface="+mj-ea"/>
                <a:cs typeface="+mj-cs"/>
              </a:rPr>
              <a:t>Contracts/</a:t>
            </a:r>
            <a:r>
              <a:rPr kumimoji="0" lang="en-US" sz="5400" b="1" i="0" u="none" strike="noStrike" kern="1200" cap="none" spc="0" normalizeH="0" baseline="0" noProof="0" dirty="0">
                <a:ln>
                  <a:noFill/>
                </a:ln>
                <a:solidFill>
                  <a:schemeClr val="accent1"/>
                </a:solidFill>
                <a:effectLst/>
                <a:uLnTx/>
                <a:uFillTx/>
                <a:latin typeface="Franklin Gothic Medium" panose="020B0603020102020204" pitchFamily="34" charset="0"/>
                <a:ea typeface="+mj-ea"/>
                <a:cs typeface="+mj-cs"/>
              </a:rPr>
              <a:t>Marke</a:t>
            </a:r>
            <a:r>
              <a:rPr kumimoji="0" lang="en-US" sz="5400" b="1" i="0" u="none" strike="noStrike" kern="1200" cap="none" spc="0" normalizeH="0" baseline="0" noProof="0" dirty="0">
                <a:ln>
                  <a:noFill/>
                </a:ln>
                <a:solidFill>
                  <a:srgbClr val="5B9BD5">
                    <a:lumMod val="75000"/>
                  </a:srgbClr>
                </a:solidFill>
                <a:effectLst/>
                <a:uLnTx/>
                <a:uFillTx/>
                <a:latin typeface="Franklin Gothic Medium" panose="020B0603020102020204" pitchFamily="34" charset="0"/>
                <a:ea typeface="+mj-ea"/>
                <a:cs typeface="+mj-cs"/>
              </a:rPr>
              <a:t>ts</a:t>
            </a:r>
            <a:endParaRPr lang="en-US" dirty="0"/>
          </a:p>
        </p:txBody>
      </p:sp>
    </p:spTree>
    <p:extLst>
      <p:ext uri="{BB962C8B-B14F-4D97-AF65-F5344CB8AC3E}">
        <p14:creationId xmlns:p14="http://schemas.microsoft.com/office/powerpoint/2010/main" val="218836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0361-B14A-47E5-812B-DCCA2F40060F}"/>
              </a:ext>
            </a:extLst>
          </p:cNvPr>
          <p:cNvSpPr>
            <a:spLocks noGrp="1"/>
          </p:cNvSpPr>
          <p:nvPr>
            <p:ph type="title"/>
          </p:nvPr>
        </p:nvSpPr>
        <p:spPr>
          <a:xfrm>
            <a:off x="335902" y="1026269"/>
            <a:ext cx="10411408" cy="951820"/>
          </a:xfrm>
        </p:spPr>
        <p:txBody>
          <a:bodyPr>
            <a:normAutofit fontScale="90000"/>
          </a:bodyPr>
          <a:lstStyle/>
          <a:p>
            <a:pPr marL="228600" lvl="0" indent="-228600">
              <a:lnSpc>
                <a:spcPct val="150000"/>
              </a:lnSpc>
              <a:spcBef>
                <a:spcPts val="1000"/>
              </a:spcBef>
            </a:pPr>
            <a:r>
              <a:rPr lang="en-US" sz="4900" b="1" dirty="0">
                <a:solidFill>
                  <a:schemeClr val="accent1"/>
                </a:solidFill>
                <a:ea typeface="+mn-ea"/>
                <a:cs typeface="+mn-cs"/>
              </a:rPr>
              <a:t>CARBON MARKETS</a:t>
            </a:r>
            <a:endParaRPr lang="en-US" dirty="0"/>
          </a:p>
        </p:txBody>
      </p:sp>
      <p:sp>
        <p:nvSpPr>
          <p:cNvPr id="3" name="Content Placeholder 2">
            <a:extLst>
              <a:ext uri="{FF2B5EF4-FFF2-40B4-BE49-F238E27FC236}">
                <a16:creationId xmlns:a16="http://schemas.microsoft.com/office/drawing/2014/main" id="{D201DA21-292F-4C7D-B4E4-5C6D632C2E1B}"/>
              </a:ext>
            </a:extLst>
          </p:cNvPr>
          <p:cNvSpPr>
            <a:spLocks noGrp="1"/>
          </p:cNvSpPr>
          <p:nvPr>
            <p:ph idx="1"/>
          </p:nvPr>
        </p:nvSpPr>
        <p:spPr>
          <a:xfrm>
            <a:off x="418323" y="1978089"/>
            <a:ext cx="10515600" cy="4627984"/>
          </a:xfrm>
        </p:spPr>
        <p:txBody>
          <a:bodyPr>
            <a:normAutofit/>
          </a:bodyPr>
          <a:lstStyle/>
          <a:p>
            <a:pPr>
              <a:lnSpc>
                <a:spcPct val="150000"/>
              </a:lnSpc>
            </a:pPr>
            <a:r>
              <a:rPr lang="en-US" sz="2500" b="1" dirty="0"/>
              <a:t>Issue seemingly only emerged to prominence post-election 2020. </a:t>
            </a:r>
          </a:p>
          <a:p>
            <a:pPr>
              <a:lnSpc>
                <a:spcPct val="150000"/>
              </a:lnSpc>
            </a:pPr>
            <a:r>
              <a:rPr lang="en-US" sz="2500" b="1" dirty="0"/>
              <a:t>Just about every ag stakeholder has become involved in some fashion </a:t>
            </a:r>
          </a:p>
          <a:p>
            <a:pPr>
              <a:lnSpc>
                <a:spcPct val="150000"/>
              </a:lnSpc>
            </a:pPr>
            <a:r>
              <a:rPr lang="en-US" sz="2500" b="1" dirty="0"/>
              <a:t>Is this a reliable income source and how can producers proceed safely</a:t>
            </a:r>
          </a:p>
          <a:p>
            <a:pPr>
              <a:lnSpc>
                <a:spcPct val="150000"/>
              </a:lnSpc>
            </a:pPr>
            <a:r>
              <a:rPr lang="en-US" sz="2500" b="1" dirty="0"/>
              <a:t>Orderly market governance vs. a “wild west” scenario</a:t>
            </a:r>
          </a:p>
          <a:p>
            <a:pPr>
              <a:lnSpc>
                <a:spcPct val="150000"/>
              </a:lnSpc>
            </a:pPr>
            <a:r>
              <a:rPr lang="en-US" sz="2500" b="1" dirty="0"/>
              <a:t>When and how to get in – so may unanswered questions</a:t>
            </a:r>
          </a:p>
          <a:p>
            <a:pPr>
              <a:lnSpc>
                <a:spcPct val="150000"/>
              </a:lnSpc>
            </a:pPr>
            <a:r>
              <a:rPr lang="en-US" sz="2500" b="1" dirty="0">
                <a:solidFill>
                  <a:srgbClr val="202A43"/>
                </a:solidFill>
                <a:hlinkClick r:id="rId2"/>
              </a:rPr>
              <a:t>S.1251 </a:t>
            </a:r>
            <a:r>
              <a:rPr lang="en-US" sz="2500" b="1" dirty="0">
                <a:solidFill>
                  <a:srgbClr val="202A43"/>
                </a:solidFill>
              </a:rPr>
              <a:t>- </a:t>
            </a:r>
            <a:r>
              <a:rPr lang="en-US" sz="2500" b="1" dirty="0"/>
              <a:t>Growing Climate Solutions Act of 2021</a:t>
            </a:r>
          </a:p>
          <a:p>
            <a:endParaRPr lang="en-US" sz="2500" b="1" dirty="0"/>
          </a:p>
          <a:p>
            <a:endParaRPr lang="en-US" sz="2500" b="1" dirty="0"/>
          </a:p>
          <a:p>
            <a:endParaRPr lang="en-US" dirty="0"/>
          </a:p>
        </p:txBody>
      </p:sp>
    </p:spTree>
    <p:extLst>
      <p:ext uri="{BB962C8B-B14F-4D97-AF65-F5344CB8AC3E}">
        <p14:creationId xmlns:p14="http://schemas.microsoft.com/office/powerpoint/2010/main" val="205481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405A-2681-4FA2-AECA-69FB4A93C352}"/>
              </a:ext>
            </a:extLst>
          </p:cNvPr>
          <p:cNvSpPr>
            <a:spLocks noGrp="1"/>
          </p:cNvSpPr>
          <p:nvPr>
            <p:ph type="title"/>
          </p:nvPr>
        </p:nvSpPr>
        <p:spPr>
          <a:xfrm>
            <a:off x="512274" y="1052042"/>
            <a:ext cx="11076161" cy="2062349"/>
          </a:xfrm>
        </p:spPr>
        <p:txBody>
          <a:bodyPr>
            <a:normAutofit/>
          </a:bodyPr>
          <a:lstStyle/>
          <a:p>
            <a:pPr marL="0" marR="0"/>
            <a:r>
              <a:rPr lang="en-US" sz="4400" b="1" dirty="0">
                <a:solidFill>
                  <a:schemeClr val="accent5">
                    <a:lumMod val="75000"/>
                  </a:schemeClr>
                </a:solidFill>
                <a:effectLst/>
                <a:ea typeface="Calibri" panose="020F0502020204030204" pitchFamily="34" charset="0"/>
              </a:rPr>
              <a:t>The Growing Climate Solutions Act of 2021</a:t>
            </a:r>
            <a:br>
              <a:rPr lang="en-US" sz="4400" b="1" dirty="0">
                <a:solidFill>
                  <a:schemeClr val="accent5">
                    <a:lumMod val="75000"/>
                  </a:schemeClr>
                </a:solidFill>
                <a:effectLst/>
                <a:ea typeface="Calibri" panose="020F0502020204030204" pitchFamily="34" charset="0"/>
              </a:rPr>
            </a:br>
            <a:r>
              <a:rPr lang="en-US" sz="2000" b="1" dirty="0">
                <a:solidFill>
                  <a:schemeClr val="accent5">
                    <a:lumMod val="75000"/>
                  </a:schemeClr>
                </a:solidFill>
                <a:effectLst/>
                <a:ea typeface="Calibri" panose="020F0502020204030204" pitchFamily="34" charset="0"/>
                <a:hlinkClick r:id="rId2">
                  <a:extLst>
                    <a:ext uri="{A12FA001-AC4F-418D-AE19-62706E023703}">
                      <ahyp:hlinkClr xmlns:ahyp="http://schemas.microsoft.com/office/drawing/2018/hyperlinkcolor" val="tx"/>
                    </a:ext>
                  </a:extLst>
                </a:hlinkClick>
              </a:rPr>
              <a:t>S. 1251 </a:t>
            </a:r>
            <a:r>
              <a:rPr lang="en-US" sz="2000" b="1" dirty="0">
                <a:solidFill>
                  <a:schemeClr val="accent5">
                    <a:lumMod val="75000"/>
                  </a:schemeClr>
                </a:solidFill>
                <a:effectLst/>
                <a:ea typeface="Calibri" panose="020F0502020204030204" pitchFamily="34" charset="0"/>
              </a:rPr>
              <a:t>- </a:t>
            </a:r>
            <a:r>
              <a:rPr lang="en-US" sz="2000" dirty="0">
                <a:latin typeface="Calibri" panose="020F0502020204030204" pitchFamily="34" charset="0"/>
                <a:ea typeface="Calibri" panose="020F0502020204030204" pitchFamily="34" charset="0"/>
              </a:rPr>
              <a:t>U.S. Senate passed on 6/24/21 by vote of 92-8</a:t>
            </a:r>
            <a:br>
              <a:rPr lang="en-US" sz="2000" dirty="0">
                <a:latin typeface="Calibri" panose="020F0502020204030204" pitchFamily="34" charset="0"/>
                <a:ea typeface="Calibri" panose="020F0502020204030204" pitchFamily="34" charset="0"/>
              </a:rPr>
            </a:br>
            <a:endParaRPr lang="en-US" sz="2000" dirty="0"/>
          </a:p>
        </p:txBody>
      </p:sp>
      <p:sp>
        <p:nvSpPr>
          <p:cNvPr id="5" name="Content Placeholder 4">
            <a:extLst>
              <a:ext uri="{FF2B5EF4-FFF2-40B4-BE49-F238E27FC236}">
                <a16:creationId xmlns:a16="http://schemas.microsoft.com/office/drawing/2014/main" id="{93FCAF4B-F1E8-4F23-A35D-705EF2D705CD}"/>
              </a:ext>
            </a:extLst>
          </p:cNvPr>
          <p:cNvSpPr>
            <a:spLocks noGrp="1"/>
          </p:cNvSpPr>
          <p:nvPr>
            <p:ph idx="1"/>
          </p:nvPr>
        </p:nvSpPr>
        <p:spPr>
          <a:xfrm>
            <a:off x="512274" y="2571185"/>
            <a:ext cx="3770015" cy="3605778"/>
          </a:xfrm>
        </p:spPr>
        <p:txBody>
          <a:bodyPr>
            <a:normAutofit fontScale="92500"/>
          </a:bodyPr>
          <a:lstStyle/>
          <a:p>
            <a:r>
              <a:rPr lang="en-US" sz="3200" dirty="0">
                <a:effectLst/>
                <a:ea typeface="Palatino Linotype" panose="02040502050505030304" pitchFamily="18" charset="0"/>
                <a:cs typeface="Palatino Linotype" panose="02040502050505030304" pitchFamily="18" charset="0"/>
              </a:rPr>
              <a:t>Seeks to</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make it</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easier for</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farmers to</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participate</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in</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voluntary</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carbon</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credit</a:t>
            </a:r>
            <a:r>
              <a:rPr lang="en-US" sz="3200" spc="5" dirty="0">
                <a:effectLst/>
                <a:ea typeface="Palatino Linotype" panose="02040502050505030304" pitchFamily="18" charset="0"/>
                <a:cs typeface="Palatino Linotype" panose="02040502050505030304" pitchFamily="18" charset="0"/>
              </a:rPr>
              <a:t> </a:t>
            </a:r>
            <a:r>
              <a:rPr lang="en-US" sz="3200" dirty="0">
                <a:effectLst/>
                <a:ea typeface="Palatino Linotype" panose="02040502050505030304" pitchFamily="18" charset="0"/>
                <a:cs typeface="Palatino Linotype" panose="02040502050505030304" pitchFamily="18" charset="0"/>
              </a:rPr>
              <a:t>markets. </a:t>
            </a:r>
          </a:p>
          <a:p>
            <a:r>
              <a:rPr lang="en-US" dirty="0"/>
              <a:t>Nothing is mandatory, completely voluntary. </a:t>
            </a:r>
          </a:p>
        </p:txBody>
      </p:sp>
      <p:pic>
        <p:nvPicPr>
          <p:cNvPr id="3" name="Picture 2">
            <a:extLst>
              <a:ext uri="{FF2B5EF4-FFF2-40B4-BE49-F238E27FC236}">
                <a16:creationId xmlns:a16="http://schemas.microsoft.com/office/drawing/2014/main" id="{F118CCFB-5B53-4972-98EB-EDD478C630AB}"/>
              </a:ext>
            </a:extLst>
          </p:cNvPr>
          <p:cNvPicPr>
            <a:picLocks noChangeAspect="1"/>
          </p:cNvPicPr>
          <p:nvPr/>
        </p:nvPicPr>
        <p:blipFill>
          <a:blip r:embed="rId3"/>
          <a:stretch>
            <a:fillRect/>
          </a:stretch>
        </p:blipFill>
        <p:spPr>
          <a:xfrm>
            <a:off x="4581054" y="2869711"/>
            <a:ext cx="6826312" cy="3605778"/>
          </a:xfrm>
          <a:prstGeom prst="rect">
            <a:avLst/>
          </a:prstGeom>
        </p:spPr>
      </p:pic>
      <p:sp>
        <p:nvSpPr>
          <p:cNvPr id="6" name="TextBox 5">
            <a:extLst>
              <a:ext uri="{FF2B5EF4-FFF2-40B4-BE49-F238E27FC236}">
                <a16:creationId xmlns:a16="http://schemas.microsoft.com/office/drawing/2014/main" id="{4AFC3891-1F1D-49A4-BEB7-A18C7E80D996}"/>
              </a:ext>
            </a:extLst>
          </p:cNvPr>
          <p:cNvSpPr txBox="1"/>
          <p:nvPr/>
        </p:nvSpPr>
        <p:spPr>
          <a:xfrm>
            <a:off x="5473224" y="2500378"/>
            <a:ext cx="5041972" cy="369332"/>
          </a:xfrm>
          <a:prstGeom prst="rect">
            <a:avLst/>
          </a:prstGeom>
          <a:noFill/>
        </p:spPr>
        <p:txBody>
          <a:bodyPr wrap="square" rtlCol="0">
            <a:spAutoFit/>
          </a:bodyPr>
          <a:lstStyle/>
          <a:p>
            <a:r>
              <a:rPr lang="en-US" dirty="0"/>
              <a:t>USDA/EPA study of U.S. carbon markets:  </a:t>
            </a:r>
          </a:p>
        </p:txBody>
      </p:sp>
    </p:spTree>
    <p:extLst>
      <p:ext uri="{BB962C8B-B14F-4D97-AF65-F5344CB8AC3E}">
        <p14:creationId xmlns:p14="http://schemas.microsoft.com/office/powerpoint/2010/main" val="74622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1DDF-BCB3-45CD-9E0A-42A42F1F1BCD}"/>
              </a:ext>
            </a:extLst>
          </p:cNvPr>
          <p:cNvSpPr>
            <a:spLocks noGrp="1"/>
          </p:cNvSpPr>
          <p:nvPr>
            <p:ph type="title"/>
          </p:nvPr>
        </p:nvSpPr>
        <p:spPr>
          <a:xfrm>
            <a:off x="838200" y="1115416"/>
            <a:ext cx="10515600" cy="840132"/>
          </a:xfrm>
        </p:spPr>
        <p:txBody>
          <a:bodyPr>
            <a:normAutofit fontScale="90000"/>
          </a:bodyPr>
          <a:lstStyle/>
          <a:p>
            <a:r>
              <a:rPr lang="en-US" b="1" dirty="0">
                <a:solidFill>
                  <a:schemeClr val="accent5">
                    <a:lumMod val="75000"/>
                  </a:schemeClr>
                </a:solidFill>
              </a:rPr>
              <a:t>Potential carbon credit generating activities: </a:t>
            </a:r>
          </a:p>
        </p:txBody>
      </p:sp>
      <p:sp>
        <p:nvSpPr>
          <p:cNvPr id="3" name="Content Placeholder 2">
            <a:extLst>
              <a:ext uri="{FF2B5EF4-FFF2-40B4-BE49-F238E27FC236}">
                <a16:creationId xmlns:a16="http://schemas.microsoft.com/office/drawing/2014/main" id="{038CF8EE-249B-45FB-8327-7D462C71C3CE}"/>
              </a:ext>
            </a:extLst>
          </p:cNvPr>
          <p:cNvSpPr>
            <a:spLocks noGrp="1"/>
          </p:cNvSpPr>
          <p:nvPr>
            <p:ph idx="1"/>
          </p:nvPr>
        </p:nvSpPr>
        <p:spPr>
          <a:xfrm>
            <a:off x="838200" y="1955548"/>
            <a:ext cx="10515600" cy="4692195"/>
          </a:xfrm>
        </p:spPr>
        <p:txBody>
          <a:bodyPr>
            <a:normAutofit fontScale="92500" lnSpcReduction="20000"/>
          </a:bodyPr>
          <a:lstStyle/>
          <a:p>
            <a:pPr marL="342900" marR="0" lvl="0" indent="-342900">
              <a:spcBef>
                <a:spcPts val="1160"/>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Land</a:t>
            </a:r>
            <a:r>
              <a:rPr lang="en-US" sz="1800" spc="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or</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soil</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carbon</a:t>
            </a:r>
            <a:r>
              <a:rPr lang="en-US" sz="1800" spc="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sequestration.</a:t>
            </a:r>
          </a:p>
          <a:p>
            <a:pPr marL="342900" marR="0" lvl="0" indent="-342900">
              <a:spcBef>
                <a:spcPts val="115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Emissions reductions resulting from fuel choice or reduced fuel use.</a:t>
            </a:r>
          </a:p>
          <a:p>
            <a:pPr marL="342900" marR="193675" lvl="0" indent="-342900">
              <a:lnSpc>
                <a:spcPct val="88000"/>
              </a:lnSpc>
              <a:spcBef>
                <a:spcPts val="1280"/>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Livestock emissions reductions, including emissions reductions achieved through (a) feeds, feed</a:t>
            </a:r>
            <a:r>
              <a:rPr lang="en-US" sz="1800" spc="-23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additives,</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and the use</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of byproducts as</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feed sources; or</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(b) manure management practices.</a:t>
            </a:r>
          </a:p>
          <a:p>
            <a:pPr marL="342900" marR="0" lvl="0" indent="-342900">
              <a:spcBef>
                <a:spcPts val="119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On-farm</a:t>
            </a:r>
            <a:r>
              <a:rPr lang="en-US" sz="1800" spc="2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energy</a:t>
            </a:r>
            <a:r>
              <a:rPr lang="en-US" sz="1800" spc="2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generation.</a:t>
            </a:r>
          </a:p>
          <a:p>
            <a:pPr marL="342900" marR="0" lvl="0" indent="-342900">
              <a:spcBef>
                <a:spcPts val="115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Energy</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feedstock</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production.</a:t>
            </a:r>
          </a:p>
          <a:p>
            <a:pPr marL="342900" marR="0" lvl="0" indent="-342900">
              <a:spcBef>
                <a:spcPts val="115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Fertilizer</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or</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nutrient</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use</a:t>
            </a:r>
            <a:r>
              <a:rPr lang="en-US" sz="1800" spc="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emissions</a:t>
            </a:r>
            <a:r>
              <a:rPr lang="en-US" sz="1800" spc="1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reductions.</a:t>
            </a:r>
          </a:p>
          <a:p>
            <a:pPr marL="342900" marR="0" lvl="0" indent="-342900">
              <a:spcBef>
                <a:spcPts val="115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Reforestation.</a:t>
            </a:r>
          </a:p>
          <a:p>
            <a:pPr marL="342900" marR="0" lvl="0" indent="-342900">
              <a:spcBef>
                <a:spcPts val="1155"/>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Forest</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management,</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including</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improving</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harvesting</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practices</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and</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thinning</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diseased</a:t>
            </a:r>
            <a:r>
              <a:rPr lang="en-US" sz="1800" spc="-1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trees.</a:t>
            </a:r>
          </a:p>
          <a:p>
            <a:pPr marL="342900" marR="0" lvl="0" indent="-342900">
              <a:spcBef>
                <a:spcPts val="1160"/>
              </a:spcBef>
              <a:spcAft>
                <a:spcPts val="0"/>
              </a:spcAft>
              <a:buSzPts val="1100"/>
              <a:buFont typeface="Palatino Linotype" panose="02040502050505030304" pitchFamily="18" charset="0"/>
              <a:buAutoNum type="arabicPeriod"/>
              <a:tabLst>
                <a:tab pos="1136015" algn="l"/>
                <a:tab pos="1136650" algn="l"/>
              </a:tabLst>
            </a:pPr>
            <a:r>
              <a:rPr lang="en-US" sz="1800" spc="-5" dirty="0">
                <a:effectLst/>
                <a:ea typeface="Palatino Linotype" panose="02040502050505030304" pitchFamily="18" charset="0"/>
                <a:cs typeface="Palatino Linotype" panose="02040502050505030304" pitchFamily="18" charset="0"/>
              </a:rPr>
              <a:t>Preventing</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the</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conversion</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of</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forests,</a:t>
            </a:r>
            <a:r>
              <a:rPr lang="en-US" sz="1800" spc="-2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grasslands,</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and</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wetlands.</a:t>
            </a:r>
          </a:p>
          <a:p>
            <a:pPr marL="342900" marR="0" lvl="0" indent="-342900">
              <a:spcBef>
                <a:spcPts val="1155"/>
              </a:spcBef>
              <a:spcAft>
                <a:spcPts val="0"/>
              </a:spcAft>
              <a:buSzPts val="1100"/>
              <a:buFont typeface="Palatino Linotype" panose="02040502050505030304" pitchFamily="18" charset="0"/>
              <a:buAutoNum type="arabicPeriod"/>
              <a:tabLst>
                <a:tab pos="1168400" algn="l"/>
              </a:tabLst>
            </a:pPr>
            <a:r>
              <a:rPr lang="en-US" sz="1800" spc="-5" dirty="0">
                <a:effectLst/>
                <a:ea typeface="Palatino Linotype" panose="02040502050505030304" pitchFamily="18" charset="0"/>
                <a:cs typeface="Palatino Linotype" panose="02040502050505030304" pitchFamily="18" charset="0"/>
              </a:rPr>
              <a:t>Restoring</a:t>
            </a:r>
            <a:r>
              <a:rPr lang="en-US" sz="1800" spc="-3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wetlands</a:t>
            </a:r>
            <a:r>
              <a:rPr lang="en-US" sz="1800" spc="-3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or</a:t>
            </a:r>
            <a:r>
              <a:rPr lang="en-US" sz="1800" spc="-3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grasslands.</a:t>
            </a:r>
          </a:p>
          <a:p>
            <a:pPr marL="342900" marR="0" lvl="0" indent="-342900">
              <a:spcBef>
                <a:spcPts val="1155"/>
              </a:spcBef>
              <a:spcAft>
                <a:spcPts val="0"/>
              </a:spcAft>
              <a:buSzPts val="1100"/>
              <a:buFont typeface="Palatino Linotype" panose="02040502050505030304" pitchFamily="18" charset="0"/>
              <a:buAutoNum type="arabicPeriod"/>
              <a:tabLst>
                <a:tab pos="1168400" algn="l"/>
              </a:tabLst>
            </a:pPr>
            <a:r>
              <a:rPr lang="en-US" sz="1800" spc="-5" dirty="0">
                <a:effectLst/>
                <a:ea typeface="Palatino Linotype" panose="02040502050505030304" pitchFamily="18" charset="0"/>
                <a:cs typeface="Palatino Linotype" panose="02040502050505030304" pitchFamily="18" charset="0"/>
              </a:rPr>
              <a:t>Grassland</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management,</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including</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prescribed</a:t>
            </a:r>
            <a:r>
              <a:rPr lang="en-US" sz="1800" spc="-30"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grazing.</a:t>
            </a:r>
          </a:p>
          <a:p>
            <a:pPr marL="342900" marR="90805" lvl="0" indent="-342900">
              <a:lnSpc>
                <a:spcPct val="88000"/>
              </a:lnSpc>
              <a:spcBef>
                <a:spcPts val="1285"/>
              </a:spcBef>
              <a:spcAft>
                <a:spcPts val="0"/>
              </a:spcAft>
              <a:buSzPts val="1100"/>
              <a:buFont typeface="Palatino Linotype" panose="02040502050505030304" pitchFamily="18" charset="0"/>
              <a:buAutoNum type="arabicPeriod"/>
              <a:tabLst>
                <a:tab pos="1168400" algn="l"/>
              </a:tabLst>
            </a:pPr>
            <a:r>
              <a:rPr lang="en-US" sz="1800" spc="-5" dirty="0">
                <a:effectLst/>
                <a:ea typeface="Palatino Linotype" panose="02040502050505030304" pitchFamily="18" charset="0"/>
                <a:cs typeface="Palatino Linotype" panose="02040502050505030304" pitchFamily="18" charset="0"/>
              </a:rPr>
              <a:t>Current practices associated with private land conservation programs administered by the USDA</a:t>
            </a:r>
            <a:r>
              <a:rPr lang="en-US" sz="1800" spc="-23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Secretary.</a:t>
            </a:r>
          </a:p>
          <a:p>
            <a:pPr marL="342900" marR="255270" lvl="0" indent="-342900">
              <a:lnSpc>
                <a:spcPct val="88000"/>
              </a:lnSpc>
              <a:spcBef>
                <a:spcPts val="1315"/>
              </a:spcBef>
              <a:spcAft>
                <a:spcPts val="0"/>
              </a:spcAft>
              <a:buSzPts val="1100"/>
              <a:buFont typeface="Palatino Linotype" panose="02040502050505030304" pitchFamily="18" charset="0"/>
              <a:buAutoNum type="arabicPeriod"/>
              <a:tabLst>
                <a:tab pos="1168400" algn="l"/>
              </a:tabLst>
            </a:pPr>
            <a:r>
              <a:rPr lang="en-US" sz="1800" spc="-5" dirty="0">
                <a:effectLst/>
                <a:ea typeface="Palatino Linotype" panose="02040502050505030304" pitchFamily="18" charset="0"/>
                <a:cs typeface="Palatino Linotype" panose="02040502050505030304" pitchFamily="18" charset="0"/>
              </a:rPr>
              <a:t>Other activities</a:t>
            </a:r>
            <a:r>
              <a:rPr lang="en-US" sz="1800" spc="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that the secretary, in consultation with the Advisory Council, determines to be</a:t>
            </a:r>
            <a:r>
              <a:rPr lang="en-US" sz="1800" spc="5" dirty="0">
                <a:effectLst/>
                <a:ea typeface="Palatino Linotype" panose="02040502050505030304" pitchFamily="18" charset="0"/>
                <a:cs typeface="Palatino Linotype" panose="02040502050505030304" pitchFamily="18" charset="0"/>
              </a:rPr>
              <a:t> </a:t>
            </a:r>
            <a:r>
              <a:rPr lang="en-US" sz="1800" spc="-5" dirty="0">
                <a:effectLst/>
                <a:ea typeface="Palatino Linotype" panose="02040502050505030304" pitchFamily="18" charset="0"/>
                <a:cs typeface="Palatino Linotype" panose="02040502050505030304" pitchFamily="18" charset="0"/>
              </a:rPr>
              <a:t>appropriate.</a:t>
            </a:r>
          </a:p>
          <a:p>
            <a:endParaRPr lang="en-US" dirty="0"/>
          </a:p>
        </p:txBody>
      </p:sp>
    </p:spTree>
    <p:extLst>
      <p:ext uri="{BB962C8B-B14F-4D97-AF65-F5344CB8AC3E}">
        <p14:creationId xmlns:p14="http://schemas.microsoft.com/office/powerpoint/2010/main" val="117888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B69B-3B06-4163-857E-541C0A5D0572}"/>
              </a:ext>
            </a:extLst>
          </p:cNvPr>
          <p:cNvSpPr>
            <a:spLocks noGrp="1"/>
          </p:cNvSpPr>
          <p:nvPr>
            <p:ph type="title"/>
          </p:nvPr>
        </p:nvSpPr>
        <p:spPr>
          <a:xfrm>
            <a:off x="530382" y="1167896"/>
            <a:ext cx="6585642" cy="603126"/>
          </a:xfrm>
        </p:spPr>
        <p:txBody>
          <a:bodyPr>
            <a:normAutofit fontScale="90000"/>
          </a:bodyPr>
          <a:lstStyle/>
          <a:p>
            <a:r>
              <a:rPr lang="en-US" b="1" dirty="0">
                <a:solidFill>
                  <a:schemeClr val="accent5">
                    <a:lumMod val="75000"/>
                  </a:schemeClr>
                </a:solidFill>
              </a:rPr>
              <a:t>What is in the proposed Act? </a:t>
            </a:r>
          </a:p>
        </p:txBody>
      </p:sp>
      <p:sp>
        <p:nvSpPr>
          <p:cNvPr id="3" name="Content Placeholder 2">
            <a:extLst>
              <a:ext uri="{FF2B5EF4-FFF2-40B4-BE49-F238E27FC236}">
                <a16:creationId xmlns:a16="http://schemas.microsoft.com/office/drawing/2014/main" id="{66AB16BB-F619-4CD5-B9A3-E9B93C18C8D4}"/>
              </a:ext>
            </a:extLst>
          </p:cNvPr>
          <p:cNvSpPr>
            <a:spLocks noGrp="1"/>
          </p:cNvSpPr>
          <p:nvPr>
            <p:ph idx="1"/>
          </p:nvPr>
        </p:nvSpPr>
        <p:spPr>
          <a:xfrm>
            <a:off x="213511" y="1932036"/>
            <a:ext cx="10515600" cy="4839955"/>
          </a:xfrm>
        </p:spPr>
        <p:txBody>
          <a:bodyPr/>
          <a:lstStyle/>
          <a:p>
            <a:pPr marL="735965" indent="-285750">
              <a:spcBef>
                <a:spcPts val="1190"/>
              </a:spcBef>
            </a:pPr>
            <a:r>
              <a:rPr lang="en-US" sz="2000" spc="-5" dirty="0">
                <a:effectLst/>
                <a:ea typeface="Palatino Linotype" panose="02040502050505030304" pitchFamily="18" charset="0"/>
                <a:cs typeface="Palatino Linotype" panose="02040502050505030304" pitchFamily="18" charset="0"/>
              </a:rPr>
              <a:t>Establish voluntary USDA carbon saving </a:t>
            </a:r>
            <a:r>
              <a:rPr lang="en-US" sz="2000" b="1" spc="-5" dirty="0">
                <a:effectLst/>
                <a:ea typeface="Palatino Linotype" panose="02040502050505030304" pitchFamily="18" charset="0"/>
                <a:cs typeface="Palatino Linotype" panose="02040502050505030304" pitchFamily="18" charset="0"/>
              </a:rPr>
              <a:t>measurement and verification protocols</a:t>
            </a:r>
            <a:r>
              <a:rPr lang="en-US" sz="2000" spc="-5" dirty="0">
                <a:effectLst/>
                <a:ea typeface="Palatino Linotype" panose="02040502050505030304" pitchFamily="18" charset="0"/>
                <a:cs typeface="Palatino Linotype" panose="02040502050505030304" pitchFamily="18" charset="0"/>
              </a:rPr>
              <a:t>.</a:t>
            </a:r>
          </a:p>
          <a:p>
            <a:pPr marL="735965" indent="-285750">
              <a:spcBef>
                <a:spcPts val="1190"/>
              </a:spcBef>
            </a:pPr>
            <a:r>
              <a:rPr lang="en-US" sz="2000" dirty="0">
                <a:effectLst/>
                <a:ea typeface="Palatino Linotype" panose="02040502050505030304" pitchFamily="18" charset="0"/>
                <a:cs typeface="Palatino Linotype" panose="02040502050505030304" pitchFamily="18" charset="0"/>
              </a:rPr>
              <a:t>USDA also would establish an advisory committee to oversee operation of the USDA program to certify </a:t>
            </a:r>
            <a:r>
              <a:rPr lang="en-US" sz="2000" b="1" dirty="0">
                <a:solidFill>
                  <a:schemeClr val="accent5">
                    <a:lumMod val="75000"/>
                  </a:schemeClr>
                </a:solidFill>
                <a:effectLst/>
                <a:ea typeface="Palatino Linotype" panose="02040502050505030304" pitchFamily="18" charset="0"/>
                <a:cs typeface="Palatino Linotype" panose="02040502050505030304" pitchFamily="18" charset="0"/>
              </a:rPr>
              <a:t>GHG technical assistance providers </a:t>
            </a:r>
            <a:r>
              <a:rPr lang="en-US" sz="2000" dirty="0">
                <a:effectLst/>
                <a:ea typeface="Palatino Linotype" panose="02040502050505030304" pitchFamily="18" charset="0"/>
                <a:cs typeface="Palatino Linotype" panose="02040502050505030304" pitchFamily="18" charset="0"/>
              </a:rPr>
              <a:t>and </a:t>
            </a:r>
            <a:r>
              <a:rPr lang="en-US" sz="2000" b="1" dirty="0">
                <a:solidFill>
                  <a:schemeClr val="accent5">
                    <a:lumMod val="75000"/>
                  </a:schemeClr>
                </a:solidFill>
                <a:effectLst/>
                <a:ea typeface="Palatino Linotype" panose="02040502050505030304" pitchFamily="18" charset="0"/>
                <a:cs typeface="Palatino Linotype" panose="02040502050505030304" pitchFamily="18" charset="0"/>
              </a:rPr>
              <a:t>third-party verifiers</a:t>
            </a:r>
            <a:r>
              <a:rPr lang="en-US" sz="2000" dirty="0">
                <a:effectLst/>
                <a:ea typeface="Palatino Linotype" panose="02040502050505030304" pitchFamily="18" charset="0"/>
                <a:cs typeface="Palatino Linotype" panose="02040502050505030304" pitchFamily="18" charset="0"/>
              </a:rPr>
              <a:t>.</a:t>
            </a:r>
          </a:p>
          <a:p>
            <a:pPr marL="735965" indent="-285750">
              <a:spcBef>
                <a:spcPts val="1190"/>
              </a:spcBef>
            </a:pPr>
            <a:r>
              <a:rPr lang="en-US" sz="2000" dirty="0">
                <a:effectLst/>
                <a:ea typeface="Palatino Linotype" panose="02040502050505030304" pitchFamily="18" charset="0"/>
                <a:cs typeface="Palatino Linotype" panose="02040502050505030304" pitchFamily="18" charset="0"/>
              </a:rPr>
              <a:t>Creation of a </a:t>
            </a:r>
            <a:r>
              <a:rPr lang="en-US" sz="2000" b="1" dirty="0">
                <a:effectLst/>
                <a:ea typeface="Palatino Linotype" panose="02040502050505030304" pitchFamily="18" charset="0"/>
                <a:cs typeface="Palatino Linotype" panose="02040502050505030304" pitchFamily="18" charset="0"/>
              </a:rPr>
              <a:t>USDA website </a:t>
            </a:r>
            <a:r>
              <a:rPr lang="en-US" sz="2000" dirty="0">
                <a:effectLst/>
                <a:ea typeface="Palatino Linotype" panose="02040502050505030304" pitchFamily="18" charset="0"/>
                <a:cs typeface="Palatino Linotype" panose="02040502050505030304" pitchFamily="18" charset="0"/>
              </a:rPr>
              <a:t>where certified technical assistance providers and third-party verifiers would</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be listed.</a:t>
            </a:r>
          </a:p>
          <a:p>
            <a:pPr marL="735965" indent="-285750">
              <a:spcBef>
                <a:spcPts val="1190"/>
              </a:spcBef>
            </a:pPr>
            <a:r>
              <a:rPr lang="en-US" sz="2000" b="1" dirty="0">
                <a:effectLst/>
                <a:ea typeface="Palatino Linotype" panose="02040502050505030304" pitchFamily="18" charset="0"/>
                <a:cs typeface="Palatino Linotype" panose="02040502050505030304" pitchFamily="18" charset="0"/>
              </a:rPr>
              <a:t>Producer</a:t>
            </a:r>
            <a:r>
              <a:rPr lang="en-US" sz="2000" b="1" spc="10" dirty="0">
                <a:effectLst/>
                <a:ea typeface="Palatino Linotype" panose="02040502050505030304" pitchFamily="18" charset="0"/>
                <a:cs typeface="Palatino Linotype" panose="02040502050505030304" pitchFamily="18" charset="0"/>
              </a:rPr>
              <a:t> </a:t>
            </a:r>
            <a:r>
              <a:rPr lang="en-US" sz="2000" b="1" dirty="0">
                <a:effectLst/>
                <a:ea typeface="Palatino Linotype" panose="02040502050505030304" pitchFamily="18" charset="0"/>
                <a:cs typeface="Palatino Linotype" panose="02040502050505030304" pitchFamily="18" charset="0"/>
              </a:rPr>
              <a:t>protection</a:t>
            </a:r>
            <a:r>
              <a:rPr lang="en-US" sz="2000" b="1" spc="5" dirty="0">
                <a:effectLst/>
                <a:ea typeface="Palatino Linotype" panose="02040502050505030304" pitchFamily="18" charset="0"/>
                <a:cs typeface="Palatino Linotype" panose="02040502050505030304" pitchFamily="18" charset="0"/>
              </a:rPr>
              <a:t> </a:t>
            </a:r>
            <a:r>
              <a:rPr lang="en-US" sz="2000" b="1" dirty="0">
                <a:effectLst/>
                <a:ea typeface="Palatino Linotype" panose="02040502050505030304" pitchFamily="18" charset="0"/>
                <a:cs typeface="Palatino Linotype" panose="02040502050505030304" pitchFamily="18" charset="0"/>
              </a:rPr>
              <a:t>requirements</a:t>
            </a:r>
            <a:r>
              <a:rPr lang="en-US" sz="2000" b="1" spc="10"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that</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certified</a:t>
            </a:r>
            <a:r>
              <a:rPr lang="en-US" sz="2000" spc="10"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technical</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assistance</a:t>
            </a:r>
            <a:r>
              <a:rPr lang="en-US" sz="2000" spc="10"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providers</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and</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third-party</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verifiers would — “to the maximum extent feasible” — be required to follow.</a:t>
            </a:r>
          </a:p>
          <a:p>
            <a:pPr marL="1193165" lvl="1" indent="-285750">
              <a:spcBef>
                <a:spcPts val="1190"/>
              </a:spcBef>
              <a:buFont typeface="Courier New" panose="02070309020205020404" pitchFamily="49" charset="0"/>
              <a:buChar char="o"/>
            </a:pPr>
            <a:r>
              <a:rPr lang="en-US" sz="2000" dirty="0">
                <a:effectLst/>
                <a:ea typeface="Palatino Linotype" panose="02040502050505030304" pitchFamily="18" charset="0"/>
                <a:cs typeface="Palatino Linotype" panose="02040502050505030304" pitchFamily="18" charset="0"/>
              </a:rPr>
              <a:t>The providers and verifiers</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would be required to act in good faith, and to provide realistic estimates of costs and revenues relating to</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carbon saving activities and verification. </a:t>
            </a:r>
          </a:p>
          <a:p>
            <a:pPr marL="1193165" lvl="1" indent="-285750">
              <a:spcBef>
                <a:spcPts val="1190"/>
              </a:spcBef>
              <a:buFont typeface="Courier New" panose="02070309020205020404" pitchFamily="49" charset="0"/>
              <a:buChar char="o"/>
            </a:pPr>
            <a:r>
              <a:rPr lang="en-US" sz="2000" dirty="0">
                <a:effectLst/>
                <a:ea typeface="Palatino Linotype" panose="02040502050505030304" pitchFamily="18" charset="0"/>
                <a:cs typeface="Palatino Linotype" panose="02040502050505030304" pitchFamily="18" charset="0"/>
              </a:rPr>
              <a:t>Technical assistance providers would, in addition, be required to</a:t>
            </a:r>
            <a:r>
              <a:rPr lang="en-US" sz="2000" spc="-23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ensure — “to the maximum extent feasible” — that farmers and ranchers receive a fair distribution of</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revenues from</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the sale</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of</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ag carbon</a:t>
            </a:r>
            <a:r>
              <a:rPr lang="en-US" sz="2000" spc="5" dirty="0">
                <a:effectLst/>
                <a:ea typeface="Palatino Linotype" panose="02040502050505030304" pitchFamily="18" charset="0"/>
                <a:cs typeface="Palatino Linotype" panose="02040502050505030304" pitchFamily="18" charset="0"/>
              </a:rPr>
              <a:t> </a:t>
            </a:r>
            <a:r>
              <a:rPr lang="en-US" sz="2000" dirty="0">
                <a:effectLst/>
                <a:ea typeface="Palatino Linotype" panose="02040502050505030304" pitchFamily="18" charset="0"/>
                <a:cs typeface="Palatino Linotype" panose="02040502050505030304" pitchFamily="18" charset="0"/>
              </a:rPr>
              <a:t>credits. </a:t>
            </a:r>
            <a:endParaRPr lang="en-US" sz="2000" dirty="0"/>
          </a:p>
        </p:txBody>
      </p:sp>
    </p:spTree>
    <p:extLst>
      <p:ext uri="{BB962C8B-B14F-4D97-AF65-F5344CB8AC3E}">
        <p14:creationId xmlns:p14="http://schemas.microsoft.com/office/powerpoint/2010/main" val="214587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AF46DC-A984-429C-873F-BD71D8A33535}"/>
              </a:ext>
            </a:extLst>
          </p:cNvPr>
          <p:cNvSpPr>
            <a:spLocks noGrp="1"/>
          </p:cNvSpPr>
          <p:nvPr>
            <p:ph idx="1"/>
          </p:nvPr>
        </p:nvSpPr>
        <p:spPr>
          <a:xfrm>
            <a:off x="557213" y="1208087"/>
            <a:ext cx="10515600" cy="5563905"/>
          </a:xfrm>
        </p:spPr>
        <p:txBody>
          <a:bodyPr>
            <a:normAutofit fontScale="85000" lnSpcReduction="10000"/>
          </a:bodyPr>
          <a:lstStyle/>
          <a:p>
            <a:pPr marL="0" marR="0" lvl="0" indent="0" fontAlgn="base">
              <a:spcBef>
                <a:spcPts val="0"/>
              </a:spcBef>
              <a:spcAft>
                <a:spcPts val="0"/>
              </a:spcAft>
              <a:buSzPts val="1000"/>
              <a:buNone/>
              <a:tabLst>
                <a:tab pos="457200" algn="l"/>
              </a:tabLst>
            </a:pPr>
            <a:r>
              <a:rPr lang="en-US" sz="3500" b="1" dirty="0">
                <a:solidFill>
                  <a:schemeClr val="accent5">
                    <a:lumMod val="75000"/>
                  </a:schemeClr>
                </a:solidFill>
                <a:latin typeface="Franklin Gothic Medium" panose="020B0603020102020204" pitchFamily="34" charset="0"/>
                <a:ea typeface="Calibri" panose="020F0502020204030204" pitchFamily="34" charset="0"/>
                <a:cs typeface="Calibri" panose="020F0502020204030204" pitchFamily="34" charset="0"/>
              </a:rPr>
              <a:t>The questions to be asked with any carbon contract: </a:t>
            </a:r>
            <a:endParaRPr lang="en-US" sz="3500" b="1" dirty="0">
              <a:solidFill>
                <a:schemeClr val="accent5">
                  <a:lumMod val="75000"/>
                </a:schemeClr>
              </a:solidFill>
              <a:effectLst/>
              <a:latin typeface="Franklin Gothic Medium" panose="020B0603020102020204" pitchFamily="34" charset="0"/>
              <a:ea typeface="Calibri" panose="020F0502020204030204" pitchFamily="34" charset="0"/>
              <a:cs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800" b="1" dirty="0">
              <a:solidFill>
                <a:srgbClr val="1C273A"/>
              </a:solidFill>
              <a:ea typeface="Calibri" panose="020F0502020204030204" pitchFamily="34" charset="0"/>
              <a:cs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What will you be required to do to generate the credit (practices, etc.)</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most will require new or different farming practices, such as no-till, cover crops, and replacing traditional fertilizer with soil amendments or the like. Other possibilities include transitioning to perennial crops or re-forestation.</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How long will the contract las</a:t>
            </a:r>
            <a:r>
              <a:rPr lang="en-US" sz="1800" dirty="0">
                <a:solidFill>
                  <a:schemeClr val="accent5">
                    <a:lumMod val="75000"/>
                  </a:schemeClr>
                </a:solidFill>
                <a:effectLst/>
                <a:ea typeface="Calibri" panose="020F0502020204030204" pitchFamily="34" charset="0"/>
              </a:rPr>
              <a:t>t </a:t>
            </a:r>
            <a:r>
              <a:rPr lang="en-US" sz="1800" dirty="0">
                <a:solidFill>
                  <a:srgbClr val="1C273A"/>
                </a:solidFill>
                <a:effectLst/>
                <a:ea typeface="Calibri" panose="020F0502020204030204" pitchFamily="34" charset="0"/>
              </a:rPr>
              <a:t>– these are likely to be long term, probably 10 years or much longer. The current marketplace is seeking long periods of carbon sequestration, some up to 100 years. The length of the contract will tie up the land’s use for significant periods, and likely impact sale and leasing opportunities. It may also impact transfers of the land through estate planning.</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How much will you get paid</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this should be a function of how much carbon will be captured on the land. It is difficult to determine current prices for carbon credit prices, but some indicators suggest prices of $5 to $9/ per metric ton. It will be important to know how many acres will be required to capture one ton of carbon.</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When will you get paid</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this is likely to be tied to the sale of the carbon credits by the aggregator and could be many months after the carbon-sequestering activities are completed. The practices required will probably incur some expense, or possibly a sacrifice in yield, so the payment will be used to counter the expense and hopefully result in profits. The landowner will also want to examine available options in the event of payment default.</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What are the consequences of getting out of the contract</a:t>
            </a:r>
            <a:r>
              <a:rPr lang="en-US" sz="1800" dirty="0">
                <a:solidFill>
                  <a:srgbClr val="1C273A"/>
                </a:solidFill>
                <a:effectLst/>
                <a:ea typeface="Calibri" panose="020F0502020204030204" pitchFamily="34" charset="0"/>
              </a:rPr>
              <a:t> – it is likely to be quite difficult to exit the contract since these are typically viewed as long-term arrangements. One comparable example would be early termination of a CRP contract – there the landowner is required to repay all of the CRP payments, plus interest and a penalty.</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Will liens or restrictive covenants on placed on the land</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the contract may allow the aggregator to place a lien or other restrictive covenant on the land to ensure compliance. This would greatly impact options for use and transfer of the encumbered acreage.</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Who owns and gets access to the data</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data regarding the land and practices will be collected by the aggregator to verify carbon storage. The data will also be communicated in some fashion to the marketplace to authenticate the carbon credit. The farmer will want to understand what data will be released and how.</a:t>
            </a:r>
            <a:endParaRPr lang="en-US" sz="1800" dirty="0">
              <a:effectLst/>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solidFill>
                  <a:schemeClr val="accent5">
                    <a:lumMod val="75000"/>
                  </a:schemeClr>
                </a:solidFill>
                <a:effectLst/>
                <a:ea typeface="Calibri" panose="020F0502020204030204" pitchFamily="34" charset="0"/>
                <a:cs typeface="Calibri" panose="020F0502020204030204" pitchFamily="34" charset="0"/>
              </a:rPr>
              <a:t>How will the carbon be verified</a:t>
            </a:r>
            <a:r>
              <a:rPr lang="en-US" sz="1800" dirty="0">
                <a:solidFill>
                  <a:schemeClr val="accent5">
                    <a:lumMod val="75000"/>
                  </a:schemeClr>
                </a:solidFill>
                <a:effectLst/>
                <a:ea typeface="Calibri" panose="020F0502020204030204" pitchFamily="34" charset="0"/>
              </a:rPr>
              <a:t> </a:t>
            </a:r>
            <a:r>
              <a:rPr lang="en-US" sz="1800" dirty="0">
                <a:solidFill>
                  <a:srgbClr val="1C273A"/>
                </a:solidFill>
                <a:effectLst/>
                <a:ea typeface="Calibri" panose="020F0502020204030204" pitchFamily="34" charset="0"/>
              </a:rPr>
              <a:t>– the science of carbon verification is quite new, and its accuracy may be questionable. Current verification methods are time-consuming and expensive. This is likely to affect the value of the contract.</a:t>
            </a:r>
          </a:p>
          <a:p>
            <a:pPr marL="3657600" lvl="8" indent="0" algn="r">
              <a:buNone/>
            </a:pPr>
            <a:r>
              <a:rPr lang="en-US" dirty="0">
                <a:hlinkClick r:id="rId2"/>
              </a:rPr>
              <a:t>Courtesy of Joel Cape</a:t>
            </a:r>
            <a:r>
              <a:rPr lang="en-US" dirty="0"/>
              <a:t>, Cape Law Firm, PLC</a:t>
            </a:r>
          </a:p>
        </p:txBody>
      </p:sp>
    </p:spTree>
    <p:extLst>
      <p:ext uri="{BB962C8B-B14F-4D97-AF65-F5344CB8AC3E}">
        <p14:creationId xmlns:p14="http://schemas.microsoft.com/office/powerpoint/2010/main" val="304394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94414-AE4C-429C-82DD-FFF126731B8F}"/>
              </a:ext>
            </a:extLst>
          </p:cNvPr>
          <p:cNvSpPr txBox="1"/>
          <p:nvPr/>
        </p:nvSpPr>
        <p:spPr>
          <a:xfrm>
            <a:off x="0" y="1167897"/>
            <a:ext cx="11850985" cy="5893280"/>
          </a:xfrm>
          <a:prstGeom prst="rect">
            <a:avLst/>
          </a:prstGeom>
          <a:noFill/>
        </p:spPr>
        <p:txBody>
          <a:bodyPr wrap="square">
            <a:spAutoFit/>
          </a:bodyPr>
          <a:lstStyle/>
          <a:p>
            <a:pPr marL="678815" marR="0">
              <a:lnSpc>
                <a:spcPct val="88000"/>
              </a:lnSpc>
              <a:spcBef>
                <a:spcPts val="1315"/>
              </a:spcBef>
              <a:spcAft>
                <a:spcPts val="0"/>
              </a:spcAft>
            </a:pPr>
            <a:r>
              <a:rPr lang="en-US" sz="2400" b="1" dirty="0">
                <a:solidFill>
                  <a:srgbClr val="0070C0"/>
                </a:solidFill>
                <a:effectLst/>
                <a:latin typeface="Franklin Gothic Medium" panose="020B0603020102020204" pitchFamily="34" charset="0"/>
                <a:ea typeface="Palatino Linotype" panose="02040502050505030304" pitchFamily="18" charset="0"/>
                <a:cs typeface="Palatino Linotype" panose="02040502050505030304" pitchFamily="18" charset="0"/>
              </a:rPr>
              <a:t>RESOURCES </a:t>
            </a:r>
          </a:p>
          <a:p>
            <a:pPr marL="678815" marR="0">
              <a:lnSpc>
                <a:spcPct val="88000"/>
              </a:lnSpc>
              <a:spcBef>
                <a:spcPts val="1315"/>
              </a:spcBef>
              <a:spcAft>
                <a:spcPts val="0"/>
              </a:spcAft>
            </a:pPr>
            <a:r>
              <a:rPr lang="en-US" sz="1600" dirty="0">
                <a:effectLst/>
                <a:ea typeface="Palatino Linotype" panose="02040502050505030304" pitchFamily="18" charset="0"/>
                <a:cs typeface="Palatino Linotype" panose="02040502050505030304" pitchFamily="18" charset="0"/>
              </a:rPr>
              <a:t>Aiken,</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J.D.</a:t>
            </a:r>
            <a:r>
              <a:rPr lang="en-US" sz="1600"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“Ag</a:t>
            </a:r>
            <a:r>
              <a:rPr lang="en-US" sz="1600" b="1"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Carbon</a:t>
            </a:r>
            <a:r>
              <a:rPr lang="en-US" sz="1600" b="1"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Credits,”</a:t>
            </a:r>
            <a:r>
              <a:rPr lang="en-US" sz="1600" spc="3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Cornhusker</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Economics,</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UNL</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Department</a:t>
            </a:r>
            <a:r>
              <a:rPr lang="en-US" sz="1600" spc="3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Agricultural</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Economics.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April</a:t>
            </a:r>
            <a:r>
              <a:rPr lang="en-US" sz="1600" spc="-5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21,</a:t>
            </a:r>
            <a:r>
              <a:rPr lang="en-US" sz="1600" spc="-5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2021.</a:t>
            </a:r>
            <a:r>
              <a:rPr lang="en-US" sz="1600" spc="-4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Overview</a:t>
            </a:r>
            <a:r>
              <a:rPr lang="en-US" sz="1600" spc="-5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4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a:t>
            </a:r>
            <a:r>
              <a:rPr lang="en-US" sz="1600" spc="-5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carbon</a:t>
            </a:r>
            <a:r>
              <a:rPr lang="en-US" sz="1600" spc="-4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market.</a:t>
            </a:r>
          </a:p>
          <a:p>
            <a:pPr marL="678815" marR="0">
              <a:lnSpc>
                <a:spcPts val="1355"/>
              </a:lnSpc>
              <a:spcBef>
                <a:spcPts val="0"/>
              </a:spcBef>
              <a:spcAft>
                <a:spcPts val="0"/>
              </a:spcAft>
            </a:pP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https://agecon.unl.edu/ag-carbon-credits</a:t>
            </a:r>
            <a:endParaRPr lang="en-US" sz="1600" dirty="0">
              <a:effectLst/>
              <a:ea typeface="Palatino Linotype" panose="02040502050505030304" pitchFamily="18" charset="0"/>
              <a:cs typeface="Palatino Linotype" panose="02040502050505030304" pitchFamily="18" charset="0"/>
            </a:endParaRPr>
          </a:p>
          <a:p>
            <a:pPr marL="678815" marR="0">
              <a:lnSpc>
                <a:spcPct val="88000"/>
              </a:lnSpc>
              <a:spcBef>
                <a:spcPts val="1285"/>
              </a:spcBef>
              <a:spcAft>
                <a:spcPts val="0"/>
              </a:spcAft>
            </a:pPr>
            <a:r>
              <a:rPr lang="en-US" sz="1600" dirty="0">
                <a:effectLst/>
                <a:ea typeface="Palatino Linotype" panose="02040502050505030304" pitchFamily="18" charset="0"/>
                <a:cs typeface="Palatino Linotype" panose="02040502050505030304" pitchFamily="18" charset="0"/>
              </a:rPr>
              <a:t>Aiken,</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J.D.</a:t>
            </a:r>
            <a:r>
              <a:rPr lang="en-US" sz="1600"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"Ag</a:t>
            </a:r>
            <a:r>
              <a:rPr lang="en-US" sz="1600" b="1" spc="2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Carbon</a:t>
            </a:r>
            <a:r>
              <a:rPr lang="en-US" sz="1600" b="1"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Offsets</a:t>
            </a:r>
            <a:r>
              <a:rPr lang="en-US" sz="1600" b="1" spc="2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and</a:t>
            </a:r>
            <a:r>
              <a:rPr lang="en-US" sz="1600" b="1"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the</a:t>
            </a:r>
            <a:r>
              <a:rPr lang="en-US" sz="1600" b="1" spc="2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Carbon</a:t>
            </a:r>
            <a:r>
              <a:rPr lang="en-US" sz="1600" b="1" spc="2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Bank"</a:t>
            </a:r>
            <a:r>
              <a:rPr lang="en-US" sz="1600" b="1"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FARM</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Series</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21-0312,</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UNL</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Department</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Agricultural</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Economics.</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April</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2021.</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Provides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introduction</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to</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credits</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pollution</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offsets</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and</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to</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possible</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USDA</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carbon</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bank,</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which</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is</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not</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part</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a:t>
            </a:r>
            <a:r>
              <a:rPr lang="en-US" sz="1600" spc="-5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1251.</a:t>
            </a:r>
          </a:p>
          <a:p>
            <a:pPr marL="678815" marR="0">
              <a:lnSpc>
                <a:spcPts val="1355"/>
              </a:lnSpc>
              <a:spcBef>
                <a:spcPts val="0"/>
              </a:spcBef>
              <a:spcAft>
                <a:spcPts val="0"/>
              </a:spcAft>
            </a:pP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https://farm.unl.edu/policy-legal-finance/ag-carbon-offsets-and-carbon-bank/04022021-0956</a:t>
            </a:r>
            <a:endParaRPr lang="en-US" sz="1600" dirty="0">
              <a:effectLst/>
              <a:ea typeface="Palatino Linotype" panose="02040502050505030304" pitchFamily="18" charset="0"/>
              <a:cs typeface="Palatino Linotype" panose="02040502050505030304" pitchFamily="18" charset="0"/>
            </a:endParaRPr>
          </a:p>
          <a:p>
            <a:pPr marL="678815" marR="139700">
              <a:lnSpc>
                <a:spcPct val="88000"/>
              </a:lnSpc>
              <a:spcBef>
                <a:spcPts val="1280"/>
              </a:spcBef>
              <a:spcAft>
                <a:spcPts val="0"/>
              </a:spcAft>
            </a:pPr>
            <a:r>
              <a:rPr lang="en-US" sz="1600" dirty="0" err="1">
                <a:effectLst/>
                <a:ea typeface="Palatino Linotype" panose="02040502050505030304" pitchFamily="18" charset="0"/>
                <a:cs typeface="Palatino Linotype" panose="02040502050505030304" pitchFamily="18" charset="0"/>
              </a:rPr>
              <a:t>Crespi</a:t>
            </a:r>
            <a:r>
              <a:rPr lang="en-US" sz="1600" dirty="0">
                <a:effectLst/>
                <a:ea typeface="Palatino Linotype" panose="02040502050505030304" pitchFamily="18" charset="0"/>
                <a:cs typeface="Palatino Linotype" panose="02040502050505030304" pitchFamily="18" charset="0"/>
              </a:rPr>
              <a:t>,</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John</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M.</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&amp;</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Kristin</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a:t>
            </a:r>
            <a:r>
              <a:rPr lang="en-US" sz="1600" spc="10" dirty="0">
                <a:effectLst/>
                <a:ea typeface="Palatino Linotype" panose="02040502050505030304" pitchFamily="18" charset="0"/>
                <a:cs typeface="Palatino Linotype" panose="02040502050505030304" pitchFamily="18" charset="0"/>
              </a:rPr>
              <a:t> </a:t>
            </a:r>
            <a:r>
              <a:rPr lang="en-US" sz="1600" dirty="0" err="1">
                <a:effectLst/>
                <a:ea typeface="Palatino Linotype" panose="02040502050505030304" pitchFamily="18" charset="0"/>
                <a:cs typeface="Palatino Linotype" panose="02040502050505030304" pitchFamily="18" charset="0"/>
              </a:rPr>
              <a:t>Tidgren</a:t>
            </a:r>
            <a:r>
              <a:rPr lang="en-US" sz="1600" dirty="0">
                <a:effectLst/>
                <a:ea typeface="Palatino Linotype" panose="02040502050505030304" pitchFamily="18" charset="0"/>
                <a:cs typeface="Palatino Linotype" panose="02040502050505030304" pitchFamily="18" charset="0"/>
              </a:rPr>
              <a:t>.</a:t>
            </a:r>
            <a:r>
              <a:rPr lang="en-US" sz="1600"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“The</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First</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Legal</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Step</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for</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an</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Agricultural</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Carbon</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Market</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is</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in</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the</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Growing</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Climate</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Solutions</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Act</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of</a:t>
            </a:r>
            <a:r>
              <a:rPr lang="en-US" sz="1600" b="1" spc="2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2021.”</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May</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2021.</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Compares</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the</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proposed</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Growing</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Climate</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Solutions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Act to USDA regulation of organic food. 5 page report.</a:t>
            </a:r>
            <a:r>
              <a:rPr lang="en-US" sz="1600" spc="5" dirty="0">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a:t>
            </a:r>
            <a:r>
              <a:rPr lang="en-US" sz="1600" u="sng" dirty="0">
                <a:solidFill>
                  <a:srgbClr val="0563C1"/>
                </a:solidFill>
                <a:effectLst/>
                <a:ea typeface="Palatino Linotype" panose="02040502050505030304" pitchFamily="18" charset="0"/>
                <a:cs typeface="Palatino Linotype" panose="02040502050505030304" pitchFamily="18" charset="0"/>
                <a:hlinkClick r:id="rId2"/>
              </a:rPr>
              <a:t>www.card.iastate.edu/products/publications/synopsis/?p=1325</a:t>
            </a:r>
            <a:endParaRPr lang="en-US" sz="1600" dirty="0">
              <a:effectLst/>
              <a:ea typeface="Palatino Linotype" panose="02040502050505030304" pitchFamily="18" charset="0"/>
              <a:cs typeface="Palatino Linotype" panose="02040502050505030304" pitchFamily="18" charset="0"/>
            </a:endParaRPr>
          </a:p>
          <a:p>
            <a:pPr marL="678815" marR="285115">
              <a:lnSpc>
                <a:spcPct val="88000"/>
              </a:lnSpc>
              <a:spcBef>
                <a:spcPts val="1320"/>
              </a:spcBef>
              <a:spcAft>
                <a:spcPts val="0"/>
              </a:spcAft>
            </a:pPr>
            <a:r>
              <a:rPr lang="en-US" sz="1600" dirty="0" err="1">
                <a:effectLst/>
                <a:ea typeface="Palatino Linotype" panose="02040502050505030304" pitchFamily="18" charset="0"/>
                <a:cs typeface="Palatino Linotype" panose="02040502050505030304" pitchFamily="18" charset="0"/>
              </a:rPr>
              <a:t>Plastina</a:t>
            </a:r>
            <a:r>
              <a:rPr lang="en-US" sz="1600" dirty="0">
                <a:effectLst/>
                <a:ea typeface="Palatino Linotype" panose="02040502050505030304" pitchFamily="18" charset="0"/>
                <a:cs typeface="Palatino Linotype" panose="02040502050505030304" pitchFamily="18" charset="0"/>
              </a:rPr>
              <a:t>, Alejandro &amp;</a:t>
            </a:r>
            <a:r>
              <a:rPr lang="en-US" sz="1600" spc="5" dirty="0">
                <a:effectLst/>
                <a:ea typeface="Palatino Linotype" panose="02040502050505030304" pitchFamily="18" charset="0"/>
                <a:cs typeface="Palatino Linotype" panose="02040502050505030304" pitchFamily="18" charset="0"/>
              </a:rPr>
              <a:t> </a:t>
            </a:r>
            <a:r>
              <a:rPr lang="en-US" sz="1600" dirty="0" err="1">
                <a:effectLst/>
                <a:ea typeface="Palatino Linotype" panose="02040502050505030304" pitchFamily="18" charset="0"/>
                <a:cs typeface="Palatino Linotype" panose="02040502050505030304" pitchFamily="18" charset="0"/>
              </a:rPr>
              <a:t>Oranuch</a:t>
            </a:r>
            <a:r>
              <a:rPr lang="en-US" sz="1600" dirty="0">
                <a:effectLst/>
                <a:ea typeface="Palatino Linotype" panose="02040502050505030304" pitchFamily="18" charset="0"/>
                <a:cs typeface="Palatino Linotype" panose="02040502050505030304" pitchFamily="18" charset="0"/>
              </a:rPr>
              <a:t> </a:t>
            </a:r>
            <a:r>
              <a:rPr lang="en-US" sz="1600" dirty="0" err="1">
                <a:effectLst/>
                <a:ea typeface="Palatino Linotype" panose="02040502050505030304" pitchFamily="18" charset="0"/>
                <a:cs typeface="Palatino Linotype" panose="02040502050505030304" pitchFamily="18" charset="0"/>
              </a:rPr>
              <a:t>Wongpiyabovn</a:t>
            </a:r>
            <a:r>
              <a:rPr lang="en-US" sz="1600" dirty="0">
                <a:effectLst/>
                <a:ea typeface="Palatino Linotype" panose="02040502050505030304" pitchFamily="18" charset="0"/>
                <a:cs typeface="Palatino Linotype" panose="02040502050505030304" pitchFamily="18" charset="0"/>
              </a:rPr>
              <a:t>.</a:t>
            </a:r>
            <a:r>
              <a:rPr lang="en-US" sz="1600"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“How to</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Grow and</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Sell Carbon</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Credits in US</a:t>
            </a:r>
            <a:r>
              <a:rPr lang="en-US" sz="1600" b="1" spc="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Agriculture.”</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Iowa</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State</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University</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Extension</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&amp;</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Outreach,</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July</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2021.</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Very helpful</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report</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comparing</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11</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private voluntary ag carbon programs across 26 factors.</a:t>
            </a:r>
            <a:r>
              <a:rPr lang="en-US" sz="1600" spc="5" dirty="0">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a:t>
            </a:r>
            <a:r>
              <a:rPr lang="en-US" sz="1600" u="sng" dirty="0">
                <a:solidFill>
                  <a:srgbClr val="0563C1"/>
                </a:solidFill>
                <a:effectLst/>
                <a:ea typeface="Palatino Linotype" panose="02040502050505030304" pitchFamily="18" charset="0"/>
                <a:cs typeface="Palatino Linotype" panose="02040502050505030304" pitchFamily="18" charset="0"/>
                <a:hlinkClick r:id="rId3"/>
              </a:rPr>
              <a:t>www.extension.iastate.edu/agdm/crops/pdf/a1-76.pdf</a:t>
            </a:r>
            <a:endParaRPr lang="en-US" sz="1600" dirty="0">
              <a:effectLst/>
              <a:ea typeface="Palatino Linotype" panose="02040502050505030304" pitchFamily="18" charset="0"/>
              <a:cs typeface="Palatino Linotype" panose="02040502050505030304" pitchFamily="18" charset="0"/>
            </a:endParaRPr>
          </a:p>
          <a:p>
            <a:pPr marL="678815" marR="107950">
              <a:lnSpc>
                <a:spcPct val="88000"/>
              </a:lnSpc>
              <a:spcBef>
                <a:spcPts val="1315"/>
              </a:spcBef>
              <a:spcAft>
                <a:spcPts val="0"/>
              </a:spcAft>
            </a:pPr>
            <a:r>
              <a:rPr lang="en-US" sz="1600" dirty="0">
                <a:effectLst/>
                <a:ea typeface="Palatino Linotype" panose="02040502050505030304" pitchFamily="18" charset="0"/>
                <a:cs typeface="Palatino Linotype" panose="02040502050505030304" pitchFamily="18" charset="0"/>
              </a:rPr>
              <a:t>Sellars, Sarah and others. </a:t>
            </a:r>
            <a:r>
              <a:rPr lang="en-US" sz="1600" b="1" dirty="0">
                <a:effectLst/>
                <a:ea typeface="Palatino Linotype" panose="02040502050505030304" pitchFamily="18" charset="0"/>
                <a:cs typeface="Palatino Linotype" panose="02040502050505030304" pitchFamily="18" charset="0"/>
              </a:rPr>
              <a:t>“What Questions Should Farmers Ask about Selling Carbon Credits?” </a:t>
            </a:r>
            <a:r>
              <a:rPr lang="en-US" sz="1600" dirty="0" err="1">
                <a:effectLst/>
                <a:ea typeface="Palatino Linotype" panose="02040502050505030304" pitchFamily="18" charset="0"/>
                <a:cs typeface="Palatino Linotype" panose="02040502050505030304" pitchFamily="18" charset="0"/>
              </a:rPr>
              <a:t>Farmdoc</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Daily</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(11):59,</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Department</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Agricultural</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and</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Consumer</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Economics,</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University</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Illinois</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at</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Urbana-</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Champaign, April 13, 2021. Excellent bulletin that estimates per acre revenue for several carbon saving ag</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activities.</a:t>
            </a:r>
            <a:r>
              <a:rPr lang="en-US" sz="1600" spc="45" dirty="0">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https://farmdocdaily.illinois.edu/2021/04/what-questions-should-farmers-ask-about-selling-</a:t>
            </a:r>
            <a:r>
              <a:rPr lang="en-US" sz="1600" spc="5" dirty="0">
                <a:solidFill>
                  <a:srgbClr val="0563C1"/>
                </a:solidFill>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carbon-credits.html</a:t>
            </a:r>
            <a:endParaRPr lang="en-US" sz="1600" dirty="0">
              <a:effectLst/>
              <a:ea typeface="Palatino Linotype" panose="02040502050505030304" pitchFamily="18" charset="0"/>
              <a:cs typeface="Palatino Linotype" panose="02040502050505030304" pitchFamily="18" charset="0"/>
            </a:endParaRPr>
          </a:p>
          <a:p>
            <a:pPr marL="678815" marR="0">
              <a:lnSpc>
                <a:spcPct val="88000"/>
              </a:lnSpc>
              <a:spcBef>
                <a:spcPts val="1315"/>
              </a:spcBef>
              <a:spcAft>
                <a:spcPts val="0"/>
              </a:spcAft>
            </a:pPr>
            <a:r>
              <a:rPr lang="en-US" sz="1600" dirty="0">
                <a:effectLst/>
                <a:ea typeface="Palatino Linotype" panose="02040502050505030304" pitchFamily="18" charset="0"/>
                <a:cs typeface="Palatino Linotype" panose="02040502050505030304" pitchFamily="18" charset="0"/>
              </a:rPr>
              <a:t>Swanson,</a:t>
            </a:r>
            <a:r>
              <a:rPr lang="en-US" sz="1600" spc="1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Krista</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and</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others.</a:t>
            </a:r>
            <a:r>
              <a:rPr lang="en-US" sz="1600"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"Growing</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Climate</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Solutions</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Act</a:t>
            </a:r>
            <a:r>
              <a:rPr lang="en-US" sz="1600" b="1" spc="10"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Impact</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on</a:t>
            </a:r>
            <a:r>
              <a:rPr lang="en-US" sz="1600" b="1" spc="15" dirty="0">
                <a:effectLst/>
                <a:ea typeface="Palatino Linotype" panose="02040502050505030304" pitchFamily="18" charset="0"/>
                <a:cs typeface="Palatino Linotype" panose="02040502050505030304" pitchFamily="18" charset="0"/>
              </a:rPr>
              <a:t> </a:t>
            </a:r>
            <a:r>
              <a:rPr lang="en-US" sz="1600" b="1" dirty="0">
                <a:effectLst/>
                <a:ea typeface="Palatino Linotype" panose="02040502050505030304" pitchFamily="18" charset="0"/>
                <a:cs typeface="Palatino Linotype" panose="02040502050505030304" pitchFamily="18" charset="0"/>
              </a:rPr>
              <a:t>Farmers."</a:t>
            </a:r>
            <a:r>
              <a:rPr lang="en-US" sz="1600" b="1" spc="15" dirty="0">
                <a:effectLst/>
                <a:ea typeface="Palatino Linotype" panose="02040502050505030304" pitchFamily="18" charset="0"/>
                <a:cs typeface="Palatino Linotype" panose="02040502050505030304" pitchFamily="18" charset="0"/>
              </a:rPr>
              <a:t> </a:t>
            </a:r>
            <a:r>
              <a:rPr lang="en-US" sz="1600" dirty="0" err="1">
                <a:effectLst/>
                <a:ea typeface="Palatino Linotype" panose="02040502050505030304" pitchFamily="18" charset="0"/>
                <a:cs typeface="Palatino Linotype" panose="02040502050505030304" pitchFamily="18" charset="0"/>
              </a:rPr>
              <a:t>farmdoc</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daily</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(11):66,</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Department</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Agricultural</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and</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Consumer</a:t>
            </a:r>
            <a:r>
              <a:rPr lang="en-US" sz="1600" spc="1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Economics,</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University</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Illinois</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at</a:t>
            </a:r>
            <a:r>
              <a:rPr lang="en-US" sz="1600" spc="2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Urbana-Champaign,</a:t>
            </a:r>
            <a:r>
              <a:rPr lang="en-US" sz="1600" spc="20"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April</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22, 2021.</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Overview</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carbon</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markets;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short</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discussion</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of the</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Growing</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Climate</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Solutions</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Act.</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3</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page</a:t>
            </a:r>
            <a:r>
              <a:rPr lang="en-US" sz="1600" spc="5" dirty="0">
                <a:effectLst/>
                <a:ea typeface="Palatino Linotype" panose="02040502050505030304" pitchFamily="18" charset="0"/>
                <a:cs typeface="Palatino Linotype" panose="02040502050505030304" pitchFamily="18" charset="0"/>
              </a:rPr>
              <a:t> </a:t>
            </a:r>
            <a:r>
              <a:rPr lang="en-US" sz="1600" dirty="0">
                <a:effectLst/>
                <a:ea typeface="Palatino Linotype" panose="02040502050505030304" pitchFamily="18" charset="0"/>
                <a:cs typeface="Palatino Linotype" panose="02040502050505030304" pitchFamily="18" charset="0"/>
              </a:rPr>
              <a:t>newsletter.</a:t>
            </a:r>
            <a:r>
              <a:rPr lang="en-US" sz="1600" spc="60" dirty="0">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https://farmdocdaily.illinois.edu/2021/04/growing-climate-solutions-act-impact-on-</a:t>
            </a:r>
            <a:r>
              <a:rPr lang="en-US" sz="1600" spc="5" dirty="0">
                <a:solidFill>
                  <a:srgbClr val="0563C1"/>
                </a:solidFill>
                <a:effectLst/>
                <a:ea typeface="Palatino Linotype" panose="02040502050505030304" pitchFamily="18" charset="0"/>
                <a:cs typeface="Palatino Linotype" panose="02040502050505030304" pitchFamily="18" charset="0"/>
              </a:rPr>
              <a:t> </a:t>
            </a:r>
            <a:r>
              <a:rPr lang="en-US" sz="1600" u="sng" dirty="0">
                <a:solidFill>
                  <a:srgbClr val="0563C1"/>
                </a:solidFill>
                <a:effectLst/>
                <a:uFill>
                  <a:solidFill>
                    <a:srgbClr val="0563C1"/>
                  </a:solidFill>
                </a:uFill>
                <a:ea typeface="Palatino Linotype" panose="02040502050505030304" pitchFamily="18" charset="0"/>
                <a:cs typeface="Palatino Linotype" panose="02040502050505030304" pitchFamily="18" charset="0"/>
              </a:rPr>
              <a:t>farmers.html</a:t>
            </a:r>
            <a:endParaRPr lang="en-US" sz="1600" dirty="0">
              <a:effectLst/>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55300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F2E01-E64B-4E73-9A87-4FB74E645326}"/>
              </a:ext>
            </a:extLst>
          </p:cNvPr>
          <p:cNvPicPr>
            <a:picLocks noChangeAspect="1"/>
          </p:cNvPicPr>
          <p:nvPr/>
        </p:nvPicPr>
        <p:blipFill>
          <a:blip r:embed="rId2"/>
          <a:stretch>
            <a:fillRect/>
          </a:stretch>
        </p:blipFill>
        <p:spPr>
          <a:xfrm>
            <a:off x="758327" y="1745760"/>
            <a:ext cx="10675346" cy="5033042"/>
          </a:xfrm>
          <a:prstGeom prst="rect">
            <a:avLst/>
          </a:prstGeom>
        </p:spPr>
      </p:pic>
      <p:sp>
        <p:nvSpPr>
          <p:cNvPr id="4" name="TextBox 3">
            <a:extLst>
              <a:ext uri="{FF2B5EF4-FFF2-40B4-BE49-F238E27FC236}">
                <a16:creationId xmlns:a16="http://schemas.microsoft.com/office/drawing/2014/main" id="{4CC2B998-BFA8-4B51-82CE-F0B3C0D3B35C}"/>
              </a:ext>
            </a:extLst>
          </p:cNvPr>
          <p:cNvSpPr txBox="1"/>
          <p:nvPr/>
        </p:nvSpPr>
        <p:spPr>
          <a:xfrm>
            <a:off x="257969" y="1209894"/>
            <a:ext cx="10675346" cy="400110"/>
          </a:xfrm>
          <a:prstGeom prst="rect">
            <a:avLst/>
          </a:prstGeom>
          <a:noFill/>
        </p:spPr>
        <p:txBody>
          <a:bodyPr wrap="square" rtlCol="0">
            <a:spAutoFit/>
          </a:bodyPr>
          <a:lstStyle/>
          <a:p>
            <a:r>
              <a:rPr lang="en-US" sz="2000" b="1" dirty="0">
                <a:solidFill>
                  <a:schemeClr val="accent5">
                    <a:lumMod val="75000"/>
                  </a:schemeClr>
                </a:solidFill>
                <a:latin typeface="Franklin Gothic Medium" panose="020B0603020102020204" pitchFamily="34" charset="0"/>
                <a:hlinkClick r:id="rId3"/>
              </a:rPr>
              <a:t>COMET- Farm  </a:t>
            </a:r>
            <a:r>
              <a:rPr lang="en-US" sz="2000" dirty="0">
                <a:solidFill>
                  <a:schemeClr val="accent5">
                    <a:lumMod val="75000"/>
                  </a:schemeClr>
                </a:solidFill>
                <a:latin typeface="Franklin Gothic Medium" panose="020B0603020102020204" pitchFamily="34" charset="0"/>
              </a:rPr>
              <a:t>--  Whole Farm and Ranch Carbon and Greenhouse Gas Accounting System </a:t>
            </a:r>
          </a:p>
        </p:txBody>
      </p:sp>
    </p:spTree>
    <p:extLst>
      <p:ext uri="{BB962C8B-B14F-4D97-AF65-F5344CB8AC3E}">
        <p14:creationId xmlns:p14="http://schemas.microsoft.com/office/powerpoint/2010/main" val="372559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8A3A-FD48-4CC0-A8D6-1C23750566BB}"/>
              </a:ext>
            </a:extLst>
          </p:cNvPr>
          <p:cNvSpPr>
            <a:spLocks noGrp="1"/>
          </p:cNvSpPr>
          <p:nvPr>
            <p:ph type="title"/>
          </p:nvPr>
        </p:nvSpPr>
        <p:spPr>
          <a:xfrm>
            <a:off x="446314" y="1166327"/>
            <a:ext cx="10515600" cy="826783"/>
          </a:xfrm>
        </p:spPr>
        <p:txBody>
          <a:bodyPr/>
          <a:lstStyle/>
          <a:p>
            <a:r>
              <a:rPr lang="en-US" b="1" dirty="0">
                <a:solidFill>
                  <a:schemeClr val="accent1"/>
                </a:solidFill>
              </a:rPr>
              <a:t>Center Resources – aglaw.psu.edu </a:t>
            </a:r>
          </a:p>
        </p:txBody>
      </p:sp>
      <p:sp>
        <p:nvSpPr>
          <p:cNvPr id="3" name="Content Placeholder 2">
            <a:extLst>
              <a:ext uri="{FF2B5EF4-FFF2-40B4-BE49-F238E27FC236}">
                <a16:creationId xmlns:a16="http://schemas.microsoft.com/office/drawing/2014/main" id="{32A2FB66-5643-4A62-A8E5-A1A14668A758}"/>
              </a:ext>
            </a:extLst>
          </p:cNvPr>
          <p:cNvSpPr>
            <a:spLocks noGrp="1"/>
          </p:cNvSpPr>
          <p:nvPr>
            <p:ph idx="1"/>
          </p:nvPr>
        </p:nvSpPr>
        <p:spPr>
          <a:xfrm>
            <a:off x="595604" y="1993110"/>
            <a:ext cx="10515600" cy="4566310"/>
          </a:xfrm>
        </p:spPr>
        <p:txBody>
          <a:bodyPr>
            <a:normAutofit/>
          </a:bodyPr>
          <a:lstStyle/>
          <a:p>
            <a:r>
              <a:rPr lang="en-US" sz="3600" b="1" dirty="0">
                <a:solidFill>
                  <a:schemeClr val="tx1"/>
                </a:solidFill>
              </a:rPr>
              <a:t>Carbon Markets</a:t>
            </a:r>
          </a:p>
          <a:p>
            <a:pPr lvl="1">
              <a:buFont typeface="Courier New" panose="02070309020205020404" pitchFamily="49" charset="0"/>
              <a:buChar char="o"/>
            </a:pPr>
            <a:r>
              <a:rPr lang="en-US" sz="3200" dirty="0">
                <a:solidFill>
                  <a:schemeClr val="tx1"/>
                </a:solidFill>
              </a:rPr>
              <a:t> Agricultural Law in the Spotlight – (coming soon)</a:t>
            </a:r>
            <a:endParaRPr lang="en-US" sz="3200" b="1" dirty="0">
              <a:solidFill>
                <a:schemeClr val="tx1"/>
              </a:solidFill>
            </a:endParaRP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Weekly Review</a:t>
            </a:r>
            <a:endParaRPr lang="en-US" sz="3200" b="1" dirty="0">
              <a:solidFill>
                <a:schemeClr val="tx1"/>
              </a:solidFill>
            </a:endParaRPr>
          </a:p>
          <a:p>
            <a:pPr lvl="1">
              <a:buFont typeface="Courier New" panose="02070309020205020404" pitchFamily="49" charset="0"/>
              <a:buChar char="o"/>
            </a:pPr>
            <a:r>
              <a:rPr lang="en-US" sz="3200" dirty="0">
                <a:solidFill>
                  <a:schemeClr val="tx1"/>
                </a:solidFill>
              </a:rPr>
              <a:t> Agricultural Law Podcast</a:t>
            </a:r>
            <a:endParaRPr lang="en-US" sz="3200" b="1" dirty="0">
              <a:solidFill>
                <a:schemeClr val="tx1"/>
              </a:solidFill>
            </a:endParaRPr>
          </a:p>
          <a:p>
            <a:pPr marL="457200" lvl="1" indent="0">
              <a:buNone/>
            </a:pPr>
            <a:r>
              <a:rPr lang="en-US" sz="3200" dirty="0">
                <a:solidFill>
                  <a:schemeClr val="tx1"/>
                </a:solidFill>
              </a:rPr>
              <a:t>    </a:t>
            </a:r>
            <a:r>
              <a:rPr lang="en-US" sz="650" dirty="0">
                <a:solidFill>
                  <a:schemeClr val="tx1"/>
                </a:solidFill>
              </a:rPr>
              <a:t>                                       </a:t>
            </a:r>
          </a:p>
        </p:txBody>
      </p:sp>
    </p:spTree>
    <p:extLst>
      <p:ext uri="{BB962C8B-B14F-4D97-AF65-F5344CB8AC3E}">
        <p14:creationId xmlns:p14="http://schemas.microsoft.com/office/powerpoint/2010/main" val="82287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86E2F1-7E9B-466A-88C4-9405FCF8610C}"/>
              </a:ext>
            </a:extLst>
          </p:cNvPr>
          <p:cNvPicPr>
            <a:picLocks noChangeAspect="1"/>
          </p:cNvPicPr>
          <p:nvPr/>
        </p:nvPicPr>
        <p:blipFill>
          <a:blip r:embed="rId2"/>
          <a:stretch>
            <a:fillRect/>
          </a:stretch>
        </p:blipFill>
        <p:spPr>
          <a:xfrm>
            <a:off x="1252537" y="1711452"/>
            <a:ext cx="9686925" cy="4191000"/>
          </a:xfrm>
          <a:prstGeom prst="rect">
            <a:avLst/>
          </a:prstGeom>
        </p:spPr>
      </p:pic>
    </p:spTree>
    <p:extLst>
      <p:ext uri="{BB962C8B-B14F-4D97-AF65-F5344CB8AC3E}">
        <p14:creationId xmlns:p14="http://schemas.microsoft.com/office/powerpoint/2010/main" val="167620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281B87-B9D4-440F-95F0-D555CD806A18}"/>
              </a:ext>
            </a:extLst>
          </p:cNvPr>
          <p:cNvSpPr>
            <a:spLocks noGrp="1"/>
          </p:cNvSpPr>
          <p:nvPr>
            <p:ph type="subTitle" idx="1"/>
          </p:nvPr>
        </p:nvSpPr>
        <p:spPr>
          <a:xfrm>
            <a:off x="0" y="1230931"/>
            <a:ext cx="11568808" cy="6086512"/>
          </a:xfrm>
        </p:spPr>
        <p:txBody>
          <a:bodyPr>
            <a:normAutofit/>
          </a:bodyPr>
          <a:lstStyle/>
          <a:p>
            <a:r>
              <a:rPr lang="en-US" sz="5200" b="1" dirty="0">
                <a:solidFill>
                  <a:schemeClr val="accent5">
                    <a:lumMod val="75000"/>
                  </a:schemeClr>
                </a:solidFill>
                <a:latin typeface="Franklin Gothic Medium" panose="020B0603020102020204" pitchFamily="34" charset="0"/>
              </a:rPr>
              <a:t>  </a:t>
            </a:r>
            <a:r>
              <a:rPr lang="en-US" sz="5200" b="1" dirty="0">
                <a:solidFill>
                  <a:schemeClr val="accent1"/>
                </a:solidFill>
                <a:latin typeface="Franklin Gothic Medium" panose="020B0603020102020204" pitchFamily="34" charset="0"/>
              </a:rPr>
              <a:t>Review of Current</a:t>
            </a:r>
          </a:p>
          <a:p>
            <a:r>
              <a:rPr lang="en-US" sz="5200" b="1" dirty="0">
                <a:solidFill>
                  <a:schemeClr val="accent1"/>
                </a:solidFill>
                <a:latin typeface="Franklin Gothic Medium" panose="020B0603020102020204" pitchFamily="34" charset="0"/>
              </a:rPr>
              <a:t>Agricultural Law Topics</a:t>
            </a:r>
          </a:p>
          <a:p>
            <a:pPr lvl="3" algn="l"/>
            <a:endParaRPr lang="en-US" sz="3200" b="1" dirty="0">
              <a:solidFill>
                <a:schemeClr val="accent5">
                  <a:lumMod val="75000"/>
                </a:schemeClr>
              </a:solidFill>
              <a:latin typeface="Franklin Gothic Medium" panose="020B0603020102020204" pitchFamily="34" charset="0"/>
            </a:endParaRPr>
          </a:p>
          <a:p>
            <a:pPr lvl="3" algn="l"/>
            <a:endParaRPr lang="en-US" sz="3200" b="1" dirty="0">
              <a:solidFill>
                <a:schemeClr val="accent5">
                  <a:lumMod val="75000"/>
                </a:schemeClr>
              </a:solidFill>
              <a:latin typeface="Franklin Gothic Medium" panose="020B0603020102020204" pitchFamily="34" charset="0"/>
            </a:endParaRPr>
          </a:p>
          <a:p>
            <a:pPr lvl="3" algn="l"/>
            <a:r>
              <a:rPr lang="en-US" sz="3200" b="1" i="1" dirty="0">
                <a:solidFill>
                  <a:schemeClr val="accent5">
                    <a:lumMod val="75000"/>
                  </a:schemeClr>
                </a:solidFill>
                <a:latin typeface="Franklin Gothic Medium" panose="020B0603020102020204" pitchFamily="34" charset="0"/>
              </a:rPr>
              <a:t>Pennsylvania State Council of Farm Organizations </a:t>
            </a:r>
          </a:p>
          <a:p>
            <a:pPr lvl="6" algn="l"/>
            <a:r>
              <a:rPr lang="en-US" sz="2800" b="1" i="1" dirty="0">
                <a:solidFill>
                  <a:schemeClr val="accent5">
                    <a:lumMod val="75000"/>
                  </a:schemeClr>
                </a:solidFill>
                <a:latin typeface="Franklin Gothic Medium" panose="020B0603020102020204" pitchFamily="34" charset="0"/>
              </a:rPr>
              <a:t>	</a:t>
            </a:r>
            <a:r>
              <a:rPr lang="en-US" sz="2000" b="1" i="1" dirty="0">
                <a:solidFill>
                  <a:schemeClr val="accent5">
                    <a:lumMod val="75000"/>
                  </a:schemeClr>
                </a:solidFill>
                <a:latin typeface="Franklin Gothic Medium" panose="020B0603020102020204" pitchFamily="34" charset="0"/>
              </a:rPr>
              <a:t>December 2,</a:t>
            </a:r>
            <a:r>
              <a:rPr lang="en-US" sz="2800" b="1" i="1" dirty="0">
                <a:solidFill>
                  <a:schemeClr val="accent5">
                    <a:lumMod val="75000"/>
                  </a:schemeClr>
                </a:solidFill>
                <a:latin typeface="Franklin Gothic Medium" panose="020B0603020102020204" pitchFamily="34" charset="0"/>
              </a:rPr>
              <a:t> </a:t>
            </a:r>
            <a:r>
              <a:rPr lang="en-US" sz="2000" b="1" i="1" dirty="0">
                <a:solidFill>
                  <a:schemeClr val="accent5">
                    <a:lumMod val="75000"/>
                  </a:schemeClr>
                </a:solidFill>
                <a:latin typeface="Franklin Gothic Medium" panose="020B0603020102020204" pitchFamily="34" charset="0"/>
              </a:rPr>
              <a:t>2021, 11:00 AM EDT</a:t>
            </a:r>
          </a:p>
          <a:p>
            <a:pPr lvl="5"/>
            <a:r>
              <a:rPr lang="en-US" sz="3200" b="1" dirty="0">
                <a:solidFill>
                  <a:schemeClr val="accent5">
                    <a:lumMod val="75000"/>
                  </a:schemeClr>
                </a:solidFill>
                <a:latin typeface="Franklin Gothic Medium" panose="020B0603020102020204" pitchFamily="34" charset="0"/>
              </a:rPr>
              <a:t>	</a:t>
            </a:r>
            <a:endParaRPr lang="en-US" sz="2800" b="1" dirty="0">
              <a:solidFill>
                <a:schemeClr val="accent5">
                  <a:lumMod val="75000"/>
                </a:schemeClr>
              </a:solidFill>
              <a:latin typeface="Franklin Gothic Medium" panose="020B0603020102020204" pitchFamily="34" charset="0"/>
            </a:endParaRPr>
          </a:p>
        </p:txBody>
      </p:sp>
      <p:pic>
        <p:nvPicPr>
          <p:cNvPr id="4" name="Picture 3">
            <a:extLst>
              <a:ext uri="{FF2B5EF4-FFF2-40B4-BE49-F238E27FC236}">
                <a16:creationId xmlns:a16="http://schemas.microsoft.com/office/drawing/2014/main" id="{4349277F-422D-4D43-8AA8-E7F4948683D2}"/>
              </a:ext>
            </a:extLst>
          </p:cNvPr>
          <p:cNvPicPr>
            <a:picLocks noChangeAspect="1"/>
          </p:cNvPicPr>
          <p:nvPr/>
        </p:nvPicPr>
        <p:blipFill>
          <a:blip r:embed="rId2"/>
          <a:stretch>
            <a:fillRect/>
          </a:stretch>
        </p:blipFill>
        <p:spPr>
          <a:xfrm>
            <a:off x="3854538" y="5127571"/>
            <a:ext cx="3064669" cy="1535253"/>
          </a:xfrm>
          <a:prstGeom prst="rect">
            <a:avLst/>
          </a:prstGeom>
        </p:spPr>
      </p:pic>
    </p:spTree>
    <p:extLst>
      <p:ext uri="{BB962C8B-B14F-4D97-AF65-F5344CB8AC3E}">
        <p14:creationId xmlns:p14="http://schemas.microsoft.com/office/powerpoint/2010/main" val="2571200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7">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620758-7648-4312-8362-5026C4612C71}"/>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Thanks to Our Partners</a:t>
            </a:r>
          </a:p>
        </p:txBody>
      </p:sp>
      <p:sp>
        <p:nvSpPr>
          <p:cNvPr id="3" name="Content Placeholder 2">
            <a:extLst>
              <a:ext uri="{FF2B5EF4-FFF2-40B4-BE49-F238E27FC236}">
                <a16:creationId xmlns:a16="http://schemas.microsoft.com/office/drawing/2014/main" id="{059F01DE-800A-4990-A820-9759E613F87B}"/>
              </a:ext>
            </a:extLst>
          </p:cNvPr>
          <p:cNvSpPr>
            <a:spLocks noGrp="1"/>
          </p:cNvSpPr>
          <p:nvPr>
            <p:ph idx="1"/>
          </p:nvPr>
        </p:nvSpPr>
        <p:spPr>
          <a:xfrm>
            <a:off x="804672" y="2655080"/>
            <a:ext cx="5534344" cy="3844572"/>
          </a:xfrm>
        </p:spPr>
        <p:txBody>
          <a:bodyPr anchor="ctr">
            <a:noAutofit/>
          </a:bodyPr>
          <a:lstStyle/>
          <a:p>
            <a:pPr marL="0" indent="0">
              <a:buNone/>
            </a:pPr>
            <a:r>
              <a:rPr lang="en-US" sz="2300" dirty="0">
                <a:solidFill>
                  <a:srgbClr val="000000"/>
                </a:solidFill>
              </a:rPr>
              <a:t>The Center for Agricultural and Shale Law is a partner of the National Agricultural Law Center (NALC) at the University of Arkansas System Division of Agriculture, which serves as the nation’s leading source of agricultural and food law research and information. This material is provided as part of that partnership and is based upon work supported by the National Agricultural Library, Agricultural Research Service, U.S. Department of Agriculture.</a:t>
            </a:r>
          </a:p>
        </p:txBody>
      </p:sp>
      <p:pic>
        <p:nvPicPr>
          <p:cNvPr id="17" name="Picture 16">
            <a:extLst>
              <a:ext uri="{FF2B5EF4-FFF2-40B4-BE49-F238E27FC236}">
                <a16:creationId xmlns:a16="http://schemas.microsoft.com/office/drawing/2014/main" id="{25C0A109-C3D3-4848-817A-AF116006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333679" y="1999680"/>
            <a:ext cx="2615627" cy="7101016"/>
          </a:xfrm>
          <a:prstGeom prst="rect">
            <a:avLst/>
          </a:prstGeom>
        </p:spPr>
      </p:pic>
      <p:pic>
        <p:nvPicPr>
          <p:cNvPr id="19" name="Picture 18" descr="A close up of a logo&#10;&#10;Description automatically generated">
            <a:extLst>
              <a:ext uri="{FF2B5EF4-FFF2-40B4-BE49-F238E27FC236}">
                <a16:creationId xmlns:a16="http://schemas.microsoft.com/office/drawing/2014/main" id="{6D38C5C1-031C-4172-9167-C055750BF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919" y="3985602"/>
            <a:ext cx="1889321" cy="1908214"/>
          </a:xfrm>
          <a:prstGeom prst="rect">
            <a:avLst/>
          </a:prstGeom>
        </p:spPr>
      </p:pic>
      <p:pic>
        <p:nvPicPr>
          <p:cNvPr id="5" name="Picture 4" descr="Text&#10;&#10;Description automatically generated">
            <a:extLst>
              <a:ext uri="{FF2B5EF4-FFF2-40B4-BE49-F238E27FC236}">
                <a16:creationId xmlns:a16="http://schemas.microsoft.com/office/drawing/2014/main" id="{3C4AC789-580B-4CA9-AA67-DE74C8C12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997" y="2907350"/>
            <a:ext cx="4880553" cy="807400"/>
          </a:xfrm>
          <a:prstGeom prst="rect">
            <a:avLst/>
          </a:prstGeom>
        </p:spPr>
      </p:pic>
    </p:spTree>
    <p:extLst>
      <p:ext uri="{BB962C8B-B14F-4D97-AF65-F5344CB8AC3E}">
        <p14:creationId xmlns:p14="http://schemas.microsoft.com/office/powerpoint/2010/main" val="88361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BE5D-484D-4B28-BBE7-BA6C664CA262}"/>
              </a:ext>
            </a:extLst>
          </p:cNvPr>
          <p:cNvSpPr>
            <a:spLocks noGrp="1"/>
          </p:cNvSpPr>
          <p:nvPr>
            <p:ph type="title"/>
          </p:nvPr>
        </p:nvSpPr>
        <p:spPr>
          <a:xfrm>
            <a:off x="3716927" y="2227217"/>
            <a:ext cx="4496888" cy="2403566"/>
          </a:xfrm>
        </p:spPr>
        <p:txBody>
          <a:bodyPr/>
          <a:lstStyle/>
          <a:p>
            <a:pPr algn="ctr"/>
            <a:r>
              <a:rPr lang="en-US" b="1" dirty="0">
                <a:solidFill>
                  <a:schemeClr val="accent1"/>
                </a:solidFill>
              </a:rPr>
              <a:t>EXTRA SLIDES ON ALTERNATIVE TOPICS </a:t>
            </a:r>
          </a:p>
        </p:txBody>
      </p:sp>
    </p:spTree>
    <p:extLst>
      <p:ext uri="{BB962C8B-B14F-4D97-AF65-F5344CB8AC3E}">
        <p14:creationId xmlns:p14="http://schemas.microsoft.com/office/powerpoint/2010/main" val="414905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9997-ABE0-4F52-81F9-2C3424940853}"/>
              </a:ext>
            </a:extLst>
          </p:cNvPr>
          <p:cNvSpPr>
            <a:spLocks noGrp="1"/>
          </p:cNvSpPr>
          <p:nvPr>
            <p:ph type="title"/>
          </p:nvPr>
        </p:nvSpPr>
        <p:spPr>
          <a:xfrm>
            <a:off x="455645" y="1291126"/>
            <a:ext cx="10515600" cy="602848"/>
          </a:xfrm>
        </p:spPr>
        <p:txBody>
          <a:bodyPr>
            <a:noAutofit/>
          </a:bodyPr>
          <a:lstStyle/>
          <a:p>
            <a:r>
              <a:rPr lang="en-US" b="1" dirty="0">
                <a:solidFill>
                  <a:schemeClr val="accent1"/>
                </a:solidFill>
              </a:rPr>
              <a:t>DICAMBA DRAMA </a:t>
            </a:r>
          </a:p>
        </p:txBody>
      </p:sp>
      <p:sp>
        <p:nvSpPr>
          <p:cNvPr id="3" name="Content Placeholder 2">
            <a:extLst>
              <a:ext uri="{FF2B5EF4-FFF2-40B4-BE49-F238E27FC236}">
                <a16:creationId xmlns:a16="http://schemas.microsoft.com/office/drawing/2014/main" id="{714AD411-B946-424D-94A9-2CD27BC701E8}"/>
              </a:ext>
            </a:extLst>
          </p:cNvPr>
          <p:cNvSpPr>
            <a:spLocks noGrp="1"/>
          </p:cNvSpPr>
          <p:nvPr>
            <p:ph idx="1"/>
          </p:nvPr>
        </p:nvSpPr>
        <p:spPr>
          <a:xfrm>
            <a:off x="632927" y="1893974"/>
            <a:ext cx="10515600" cy="4553479"/>
          </a:xfrm>
        </p:spPr>
        <p:txBody>
          <a:bodyPr>
            <a:normAutofit/>
          </a:bodyPr>
          <a:lstStyle/>
          <a:p>
            <a:pPr>
              <a:lnSpc>
                <a:spcPct val="150000"/>
              </a:lnSpc>
            </a:pPr>
            <a:r>
              <a:rPr lang="en-US" sz="2500" b="1" dirty="0"/>
              <a:t>Litigation leads to unprecedented loss of registration mid-season 2020</a:t>
            </a:r>
          </a:p>
          <a:p>
            <a:pPr>
              <a:lnSpc>
                <a:spcPct val="150000"/>
              </a:lnSpc>
            </a:pPr>
            <a:r>
              <a:rPr lang="en-US" sz="2500" b="1" dirty="0"/>
              <a:t>New 5-year registration issued on eve of the election </a:t>
            </a:r>
          </a:p>
          <a:p>
            <a:pPr>
              <a:lnSpc>
                <a:spcPct val="150000"/>
              </a:lnSpc>
            </a:pPr>
            <a:r>
              <a:rPr lang="en-US" sz="2500" b="1" dirty="0"/>
              <a:t>Litigation resumes; consolidated at D.C. Circuit Court</a:t>
            </a:r>
          </a:p>
          <a:p>
            <a:pPr>
              <a:lnSpc>
                <a:spcPct val="150000"/>
              </a:lnSpc>
            </a:pPr>
            <a:r>
              <a:rPr lang="en-US" sz="2500" b="1" dirty="0"/>
              <a:t>Political interference in EPA science/decision-making confirmed  </a:t>
            </a:r>
          </a:p>
          <a:p>
            <a:pPr>
              <a:lnSpc>
                <a:spcPct val="150000"/>
              </a:lnSpc>
            </a:pPr>
            <a:r>
              <a:rPr lang="en-US" sz="2500" b="1" dirty="0"/>
              <a:t>What and </a:t>
            </a:r>
            <a:r>
              <a:rPr lang="en-US" sz="2500" b="1" u="sng" dirty="0"/>
              <a:t>when</a:t>
            </a:r>
            <a:r>
              <a:rPr lang="en-US" sz="2500" b="1" dirty="0"/>
              <a:t> will D.C. Circuit rule?  </a:t>
            </a:r>
          </a:p>
          <a:p>
            <a:pPr lvl="1">
              <a:lnSpc>
                <a:spcPct val="150000"/>
              </a:lnSpc>
              <a:buFont typeface="Courier New" panose="02070309020205020404" pitchFamily="49" charset="0"/>
              <a:buChar char="o"/>
            </a:pPr>
            <a:r>
              <a:rPr lang="en-US" sz="2100" dirty="0"/>
              <a:t>How will the result impact the massive investment in development, seed, product?  </a:t>
            </a:r>
            <a:endParaRPr lang="en-US" dirty="0"/>
          </a:p>
        </p:txBody>
      </p:sp>
    </p:spTree>
    <p:extLst>
      <p:ext uri="{BB962C8B-B14F-4D97-AF65-F5344CB8AC3E}">
        <p14:creationId xmlns:p14="http://schemas.microsoft.com/office/powerpoint/2010/main" val="264360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8B21-63C0-4E47-9EEC-B1744ABCBC62}"/>
              </a:ext>
            </a:extLst>
          </p:cNvPr>
          <p:cNvSpPr>
            <a:spLocks noGrp="1"/>
          </p:cNvSpPr>
          <p:nvPr>
            <p:ph type="title"/>
          </p:nvPr>
        </p:nvSpPr>
        <p:spPr>
          <a:xfrm>
            <a:off x="371669" y="1268964"/>
            <a:ext cx="10515600" cy="727788"/>
          </a:xfrm>
        </p:spPr>
        <p:txBody>
          <a:bodyPr>
            <a:normAutofit/>
          </a:bodyPr>
          <a:lstStyle/>
          <a:p>
            <a:r>
              <a:rPr lang="en-US" b="1" dirty="0">
                <a:solidFill>
                  <a:schemeClr val="accent1"/>
                </a:solidFill>
              </a:rPr>
              <a:t>STATE ANIMAL CONF</a:t>
            </a:r>
            <a:r>
              <a:rPr lang="en-US" dirty="0">
                <a:solidFill>
                  <a:schemeClr val="accent1"/>
                </a:solidFill>
              </a:rPr>
              <a:t>I</a:t>
            </a:r>
            <a:r>
              <a:rPr lang="en-US" b="1" dirty="0">
                <a:solidFill>
                  <a:schemeClr val="accent1"/>
                </a:solidFill>
              </a:rPr>
              <a:t>NEMENT STANDARDS</a:t>
            </a:r>
            <a:endParaRPr lang="en-US" dirty="0"/>
          </a:p>
        </p:txBody>
      </p:sp>
      <p:sp>
        <p:nvSpPr>
          <p:cNvPr id="3" name="Content Placeholder 2">
            <a:extLst>
              <a:ext uri="{FF2B5EF4-FFF2-40B4-BE49-F238E27FC236}">
                <a16:creationId xmlns:a16="http://schemas.microsoft.com/office/drawing/2014/main" id="{27C4ECE8-7510-4354-B292-66D1EF5CEA6D}"/>
              </a:ext>
            </a:extLst>
          </p:cNvPr>
          <p:cNvSpPr>
            <a:spLocks noGrp="1"/>
          </p:cNvSpPr>
          <p:nvPr>
            <p:ph idx="1"/>
          </p:nvPr>
        </p:nvSpPr>
        <p:spPr>
          <a:xfrm>
            <a:off x="446314" y="2407298"/>
            <a:ext cx="10515600" cy="3909526"/>
          </a:xfrm>
        </p:spPr>
        <p:txBody>
          <a:bodyPr>
            <a:normAutofit fontScale="92500"/>
          </a:bodyPr>
          <a:lstStyle/>
          <a:p>
            <a:r>
              <a:rPr lang="en-US" sz="2500" b="1" dirty="0"/>
              <a:t>Will the Commerce Clause stop a state-government’s animal confinement mandate from prohibiting in-state sales of non-compliant out-of-state product? </a:t>
            </a:r>
          </a:p>
          <a:p>
            <a:endParaRPr lang="en-US" sz="2500" b="1" dirty="0"/>
          </a:p>
          <a:p>
            <a:r>
              <a:rPr lang="en-US" sz="2500" b="1" dirty="0"/>
              <a:t>CA Prop 12 appeal is before to the U.S. Supreme Court, effective date remains 1/1/22.  </a:t>
            </a:r>
          </a:p>
          <a:p>
            <a:endParaRPr lang="en-US" sz="2500" b="1" dirty="0"/>
          </a:p>
          <a:p>
            <a:r>
              <a:rPr lang="en-US" sz="2500" b="1" dirty="0"/>
              <a:t>Whatever becomes the final legal result of the challenges to CA Prop 12, it will likely impact all cage-free egg laws and all other animal confinement standards in every state where enacted, plus many other areas of agricultural regulation.  </a:t>
            </a:r>
          </a:p>
        </p:txBody>
      </p:sp>
    </p:spTree>
    <p:extLst>
      <p:ext uri="{BB962C8B-B14F-4D97-AF65-F5344CB8AC3E}">
        <p14:creationId xmlns:p14="http://schemas.microsoft.com/office/powerpoint/2010/main" val="324723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CECF-93F6-4ED2-9CD6-EA8D08A1F36E}"/>
              </a:ext>
            </a:extLst>
          </p:cNvPr>
          <p:cNvSpPr>
            <a:spLocks noGrp="1"/>
          </p:cNvSpPr>
          <p:nvPr>
            <p:ph type="title"/>
          </p:nvPr>
        </p:nvSpPr>
        <p:spPr>
          <a:xfrm>
            <a:off x="492967" y="1212980"/>
            <a:ext cx="10515600" cy="537534"/>
          </a:xfrm>
        </p:spPr>
        <p:txBody>
          <a:bodyPr>
            <a:noAutofit/>
          </a:bodyPr>
          <a:lstStyle/>
          <a:p>
            <a:r>
              <a:rPr lang="en-US" b="1" dirty="0">
                <a:solidFill>
                  <a:schemeClr val="accent1"/>
                </a:solidFill>
              </a:rPr>
              <a:t>GRID-SCALE SOLAR DEVELOPMENT </a:t>
            </a:r>
          </a:p>
        </p:txBody>
      </p:sp>
      <p:sp>
        <p:nvSpPr>
          <p:cNvPr id="3" name="Content Placeholder 2">
            <a:extLst>
              <a:ext uri="{FF2B5EF4-FFF2-40B4-BE49-F238E27FC236}">
                <a16:creationId xmlns:a16="http://schemas.microsoft.com/office/drawing/2014/main" id="{ED1F1B80-BAC7-4A90-911C-2FEC851B17C1}"/>
              </a:ext>
            </a:extLst>
          </p:cNvPr>
          <p:cNvSpPr>
            <a:spLocks noGrp="1"/>
          </p:cNvSpPr>
          <p:nvPr>
            <p:ph idx="1"/>
          </p:nvPr>
        </p:nvSpPr>
        <p:spPr>
          <a:xfrm>
            <a:off x="492967" y="1959288"/>
            <a:ext cx="10515600" cy="4618793"/>
          </a:xfrm>
        </p:spPr>
        <p:txBody>
          <a:bodyPr>
            <a:normAutofit fontScale="77500" lnSpcReduction="20000"/>
          </a:bodyPr>
          <a:lstStyle/>
          <a:p>
            <a:pPr>
              <a:lnSpc>
                <a:spcPct val="150000"/>
              </a:lnSpc>
              <a:spcBef>
                <a:spcPts val="600"/>
              </a:spcBef>
            </a:pPr>
            <a:r>
              <a:rPr lang="en-US" sz="2700" b="1" dirty="0"/>
              <a:t>Landowners are being inundated with options/leases</a:t>
            </a:r>
          </a:p>
          <a:p>
            <a:pPr>
              <a:lnSpc>
                <a:spcPct val="150000"/>
              </a:lnSpc>
              <a:spcBef>
                <a:spcPts val="600"/>
              </a:spcBef>
            </a:pPr>
            <a:r>
              <a:rPr lang="en-US" sz="2700" b="1" dirty="0"/>
              <a:t>Not just PA, every state</a:t>
            </a:r>
          </a:p>
          <a:p>
            <a:pPr>
              <a:lnSpc>
                <a:spcPct val="150000"/>
              </a:lnSpc>
              <a:spcBef>
                <a:spcPts val="600"/>
              </a:spcBef>
            </a:pPr>
            <a:r>
              <a:rPr lang="en-US" sz="2700" b="1" dirty="0"/>
              <a:t>It is a speculative development boom; but is there really a downside if the terms are properly negotiated?  </a:t>
            </a:r>
          </a:p>
          <a:p>
            <a:pPr>
              <a:lnSpc>
                <a:spcPct val="150000"/>
              </a:lnSpc>
              <a:spcBef>
                <a:spcPts val="600"/>
              </a:spcBef>
            </a:pPr>
            <a:r>
              <a:rPr lang="en-US" sz="2700" b="1" dirty="0"/>
              <a:t>Absence of PA state government voice on siting (or much else)</a:t>
            </a:r>
          </a:p>
          <a:p>
            <a:pPr>
              <a:lnSpc>
                <a:spcPct val="150000"/>
              </a:lnSpc>
              <a:spcBef>
                <a:spcPts val="600"/>
              </a:spcBef>
            </a:pPr>
            <a:r>
              <a:rPr lang="en-US" sz="2700" b="1" dirty="0"/>
              <a:t>Local municipal government boards are presently the “regulator of first instance” </a:t>
            </a:r>
          </a:p>
          <a:p>
            <a:pPr>
              <a:lnSpc>
                <a:spcPct val="150000"/>
              </a:lnSpc>
              <a:spcBef>
                <a:spcPts val="600"/>
              </a:spcBef>
            </a:pPr>
            <a:r>
              <a:rPr lang="en-US" sz="2700" b="1" dirty="0"/>
              <a:t>Will state government policy emerge that impacts the boom?</a:t>
            </a:r>
          </a:p>
          <a:p>
            <a:pPr>
              <a:lnSpc>
                <a:spcPct val="150000"/>
              </a:lnSpc>
              <a:spcBef>
                <a:spcPts val="600"/>
              </a:spcBef>
            </a:pPr>
            <a:r>
              <a:rPr lang="en-US" sz="2700" b="1" dirty="0"/>
              <a:t>No control over siting seems inconsistent with PA’s massive investment in farmland preservation measures.  </a:t>
            </a:r>
          </a:p>
          <a:p>
            <a:endParaRPr lang="en-US" dirty="0"/>
          </a:p>
        </p:txBody>
      </p:sp>
    </p:spTree>
    <p:extLst>
      <p:ext uri="{BB962C8B-B14F-4D97-AF65-F5344CB8AC3E}">
        <p14:creationId xmlns:p14="http://schemas.microsoft.com/office/powerpoint/2010/main" val="210444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8A3A-FD48-4CC0-A8D6-1C23750566BB}"/>
              </a:ext>
            </a:extLst>
          </p:cNvPr>
          <p:cNvSpPr>
            <a:spLocks noGrp="1"/>
          </p:cNvSpPr>
          <p:nvPr>
            <p:ph type="title"/>
          </p:nvPr>
        </p:nvSpPr>
        <p:spPr>
          <a:xfrm>
            <a:off x="446314" y="1166327"/>
            <a:ext cx="10515600" cy="826783"/>
          </a:xfrm>
        </p:spPr>
        <p:txBody>
          <a:bodyPr/>
          <a:lstStyle/>
          <a:p>
            <a:r>
              <a:rPr lang="en-US" b="1" dirty="0">
                <a:solidFill>
                  <a:schemeClr val="accent1"/>
                </a:solidFill>
              </a:rPr>
              <a:t>WORKFORCE ISSUES </a:t>
            </a:r>
          </a:p>
        </p:txBody>
      </p:sp>
      <p:sp>
        <p:nvSpPr>
          <p:cNvPr id="3" name="Content Placeholder 2">
            <a:extLst>
              <a:ext uri="{FF2B5EF4-FFF2-40B4-BE49-F238E27FC236}">
                <a16:creationId xmlns:a16="http://schemas.microsoft.com/office/drawing/2014/main" id="{32A2FB66-5643-4A62-A8E5-A1A14668A758}"/>
              </a:ext>
            </a:extLst>
          </p:cNvPr>
          <p:cNvSpPr>
            <a:spLocks noGrp="1"/>
          </p:cNvSpPr>
          <p:nvPr>
            <p:ph idx="1"/>
          </p:nvPr>
        </p:nvSpPr>
        <p:spPr>
          <a:xfrm>
            <a:off x="595604" y="1993110"/>
            <a:ext cx="10515600" cy="4566310"/>
          </a:xfrm>
        </p:spPr>
        <p:txBody>
          <a:bodyPr>
            <a:normAutofit fontScale="32500" lnSpcReduction="20000"/>
          </a:bodyPr>
          <a:lstStyle/>
          <a:p>
            <a:r>
              <a:rPr lang="en-US" sz="7600" b="1" dirty="0">
                <a:solidFill>
                  <a:schemeClr val="tx1"/>
                </a:solidFill>
              </a:rPr>
              <a:t>OSHA </a:t>
            </a:r>
            <a:r>
              <a:rPr lang="en-US" sz="7600" b="1" i="1" dirty="0">
                <a:solidFill>
                  <a:schemeClr val="tx1"/>
                </a:solidFill>
              </a:rPr>
              <a:t>Emergency Temporary Standard </a:t>
            </a:r>
            <a:r>
              <a:rPr lang="en-US" sz="7600" b="1" dirty="0">
                <a:solidFill>
                  <a:schemeClr val="tx1"/>
                </a:solidFill>
              </a:rPr>
              <a:t>stayed by federal courts  </a:t>
            </a:r>
          </a:p>
          <a:p>
            <a:pPr lvl="1">
              <a:buFont typeface="Courier New" panose="02070309020205020404" pitchFamily="49" charset="0"/>
              <a:buChar char="o"/>
            </a:pPr>
            <a:r>
              <a:rPr lang="en-US" sz="7200" dirty="0">
                <a:solidFill>
                  <a:schemeClr val="tx1"/>
                </a:solidFill>
              </a:rPr>
              <a:t>Prospects of surviving legal challenge seem slim at this point </a:t>
            </a:r>
          </a:p>
          <a:p>
            <a:endParaRPr lang="en-US" sz="7600" b="1" dirty="0">
              <a:solidFill>
                <a:schemeClr val="tx1"/>
              </a:solidFill>
            </a:endParaRPr>
          </a:p>
          <a:p>
            <a:r>
              <a:rPr lang="en-US" sz="7600" b="1" dirty="0">
                <a:solidFill>
                  <a:schemeClr val="tx1"/>
                </a:solidFill>
              </a:rPr>
              <a:t>New H-2A Final Rule stranded by EO regulatory freeze</a:t>
            </a:r>
          </a:p>
          <a:p>
            <a:pPr lvl="1">
              <a:buFont typeface="Courier New" panose="02070309020205020404" pitchFamily="49" charset="0"/>
              <a:buChar char="o"/>
            </a:pPr>
            <a:r>
              <a:rPr lang="en-US" sz="7200" dirty="0">
                <a:solidFill>
                  <a:schemeClr val="tx1"/>
                </a:solidFill>
              </a:rPr>
              <a:t>overhaul of H-2A regulations does contain important revisions </a:t>
            </a:r>
          </a:p>
          <a:p>
            <a:endParaRPr lang="en-US" sz="7600" b="1" dirty="0">
              <a:solidFill>
                <a:schemeClr val="tx1"/>
              </a:solidFill>
              <a:hlinkClick r:id="rId2">
                <a:extLst>
                  <a:ext uri="{A12FA001-AC4F-418D-AE19-62706E023703}">
                    <ahyp:hlinkClr xmlns:ahyp="http://schemas.microsoft.com/office/drawing/2018/hyperlinkcolor" val="tx"/>
                  </a:ext>
                </a:extLst>
              </a:hlinkClick>
            </a:endParaRPr>
          </a:p>
          <a:p>
            <a:r>
              <a:rPr lang="en-US" sz="7600" b="1" dirty="0">
                <a:solidFill>
                  <a:schemeClr val="tx1"/>
                </a:solidFill>
              </a:rPr>
              <a:t>Farm Workforce Modernization Act of 2021</a:t>
            </a:r>
          </a:p>
          <a:p>
            <a:pPr lvl="1">
              <a:buFont typeface="Courier New" panose="02070309020205020404" pitchFamily="49" charset="0"/>
              <a:buChar char="o"/>
            </a:pPr>
            <a:r>
              <a:rPr lang="en-US" sz="7200" dirty="0">
                <a:solidFill>
                  <a:schemeClr val="tx1"/>
                </a:solidFill>
              </a:rPr>
              <a:t>Will it ever be taken up in the US Senate? </a:t>
            </a:r>
          </a:p>
          <a:p>
            <a:endParaRPr lang="en-US" sz="7600" b="1" dirty="0">
              <a:solidFill>
                <a:schemeClr val="tx1"/>
              </a:solidFill>
            </a:endParaRPr>
          </a:p>
          <a:p>
            <a:r>
              <a:rPr lang="en-US" sz="7600" b="1" dirty="0">
                <a:solidFill>
                  <a:schemeClr val="tx1"/>
                </a:solidFill>
              </a:rPr>
              <a:t>COVID-19 &amp; EEOC Compliance</a:t>
            </a:r>
          </a:p>
          <a:p>
            <a:pPr lvl="1">
              <a:buFont typeface="Courier New" panose="02070309020205020404" pitchFamily="49" charset="0"/>
              <a:buChar char="o"/>
            </a:pPr>
            <a:r>
              <a:rPr lang="en-US" sz="7200" dirty="0">
                <a:solidFill>
                  <a:schemeClr val="tx1"/>
                </a:solidFill>
              </a:rPr>
              <a:t>How can employers best manage their workforce, medical info and vaccination issues?  </a:t>
            </a:r>
            <a:r>
              <a:rPr lang="en-US" dirty="0">
                <a:solidFill>
                  <a:schemeClr val="tx1"/>
                </a:solidFill>
              </a:rPr>
              <a:t>                                                                </a:t>
            </a:r>
          </a:p>
        </p:txBody>
      </p:sp>
    </p:spTree>
    <p:extLst>
      <p:ext uri="{BB962C8B-B14F-4D97-AF65-F5344CB8AC3E}">
        <p14:creationId xmlns:p14="http://schemas.microsoft.com/office/powerpoint/2010/main" val="254865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1824-23ED-41DA-B600-F75FFDDF1989}"/>
              </a:ext>
            </a:extLst>
          </p:cNvPr>
          <p:cNvSpPr>
            <a:spLocks noGrp="1"/>
          </p:cNvSpPr>
          <p:nvPr>
            <p:ph type="title"/>
          </p:nvPr>
        </p:nvSpPr>
        <p:spPr>
          <a:xfrm>
            <a:off x="223934" y="1091680"/>
            <a:ext cx="10674221" cy="690467"/>
          </a:xfrm>
        </p:spPr>
        <p:txBody>
          <a:bodyPr>
            <a:noAutofit/>
          </a:bodyPr>
          <a:lstStyle/>
          <a:p>
            <a:pPr marL="228600" lvl="0" indent="-228600">
              <a:spcBef>
                <a:spcPts val="1000"/>
              </a:spcBef>
            </a:pPr>
            <a:r>
              <a:rPr lang="en-US" sz="3600" b="1" dirty="0">
                <a:solidFill>
                  <a:schemeClr val="accent1"/>
                </a:solidFill>
                <a:ea typeface="+mn-ea"/>
                <a:cs typeface="+mn-cs"/>
              </a:rPr>
              <a:t>OSHA Emergency Temporary Standard </a:t>
            </a:r>
            <a:endParaRPr lang="en-US" sz="3600" b="1" dirty="0">
              <a:solidFill>
                <a:schemeClr val="accent1"/>
              </a:solidFill>
            </a:endParaRPr>
          </a:p>
        </p:txBody>
      </p:sp>
      <p:sp>
        <p:nvSpPr>
          <p:cNvPr id="3" name="Content Placeholder 2">
            <a:extLst>
              <a:ext uri="{FF2B5EF4-FFF2-40B4-BE49-F238E27FC236}">
                <a16:creationId xmlns:a16="http://schemas.microsoft.com/office/drawing/2014/main" id="{D241B3BA-A315-4485-A0C8-8B9FFC24158D}"/>
              </a:ext>
            </a:extLst>
          </p:cNvPr>
          <p:cNvSpPr>
            <a:spLocks noGrp="1"/>
          </p:cNvSpPr>
          <p:nvPr>
            <p:ph idx="1"/>
          </p:nvPr>
        </p:nvSpPr>
        <p:spPr>
          <a:xfrm>
            <a:off x="382556" y="1782147"/>
            <a:ext cx="10515600" cy="4991877"/>
          </a:xfrm>
        </p:spPr>
        <p:txBody>
          <a:bodyPr>
            <a:normAutofit/>
          </a:bodyPr>
          <a:lstStyle/>
          <a:p>
            <a:r>
              <a:rPr lang="en-US" sz="1700" dirty="0">
                <a:solidFill>
                  <a:schemeClr val="tx1"/>
                </a:solidFill>
              </a:rPr>
              <a:t>Executive Order on Protecting Worker Health and Safety – 1/21/21</a:t>
            </a:r>
          </a:p>
          <a:p>
            <a:pPr lvl="1"/>
            <a:r>
              <a:rPr lang="en-US" sz="1700" dirty="0">
                <a:solidFill>
                  <a:schemeClr val="tx1"/>
                </a:solidFill>
              </a:rPr>
              <a:t>OSHA shall consider whether any EMERGENCY TEMPORARY STANDARDS (ETS) are necessary &amp; issue any by March 15, 2021. </a:t>
            </a:r>
          </a:p>
          <a:p>
            <a:r>
              <a:rPr lang="en-US" sz="1700" dirty="0">
                <a:solidFill>
                  <a:schemeClr val="tx1"/>
                </a:solidFill>
              </a:rPr>
              <a:t>March 15, 2021, came and went; April 26, 2021, US DOL submits an ETS to White House for review.   </a:t>
            </a:r>
          </a:p>
          <a:p>
            <a:r>
              <a:rPr lang="en-US" sz="1700" dirty="0">
                <a:solidFill>
                  <a:schemeClr val="tx1"/>
                </a:solidFill>
              </a:rPr>
              <a:t>Will the so-called “</a:t>
            </a:r>
            <a:r>
              <a:rPr lang="en-US" sz="1700" i="1" dirty="0">
                <a:solidFill>
                  <a:schemeClr val="tx1"/>
                </a:solidFill>
              </a:rPr>
              <a:t>OSHA Exemption</a:t>
            </a:r>
            <a:r>
              <a:rPr lang="en-US" sz="1700" dirty="0">
                <a:solidFill>
                  <a:schemeClr val="tx1"/>
                </a:solidFill>
              </a:rPr>
              <a:t>” for small farms be addressed? </a:t>
            </a:r>
          </a:p>
          <a:p>
            <a:pPr lvl="1"/>
            <a:r>
              <a:rPr lang="en-US" sz="1700" dirty="0">
                <a:solidFill>
                  <a:schemeClr val="tx1"/>
                </a:solidFill>
              </a:rPr>
              <a:t>&lt;10 employees and no employer-supplied housing </a:t>
            </a:r>
          </a:p>
          <a:p>
            <a:endParaRPr kumimoji="0" lang="en-US" altLang="en-US" sz="1700" b="1" i="0" u="none" strike="noStrike" cap="none" normalizeH="0" baseline="0" dirty="0">
              <a:ln>
                <a:noFill/>
              </a:ln>
              <a:solidFill>
                <a:srgbClr val="4A4E57"/>
              </a:solidFill>
              <a:effectLst/>
            </a:endParaRPr>
          </a:p>
          <a:p>
            <a:r>
              <a:rPr kumimoji="0" lang="en-US" altLang="en-US" sz="2000" b="1" i="0" u="none" strike="noStrike" cap="none" normalizeH="0" baseline="0" dirty="0">
                <a:ln>
                  <a:noFill/>
                </a:ln>
                <a:solidFill>
                  <a:srgbClr val="4A4E57"/>
                </a:solidFill>
                <a:effectLst/>
              </a:rPr>
              <a:t>COVID 19:  OSHA Vaccination Mandate Issued and Immediately Stayed by Federal Court  </a:t>
            </a:r>
          </a:p>
          <a:p>
            <a:pPr marL="457200" lvl="1" indent="0">
              <a:buNone/>
            </a:pPr>
            <a:r>
              <a:rPr kumimoji="0" lang="en-US" altLang="en-US" sz="2000" b="0" i="0" u="none" strike="noStrike" cap="none" normalizeH="0" baseline="0" dirty="0">
                <a:ln>
                  <a:noFill/>
                </a:ln>
                <a:solidFill>
                  <a:srgbClr val="4A4E57"/>
                </a:solidFill>
                <a:effectLst/>
              </a:rPr>
              <a:t>On November 5, 2021, the U.S. Department of Labor (</a:t>
            </a:r>
            <a:r>
              <a:rPr kumimoji="0" lang="en-US" altLang="en-US" sz="2000" b="0" i="0" u="none" strike="noStrike" cap="none" normalizeH="0" baseline="0" dirty="0">
                <a:ln>
                  <a:noFill/>
                </a:ln>
                <a:solidFill>
                  <a:srgbClr val="1376AB"/>
                </a:solidFill>
                <a:effectLst/>
                <a:hlinkClick r:id="rId2"/>
              </a:rPr>
              <a:t>DOL</a:t>
            </a:r>
            <a:r>
              <a:rPr kumimoji="0" lang="en-US" altLang="en-US" sz="2000" b="0" i="0" u="none" strike="noStrike" cap="none" normalizeH="0" baseline="0" dirty="0">
                <a:ln>
                  <a:noFill/>
                </a:ln>
                <a:solidFill>
                  <a:srgbClr val="4A4E57"/>
                </a:solidFill>
                <a:effectLst/>
              </a:rPr>
              <a:t>), Occupational Safety and Health Administration (OSHA) published in the Federal Register, “</a:t>
            </a:r>
            <a:r>
              <a:rPr kumimoji="0" lang="en-US" altLang="en-US" sz="2000" b="0" i="0" u="sng" strike="noStrike" cap="none" normalizeH="0" baseline="0" dirty="0">
                <a:ln>
                  <a:noFill/>
                </a:ln>
                <a:solidFill>
                  <a:srgbClr val="1A80B6"/>
                </a:solidFill>
                <a:effectLst/>
                <a:hlinkClick r:id="rId3"/>
              </a:rPr>
              <a:t>COVID-19 Vaccination and Testing; Emergency Temporary Standard</a:t>
            </a:r>
            <a:r>
              <a:rPr kumimoji="0" lang="en-US" altLang="en-US" sz="2000" b="0" i="0" u="none" strike="noStrike" cap="none" normalizeH="0" baseline="0" dirty="0">
                <a:ln>
                  <a:noFill/>
                </a:ln>
                <a:solidFill>
                  <a:srgbClr val="4A4E57"/>
                </a:solidFill>
                <a:effectLst/>
              </a:rPr>
              <a:t> (86 FR 61402), an interim final rule that consists of an emergency temporary standard (ETS) immediately effective requiring employers of 100 or more employees by December 5, 2021, to “develop, implement, and enforce a mandatory COVID-19 vaccination policy, with an exception for employers that instead adopt a policy requiring employees to either get vaccinated or elect to undergo regular COVID-19 testing and wear a face covering at work in lieu of vaccination.”</a:t>
            </a:r>
            <a:endParaRPr lang="en-US" sz="2000" dirty="0">
              <a:solidFill>
                <a:schemeClr val="tx1"/>
              </a:solidFill>
            </a:endParaRPr>
          </a:p>
        </p:txBody>
      </p:sp>
    </p:spTree>
    <p:extLst>
      <p:ext uri="{BB962C8B-B14F-4D97-AF65-F5344CB8AC3E}">
        <p14:creationId xmlns:p14="http://schemas.microsoft.com/office/powerpoint/2010/main" val="3525776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958153E-8953-4C09-9C21-14F086713962}"/>
              </a:ext>
            </a:extLst>
          </p:cNvPr>
          <p:cNvSpPr>
            <a:spLocks noChangeArrowheads="1"/>
          </p:cNvSpPr>
          <p:nvPr/>
        </p:nvSpPr>
        <p:spPr bwMode="auto">
          <a:xfrm>
            <a:off x="393232" y="1231817"/>
            <a:ext cx="10954037"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5">
                    <a:lumMod val="75000"/>
                  </a:schemeClr>
                </a:solidFill>
                <a:effectLst/>
                <a:latin typeface="Franklin Gothic Medium" panose="020B0603020102020204" pitchFamily="34" charset="0"/>
              </a:rPr>
              <a:t>COVID 19:  OSHA Vaccination Mandate Issued and Immediately Stayed by Federal Court  (cont.)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4A4E57"/>
              </a:solidFill>
              <a:effectLst/>
              <a:latin typeface="+mn-l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4A4E57"/>
                </a:solidFill>
                <a:effectLst/>
                <a:latin typeface="+mn-lt"/>
              </a:rPr>
              <a:t>A </a:t>
            </a:r>
            <a:r>
              <a:rPr kumimoji="0" lang="en-US" altLang="en-US" sz="2000" b="0" i="0" u="none" strike="noStrike" cap="none" normalizeH="0" baseline="0" dirty="0">
                <a:ln>
                  <a:noFill/>
                </a:ln>
                <a:solidFill>
                  <a:srgbClr val="1376AB"/>
                </a:solidFill>
                <a:effectLst/>
                <a:latin typeface="+mn-lt"/>
                <a:hlinkClick r:id="rId2"/>
              </a:rPr>
              <a:t>public comment period</a:t>
            </a:r>
            <a:r>
              <a:rPr kumimoji="0" lang="en-US" altLang="en-US" sz="2000" b="0" i="0" u="none" strike="noStrike" cap="none" normalizeH="0" baseline="0" dirty="0">
                <a:ln>
                  <a:noFill/>
                </a:ln>
                <a:solidFill>
                  <a:srgbClr val="4A4E57"/>
                </a:solidFill>
                <a:effectLst/>
                <a:latin typeface="+mn-lt"/>
              </a:rPr>
              <a:t> on the ETS closes on December 6, 2021.  Information is available on OSHA’s dedicated </a:t>
            </a:r>
            <a:r>
              <a:rPr kumimoji="0" lang="en-US" altLang="en-US" sz="2000" b="0" i="0" u="none" strike="noStrike" cap="none" normalizeH="0" baseline="0" dirty="0">
                <a:ln>
                  <a:noFill/>
                </a:ln>
                <a:solidFill>
                  <a:srgbClr val="1376AB"/>
                </a:solidFill>
                <a:effectLst/>
                <a:latin typeface="+mn-lt"/>
                <a:hlinkClick r:id="rId3"/>
              </a:rPr>
              <a:t>webpage</a:t>
            </a:r>
            <a:r>
              <a:rPr kumimoji="0" lang="en-US" altLang="en-US" sz="2000" b="0" i="0" u="none" strike="noStrike" cap="none" normalizeH="0" baseline="0" dirty="0">
                <a:ln>
                  <a:noFill/>
                </a:ln>
                <a:solidFill>
                  <a:srgbClr val="4A4E57"/>
                </a:solidFill>
                <a:effectLst/>
                <a:latin typeface="+mn-lt"/>
              </a:rPr>
              <a:t> about the ETS, including </a:t>
            </a:r>
            <a:r>
              <a:rPr kumimoji="0" lang="en-US" altLang="en-US" sz="2000" b="0" i="0" u="none" strike="noStrike" cap="none" normalizeH="0" baseline="0" dirty="0">
                <a:ln>
                  <a:noFill/>
                </a:ln>
                <a:solidFill>
                  <a:srgbClr val="1376AB"/>
                </a:solidFill>
                <a:effectLst/>
                <a:latin typeface="+mn-lt"/>
                <a:hlinkClick r:id="rId4"/>
              </a:rPr>
              <a:t>webinars</a:t>
            </a:r>
            <a:r>
              <a:rPr kumimoji="0" lang="en-US" altLang="en-US" sz="2000" b="0" i="0" u="none" strike="noStrike" cap="none" normalizeH="0" baseline="0" dirty="0">
                <a:ln>
                  <a:noFill/>
                </a:ln>
                <a:solidFill>
                  <a:srgbClr val="4A4E57"/>
                </a:solidFill>
                <a:effectLst/>
                <a:latin typeface="+mn-lt"/>
              </a:rPr>
              <a:t>, </a:t>
            </a:r>
            <a:r>
              <a:rPr kumimoji="0" lang="en-US" altLang="en-US" sz="2000" b="0" i="0" u="none" strike="noStrike" cap="none" normalizeH="0" baseline="0" dirty="0">
                <a:ln>
                  <a:noFill/>
                </a:ln>
                <a:solidFill>
                  <a:srgbClr val="1376AB"/>
                </a:solidFill>
                <a:effectLst/>
                <a:latin typeface="+mn-lt"/>
                <a:hlinkClick r:id="rId5"/>
              </a:rPr>
              <a:t>FAQs</a:t>
            </a:r>
            <a:r>
              <a:rPr kumimoji="0" lang="en-US" altLang="en-US" sz="2000" b="0" i="0" u="none" strike="noStrike" cap="none" normalizeH="0" baseline="0" dirty="0">
                <a:ln>
                  <a:noFill/>
                </a:ln>
                <a:solidFill>
                  <a:srgbClr val="4A4E57"/>
                </a:solidFill>
                <a:effectLst/>
                <a:latin typeface="+mn-lt"/>
              </a:rPr>
              <a:t> and employment policy templates.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4A4E57"/>
                </a:solidFill>
                <a:effectLst/>
                <a:latin typeface="+mn-lt"/>
              </a:rPr>
              <a:t>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4A4E57"/>
                </a:solidFill>
                <a:effectLst/>
                <a:latin typeface="+mn-lt"/>
              </a:rPr>
              <a:t>The ETS does not mention the so-called “</a:t>
            </a:r>
            <a:r>
              <a:rPr kumimoji="0" lang="en-US" altLang="en-US" sz="2000" b="0" i="0" u="none" strike="noStrike" cap="none" normalizeH="0" baseline="0" dirty="0">
                <a:ln>
                  <a:noFill/>
                </a:ln>
                <a:solidFill>
                  <a:srgbClr val="1376AB"/>
                </a:solidFill>
                <a:effectLst/>
                <a:latin typeface="+mn-lt"/>
                <a:hlinkClick r:id="rId6"/>
              </a:rPr>
              <a:t>agricultural exemption</a:t>
            </a:r>
            <a:r>
              <a:rPr kumimoji="0" lang="en-US" altLang="en-US" sz="2000" b="0" i="0" u="none" strike="noStrike" cap="none" normalizeH="0" baseline="0" dirty="0">
                <a:ln>
                  <a:noFill/>
                </a:ln>
                <a:solidFill>
                  <a:srgbClr val="4A4E57"/>
                </a:solidFill>
                <a:effectLst/>
                <a:latin typeface="+mn-lt"/>
              </a:rPr>
              <a:t>” from OSHA enforcement for employers with 10 or less employees and no employer-supplied housing. However an OSHA ETS could not legally supersede that act of the U.S. Congress.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solidFill>
                <a:srgbClr val="4A4E57"/>
              </a:solidFill>
              <a:latin typeface="+mn-l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4A4E57"/>
                </a:solidFill>
                <a:effectLst/>
                <a:latin typeface="+mn-lt"/>
              </a:rPr>
              <a:t>That same day, multiple legal challenges, which included emergency motions requesting the ETS be stayed temporary and permanently, were filed by numerous parties, including state governments and state attorneys general, in numerous federal courts across the country.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4A4E57"/>
              </a:solidFill>
              <a:effectLst/>
              <a:latin typeface="+mn-lt"/>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4A4E57"/>
                </a:solidFill>
                <a:effectLst/>
                <a:latin typeface="+mn-lt"/>
              </a:rPr>
              <a:t>On November 6, 2021, the United States Court of Appeals for the Fifth Circuit, located in New Orleans, Louisiana, entered an </a:t>
            </a:r>
            <a:r>
              <a:rPr kumimoji="0" lang="en-US" altLang="en-US" sz="2000" b="0" i="0" u="none" strike="noStrike" cap="none" normalizeH="0" baseline="0" dirty="0">
                <a:ln>
                  <a:noFill/>
                </a:ln>
                <a:solidFill>
                  <a:srgbClr val="1376AB"/>
                </a:solidFill>
                <a:effectLst/>
                <a:latin typeface="+mn-lt"/>
                <a:hlinkClick r:id="rId7"/>
              </a:rPr>
              <a:t>order</a:t>
            </a:r>
            <a:r>
              <a:rPr kumimoji="0" lang="en-US" altLang="en-US" sz="2000" b="0" i="0" u="none" strike="noStrike" cap="none" normalizeH="0" baseline="0" dirty="0">
                <a:ln>
                  <a:noFill/>
                </a:ln>
                <a:solidFill>
                  <a:srgbClr val="4A4E57"/>
                </a:solidFill>
                <a:effectLst/>
                <a:latin typeface="+mn-lt"/>
              </a:rPr>
              <a:t> stating, “Because the petitions give cause to believe there are grave statutory and constitutional issues with the [ETS], the [ETS] is hereby STAYED pending further action by this court.”  </a:t>
            </a:r>
            <a:r>
              <a:rPr kumimoji="0" lang="en-US" altLang="en-US" sz="2000" b="0" i="1" u="sng" strike="noStrike" cap="none" normalizeH="0" baseline="0" dirty="0">
                <a:ln>
                  <a:noFill/>
                </a:ln>
                <a:solidFill>
                  <a:srgbClr val="4A4E57"/>
                </a:solidFill>
                <a:effectLst/>
                <a:latin typeface="+mn-lt"/>
              </a:rPr>
              <a:t>BST Holdings, et. al, v. OSHA, et. al</a:t>
            </a:r>
            <a:r>
              <a:rPr kumimoji="0" lang="en-US" altLang="en-US" sz="2000" b="0" i="0" u="none" strike="noStrike" cap="none" normalizeH="0" baseline="0" dirty="0">
                <a:ln>
                  <a:noFill/>
                </a:ln>
                <a:solidFill>
                  <a:srgbClr val="4A4E57"/>
                </a:solidFill>
                <a:effectLst/>
                <a:latin typeface="+mn-lt"/>
              </a:rPr>
              <a:t>, No. 21-60845. </a:t>
            </a:r>
            <a:endParaRPr kumimoji="0" lang="en-US" altLang="en-US" sz="2000" b="0" i="0" u="none" strike="noStrike" cap="none" normalizeH="0" baseline="0" dirty="0">
              <a:ln>
                <a:noFill/>
              </a:ln>
              <a:solidFill>
                <a:schemeClr val="tx1"/>
              </a:solidFill>
              <a:effectLst/>
              <a:latin typeface="+mn-lt"/>
            </a:endParaRPr>
          </a:p>
        </p:txBody>
      </p:sp>
      <p:sp>
        <p:nvSpPr>
          <p:cNvPr id="7" name="AutoShape 4" descr="🌾">
            <a:extLst>
              <a:ext uri="{FF2B5EF4-FFF2-40B4-BE49-F238E27FC236}">
                <a16:creationId xmlns:a16="http://schemas.microsoft.com/office/drawing/2014/main" id="{02DB590B-2266-43A7-BEC6-053CA5AE47E4}"/>
              </a:ext>
            </a:extLst>
          </p:cNvPr>
          <p:cNvSpPr>
            <a:spLocks noChangeAspect="1" noChangeArrowheads="1"/>
          </p:cNvSpPr>
          <p:nvPr/>
        </p:nvSpPr>
        <p:spPr bwMode="auto">
          <a:xfrm>
            <a:off x="6145213" y="-236538"/>
            <a:ext cx="304800" cy="35925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353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3C0330-5FCF-4E97-956E-31E630E267F9}"/>
              </a:ext>
            </a:extLst>
          </p:cNvPr>
          <p:cNvSpPr txBox="1"/>
          <p:nvPr/>
        </p:nvSpPr>
        <p:spPr>
          <a:xfrm>
            <a:off x="343988" y="1329453"/>
            <a:ext cx="11120846" cy="4862870"/>
          </a:xfrm>
          <a:prstGeom prst="rect">
            <a:avLst/>
          </a:prstGeom>
          <a:noFill/>
        </p:spPr>
        <p:txBody>
          <a:bodyPr wrap="square">
            <a:spAutoFit/>
          </a:bodyPr>
          <a:lstStyle/>
          <a:p>
            <a:r>
              <a:rPr lang="en-US" sz="2000" b="1" i="0" dirty="0">
                <a:solidFill>
                  <a:schemeClr val="accent5">
                    <a:lumMod val="75000"/>
                  </a:schemeClr>
                </a:solidFill>
                <a:effectLst/>
                <a:latin typeface="Franklin Gothic Medium" panose="020B0603020102020204" pitchFamily="34" charset="0"/>
              </a:rPr>
              <a:t>COVID-19: Federal Courts Affirm Stay and Consolidate Cases Challenging OSHA’s Vaccination and Testing Emergency Temporary Standard</a:t>
            </a:r>
          </a:p>
          <a:p>
            <a:pPr marL="285750" indent="-285750">
              <a:buFont typeface="Arial" panose="020B0604020202020204" pitchFamily="34" charset="0"/>
              <a:buChar char="•"/>
            </a:pPr>
            <a:endParaRPr lang="en-US" b="1" i="0" dirty="0">
              <a:solidFill>
                <a:srgbClr val="4A4E57"/>
              </a:solidFill>
              <a:effectLst/>
            </a:endParaRPr>
          </a:p>
          <a:p>
            <a:pPr marL="285750" indent="-285750">
              <a:buFont typeface="Arial" panose="020B0604020202020204" pitchFamily="34" charset="0"/>
              <a:buChar char="•"/>
            </a:pPr>
            <a:r>
              <a:rPr lang="en-US" b="0" i="0" dirty="0">
                <a:solidFill>
                  <a:srgbClr val="4A4E57"/>
                </a:solidFill>
                <a:effectLst/>
              </a:rPr>
              <a:t>On November 12, 2021, the U.S. Court of Appeals for the Fifth Circuit issued an </a:t>
            </a:r>
            <a:r>
              <a:rPr lang="en-US" b="0" i="0" u="none" strike="noStrike" dirty="0">
                <a:solidFill>
                  <a:srgbClr val="1376AB"/>
                </a:solidFill>
                <a:effectLst/>
                <a:hlinkClick r:id="rId2"/>
              </a:rPr>
              <a:t>opinion</a:t>
            </a:r>
            <a:r>
              <a:rPr lang="en-US" b="0" i="0" dirty="0">
                <a:solidFill>
                  <a:srgbClr val="4A4E57"/>
                </a:solidFill>
                <a:effectLst/>
              </a:rPr>
              <a:t> reaffirming the court’s November 6, 2021  temporary </a:t>
            </a:r>
            <a:r>
              <a:rPr lang="en-US" b="0" i="0" u="none" strike="noStrike" dirty="0">
                <a:solidFill>
                  <a:srgbClr val="1376AB"/>
                </a:solidFill>
                <a:effectLst/>
                <a:hlinkClick r:id="rId3"/>
              </a:rPr>
              <a:t>stay</a:t>
            </a:r>
            <a:r>
              <a:rPr lang="en-US" b="0" i="0" dirty="0">
                <a:solidFill>
                  <a:srgbClr val="4A4E57"/>
                </a:solidFill>
                <a:effectLst/>
              </a:rPr>
              <a:t> of the U.S. Department of Labor (DOL) Occupational Safety and Health Administration’s (OSHA) November 5, 2021 COVID-19 Vaccination and Testing Emergency Temporary Standard (</a:t>
            </a:r>
            <a:r>
              <a:rPr lang="en-US" b="0" i="0" u="none" strike="noStrike" dirty="0">
                <a:solidFill>
                  <a:srgbClr val="1376AB"/>
                </a:solidFill>
                <a:effectLst/>
                <a:hlinkClick r:id="rId4"/>
              </a:rPr>
              <a:t>86 FR 61402</a:t>
            </a:r>
            <a:r>
              <a:rPr lang="en-US" b="0" i="0" dirty="0">
                <a:solidFill>
                  <a:srgbClr val="4A4E57"/>
                </a:solidFill>
                <a:effectLst/>
              </a:rPr>
              <a:t>).  </a:t>
            </a:r>
            <a:r>
              <a:rPr lang="en-US" b="0" i="1" dirty="0">
                <a:solidFill>
                  <a:srgbClr val="4A4E57"/>
                </a:solidFill>
                <a:effectLst/>
              </a:rPr>
              <a:t>BST Holdings v. OSHA</a:t>
            </a:r>
            <a:r>
              <a:rPr lang="en-US" b="0" i="0" dirty="0">
                <a:solidFill>
                  <a:srgbClr val="4A4E57"/>
                </a:solidFill>
                <a:effectLst/>
              </a:rPr>
              <a:t>, No. </a:t>
            </a:r>
            <a:r>
              <a:rPr lang="en-US" b="0" i="0" u="sng" dirty="0">
                <a:solidFill>
                  <a:srgbClr val="1A80B6"/>
                </a:solidFill>
                <a:effectLst/>
                <a:hlinkClick r:id="rId5"/>
              </a:rPr>
              <a:t>21-60845</a:t>
            </a:r>
            <a:r>
              <a:rPr lang="en-US" b="0" i="0" dirty="0">
                <a:solidFill>
                  <a:srgbClr val="4A4E57"/>
                </a:solidFill>
                <a:effectLst/>
              </a:rPr>
              <a:t>.  </a:t>
            </a:r>
          </a:p>
          <a:p>
            <a:endParaRPr lang="en-US" dirty="0">
              <a:solidFill>
                <a:srgbClr val="4A4E57"/>
              </a:solidFill>
            </a:endParaRPr>
          </a:p>
          <a:p>
            <a:pPr marL="285750" indent="-285750">
              <a:buFont typeface="Arial" panose="020B0604020202020204" pitchFamily="34" charset="0"/>
              <a:buChar char="•"/>
            </a:pPr>
            <a:r>
              <a:rPr lang="en-US" b="0" i="0" dirty="0">
                <a:solidFill>
                  <a:srgbClr val="4A4E57"/>
                </a:solidFill>
                <a:effectLst/>
              </a:rPr>
              <a:t>OSHA’s </a:t>
            </a:r>
            <a:r>
              <a:rPr lang="en-US" b="0" i="0" u="none" strike="noStrike" dirty="0">
                <a:solidFill>
                  <a:srgbClr val="1376AB"/>
                </a:solidFill>
                <a:effectLst/>
                <a:hlinkClick r:id="rId6"/>
              </a:rPr>
              <a:t>“Emergency Temporary Standard” webpage</a:t>
            </a:r>
            <a:r>
              <a:rPr lang="en-US" b="0" i="0" dirty="0">
                <a:solidFill>
                  <a:srgbClr val="4A4E57"/>
                </a:solidFill>
                <a:effectLst/>
              </a:rPr>
              <a:t> now states that, although the agency “remains confident in its authority to protect workers in emergencies, OSHA has suspended activities related to the implementation and enforcement of the ETS pending future developments in the litigation.”  Those further developments will include disposition of a motion for a permanent injunction against the ETS.  </a:t>
            </a:r>
          </a:p>
          <a:p>
            <a:pPr marL="285750" indent="-285750">
              <a:buFont typeface="Arial" panose="020B0604020202020204" pitchFamily="34" charset="0"/>
              <a:buChar char="•"/>
            </a:pPr>
            <a:endParaRPr lang="en-US" dirty="0">
              <a:solidFill>
                <a:srgbClr val="4A4E57"/>
              </a:solidFill>
            </a:endParaRPr>
          </a:p>
          <a:p>
            <a:pPr marL="285750" indent="-285750">
              <a:buFont typeface="Arial" panose="020B0604020202020204" pitchFamily="34" charset="0"/>
              <a:buChar char="•"/>
            </a:pPr>
            <a:r>
              <a:rPr lang="en-US" b="0" i="0" dirty="0">
                <a:solidFill>
                  <a:srgbClr val="4A4E57"/>
                </a:solidFill>
                <a:effectLst/>
              </a:rPr>
              <a:t>On November 16, 2021, the United States Judicial Panel on Multidistrict Litigation </a:t>
            </a:r>
            <a:r>
              <a:rPr lang="en-US" b="0" i="0" u="none" strike="noStrike" dirty="0">
                <a:solidFill>
                  <a:srgbClr val="1376AB"/>
                </a:solidFill>
                <a:effectLst/>
                <a:hlinkClick r:id="rId7"/>
              </a:rPr>
              <a:t>ordered</a:t>
            </a:r>
            <a:r>
              <a:rPr lang="en-US" b="0" i="0" dirty="0">
                <a:solidFill>
                  <a:srgbClr val="4A4E57"/>
                </a:solidFill>
                <a:effectLst/>
              </a:rPr>
              <a:t> that all further legal proceedings in twelve separate legal challenges to the ETS filed in the twelve U.S. Circuit Courts of Appeals shall be decided in one consolidated case and decided by the Sixth Circuit Court of Appeals. For more, see </a:t>
            </a:r>
            <a:r>
              <a:rPr lang="en-US" b="0" i="1" u="none" strike="noStrike" dirty="0">
                <a:solidFill>
                  <a:srgbClr val="1376AB"/>
                </a:solidFill>
                <a:effectLst/>
                <a:hlinkClick r:id="rId8"/>
              </a:rPr>
              <a:t>ALWR—Nov. 5, 2021</a:t>
            </a:r>
            <a:r>
              <a:rPr lang="en-US" b="0" i="0" dirty="0">
                <a:solidFill>
                  <a:srgbClr val="4A4E57"/>
                </a:solidFill>
                <a:effectLst/>
              </a:rPr>
              <a:t>, “OSHA Vaccination Mandate Issued and Immediately Stayed by Federal Court.”</a:t>
            </a:r>
            <a:endParaRPr lang="en-US" dirty="0"/>
          </a:p>
        </p:txBody>
      </p:sp>
    </p:spTree>
    <p:extLst>
      <p:ext uri="{BB962C8B-B14F-4D97-AF65-F5344CB8AC3E}">
        <p14:creationId xmlns:p14="http://schemas.microsoft.com/office/powerpoint/2010/main" val="201194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FC42-CDE8-4D30-B81E-E05AD2918F08}"/>
              </a:ext>
            </a:extLst>
          </p:cNvPr>
          <p:cNvSpPr>
            <a:spLocks noGrp="1"/>
          </p:cNvSpPr>
          <p:nvPr>
            <p:ph type="title"/>
          </p:nvPr>
        </p:nvSpPr>
        <p:spPr>
          <a:xfrm>
            <a:off x="393082" y="1160584"/>
            <a:ext cx="10700657" cy="506671"/>
          </a:xfrm>
        </p:spPr>
        <p:txBody>
          <a:bodyPr>
            <a:noAutofit/>
          </a:bodyPr>
          <a:lstStyle/>
          <a:p>
            <a:r>
              <a:rPr lang="en-US" sz="3600" b="1" dirty="0">
                <a:solidFill>
                  <a:schemeClr val="accent1"/>
                </a:solidFill>
              </a:rPr>
              <a:t>OSHA ETS have not fared well historically</a:t>
            </a:r>
          </a:p>
        </p:txBody>
      </p:sp>
      <p:sp>
        <p:nvSpPr>
          <p:cNvPr id="3" name="Content Placeholder 2">
            <a:extLst>
              <a:ext uri="{FF2B5EF4-FFF2-40B4-BE49-F238E27FC236}">
                <a16:creationId xmlns:a16="http://schemas.microsoft.com/office/drawing/2014/main" id="{A65B5EAE-E8E7-4755-B2A2-DEC20525AA8B}"/>
              </a:ext>
            </a:extLst>
          </p:cNvPr>
          <p:cNvSpPr>
            <a:spLocks noGrp="1"/>
          </p:cNvSpPr>
          <p:nvPr>
            <p:ph idx="1"/>
          </p:nvPr>
        </p:nvSpPr>
        <p:spPr>
          <a:xfrm>
            <a:off x="394278" y="1667255"/>
            <a:ext cx="10700657" cy="4767943"/>
          </a:xfrm>
        </p:spPr>
        <p:txBody>
          <a:bodyPr>
            <a:normAutofit/>
          </a:bodyPr>
          <a:lstStyle/>
          <a:p>
            <a:pPr fontAlgn="base"/>
            <a:r>
              <a:rPr lang="en-US" sz="2600" dirty="0"/>
              <a:t>OSHA is authorized to issue and ETS only if doing so is “necessary to protect workers from grave danger.” The agency has issued nine emergency temporary standards in its 30-year history. The most recent was in 1983. Six of the nine emergency standards that were issued also were challenged in court. Of those six, only one was allowed to go into effect. </a:t>
            </a:r>
            <a:endParaRPr lang="en-US" sz="2600" dirty="0">
              <a:solidFill>
                <a:srgbClr val="292E31"/>
              </a:solidFill>
            </a:endParaRPr>
          </a:p>
          <a:p>
            <a:endParaRPr lang="en-US" dirty="0"/>
          </a:p>
        </p:txBody>
      </p:sp>
      <p:pic>
        <p:nvPicPr>
          <p:cNvPr id="4" name="Picture 3">
            <a:extLst>
              <a:ext uri="{FF2B5EF4-FFF2-40B4-BE49-F238E27FC236}">
                <a16:creationId xmlns:a16="http://schemas.microsoft.com/office/drawing/2014/main" id="{9A836631-5513-4CA5-80F1-73D1C53C0B29}"/>
              </a:ext>
            </a:extLst>
          </p:cNvPr>
          <p:cNvPicPr>
            <a:picLocks noChangeAspect="1"/>
          </p:cNvPicPr>
          <p:nvPr/>
        </p:nvPicPr>
        <p:blipFill>
          <a:blip r:embed="rId2"/>
          <a:stretch>
            <a:fillRect/>
          </a:stretch>
        </p:blipFill>
        <p:spPr>
          <a:xfrm>
            <a:off x="2449092" y="3536598"/>
            <a:ext cx="5883145" cy="3308294"/>
          </a:xfrm>
          <a:prstGeom prst="rect">
            <a:avLst/>
          </a:prstGeom>
        </p:spPr>
      </p:pic>
    </p:spTree>
    <p:extLst>
      <p:ext uri="{BB962C8B-B14F-4D97-AF65-F5344CB8AC3E}">
        <p14:creationId xmlns:p14="http://schemas.microsoft.com/office/powerpoint/2010/main" val="237069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A13167-D25A-485A-BFD4-49ACB5A3B749}"/>
              </a:ext>
            </a:extLst>
          </p:cNvPr>
          <p:cNvPicPr>
            <a:picLocks noChangeAspect="1"/>
          </p:cNvPicPr>
          <p:nvPr/>
        </p:nvPicPr>
        <p:blipFill>
          <a:blip r:embed="rId2"/>
          <a:stretch>
            <a:fillRect/>
          </a:stretch>
        </p:blipFill>
        <p:spPr>
          <a:xfrm>
            <a:off x="0" y="0"/>
            <a:ext cx="12192000" cy="5505579"/>
          </a:xfrm>
          <a:prstGeom prst="rect">
            <a:avLst/>
          </a:prstGeom>
        </p:spPr>
      </p:pic>
      <p:sp>
        <p:nvSpPr>
          <p:cNvPr id="5" name="TextBox 4">
            <a:extLst>
              <a:ext uri="{FF2B5EF4-FFF2-40B4-BE49-F238E27FC236}">
                <a16:creationId xmlns:a16="http://schemas.microsoft.com/office/drawing/2014/main" id="{97B288E0-26C2-4261-871F-A37350BAB7D5}"/>
              </a:ext>
            </a:extLst>
          </p:cNvPr>
          <p:cNvSpPr txBox="1"/>
          <p:nvPr/>
        </p:nvSpPr>
        <p:spPr>
          <a:xfrm>
            <a:off x="2603242" y="5794310"/>
            <a:ext cx="6298163" cy="830997"/>
          </a:xfrm>
          <a:prstGeom prst="rect">
            <a:avLst/>
          </a:prstGeom>
          <a:noFill/>
        </p:spPr>
        <p:txBody>
          <a:bodyPr wrap="square" rtlCol="0">
            <a:spAutoFit/>
          </a:bodyPr>
          <a:lstStyle/>
          <a:p>
            <a:pPr algn="ctr"/>
            <a:r>
              <a:rPr lang="en-US" sz="4800" b="1" dirty="0">
                <a:solidFill>
                  <a:schemeClr val="accent1"/>
                </a:solidFill>
                <a:latin typeface="Franklin Gothic Medium" panose="020B0603020102020204" pitchFamily="34" charset="0"/>
                <a:hlinkClick r:id="rId3"/>
              </a:rPr>
              <a:t>aglaw.psu.edu</a:t>
            </a:r>
            <a:endParaRPr lang="en-US" sz="48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424406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2573-F3E4-4C7E-803F-28A97C056C4F}"/>
              </a:ext>
            </a:extLst>
          </p:cNvPr>
          <p:cNvSpPr>
            <a:spLocks noGrp="1"/>
          </p:cNvSpPr>
          <p:nvPr>
            <p:ph type="title"/>
          </p:nvPr>
        </p:nvSpPr>
        <p:spPr>
          <a:xfrm>
            <a:off x="709127" y="1166327"/>
            <a:ext cx="10038184" cy="597159"/>
          </a:xfrm>
        </p:spPr>
        <p:txBody>
          <a:bodyPr>
            <a:normAutofit/>
          </a:bodyPr>
          <a:lstStyle/>
          <a:p>
            <a:pPr marL="228600" lvl="0" indent="-228600">
              <a:spcBef>
                <a:spcPts val="1000"/>
              </a:spcBef>
            </a:pPr>
            <a:r>
              <a:rPr lang="en-US" sz="3600" b="1" dirty="0">
                <a:solidFill>
                  <a:schemeClr val="accent1"/>
                </a:solidFill>
                <a:ea typeface="+mn-ea"/>
                <a:cs typeface="+mn-cs"/>
              </a:rPr>
              <a:t>New H-2A Final Rule stranded </a:t>
            </a:r>
            <a:endParaRPr lang="en-US" b="1" dirty="0"/>
          </a:p>
        </p:txBody>
      </p:sp>
      <p:sp>
        <p:nvSpPr>
          <p:cNvPr id="3" name="Content Placeholder 2">
            <a:extLst>
              <a:ext uri="{FF2B5EF4-FFF2-40B4-BE49-F238E27FC236}">
                <a16:creationId xmlns:a16="http://schemas.microsoft.com/office/drawing/2014/main" id="{2BCBD69D-64E3-48A5-A507-FE9B5DE78DAF}"/>
              </a:ext>
            </a:extLst>
          </p:cNvPr>
          <p:cNvSpPr>
            <a:spLocks noGrp="1"/>
          </p:cNvSpPr>
          <p:nvPr>
            <p:ph idx="1"/>
          </p:nvPr>
        </p:nvSpPr>
        <p:spPr>
          <a:xfrm>
            <a:off x="709127" y="1837991"/>
            <a:ext cx="10515600" cy="4488164"/>
          </a:xfrm>
        </p:spPr>
        <p:txBody>
          <a:bodyPr>
            <a:normAutofit fontScale="77500" lnSpcReduction="20000"/>
          </a:bodyPr>
          <a:lstStyle/>
          <a:p>
            <a:pPr marL="0" indent="0" fontAlgn="base">
              <a:buNone/>
            </a:pPr>
            <a:r>
              <a:rPr lang="en-US" b="1" dirty="0"/>
              <a:t>DOL Issues Final H-2A Rule but it is subject to Regulatory Freeze EO</a:t>
            </a:r>
          </a:p>
          <a:p>
            <a:pPr marL="0" indent="0" fontAlgn="base">
              <a:buNone/>
            </a:pPr>
            <a:r>
              <a:rPr lang="en-US" dirty="0"/>
              <a:t>On January 15, 2021 the U.S. Department of Labor (DOL) Employment and Training Administration </a:t>
            </a:r>
            <a:r>
              <a:rPr lang="en-US" dirty="0">
                <a:hlinkClick r:id="rId2"/>
              </a:rPr>
              <a:t>announced</a:t>
            </a:r>
            <a:r>
              <a:rPr lang="en-US" dirty="0"/>
              <a:t> the forthcoming publication of a </a:t>
            </a:r>
            <a:r>
              <a:rPr lang="en-US" dirty="0">
                <a:hlinkClick r:id="rId3"/>
              </a:rPr>
              <a:t>final rule</a:t>
            </a:r>
            <a:r>
              <a:rPr lang="en-US" dirty="0"/>
              <a:t> titled “Temporary Agricultural Employment of H-2A Nonimmigrants in the United States.”  The final rule requires job orders and applications to be filed electronically, allowing DOL to share information with the Department of Homeland Security and other federal agencies, and allows employers without full-time work offerings to file a single application for joint employment to provide full-time work.  The rule also allows employers to stagger the entry of H-2A workers into the country over 120 days and permits state and federal authorities to conduct inspections of employer-provided housing for up to twenty-four months.  For more on the July 26, 2019 proposed rulemaking, see </a:t>
            </a:r>
            <a:r>
              <a:rPr lang="en-US" i="1" dirty="0">
                <a:hlinkClick r:id="rId4"/>
              </a:rPr>
              <a:t>ALWR—August 1, 2019</a:t>
            </a:r>
            <a:r>
              <a:rPr lang="en-US" dirty="0"/>
              <a:t>, “Department of Labor Proposes Changes to H-2A Program.” </a:t>
            </a:r>
          </a:p>
          <a:p>
            <a:endParaRPr lang="en-US" dirty="0"/>
          </a:p>
        </p:txBody>
      </p:sp>
    </p:spTree>
    <p:extLst>
      <p:ext uri="{BB962C8B-B14F-4D97-AF65-F5344CB8AC3E}">
        <p14:creationId xmlns:p14="http://schemas.microsoft.com/office/powerpoint/2010/main" val="46950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3EF7-E408-4047-9A20-87D89163D324}"/>
              </a:ext>
            </a:extLst>
          </p:cNvPr>
          <p:cNvSpPr>
            <a:spLocks noGrp="1"/>
          </p:cNvSpPr>
          <p:nvPr>
            <p:ph type="title"/>
          </p:nvPr>
        </p:nvSpPr>
        <p:spPr>
          <a:xfrm>
            <a:off x="370112" y="1054359"/>
            <a:ext cx="10451841" cy="578498"/>
          </a:xfrm>
        </p:spPr>
        <p:txBody>
          <a:bodyPr>
            <a:noAutofit/>
          </a:bodyPr>
          <a:lstStyle/>
          <a:p>
            <a:r>
              <a:rPr lang="en-US" sz="3600" b="1" dirty="0">
                <a:solidFill>
                  <a:schemeClr val="accent5">
                    <a:lumMod val="75000"/>
                  </a:schemeClr>
                </a:solidFill>
              </a:rPr>
              <a:t>COVID-19 &amp; EEOC Compliance </a:t>
            </a:r>
          </a:p>
        </p:txBody>
      </p:sp>
      <p:sp>
        <p:nvSpPr>
          <p:cNvPr id="3" name="Content Placeholder 2">
            <a:extLst>
              <a:ext uri="{FF2B5EF4-FFF2-40B4-BE49-F238E27FC236}">
                <a16:creationId xmlns:a16="http://schemas.microsoft.com/office/drawing/2014/main" id="{8A64D4BF-7680-4C34-88D0-94FE86E667A4}"/>
              </a:ext>
            </a:extLst>
          </p:cNvPr>
          <p:cNvSpPr>
            <a:spLocks noGrp="1"/>
          </p:cNvSpPr>
          <p:nvPr>
            <p:ph idx="1"/>
          </p:nvPr>
        </p:nvSpPr>
        <p:spPr>
          <a:xfrm>
            <a:off x="500742" y="1787696"/>
            <a:ext cx="10515600" cy="5004989"/>
          </a:xfrm>
        </p:spPr>
        <p:txBody>
          <a:bodyPr>
            <a:normAutofit/>
          </a:bodyPr>
          <a:lstStyle/>
          <a:p>
            <a:r>
              <a:rPr lang="en-US" b="1" dirty="0">
                <a:solidFill>
                  <a:schemeClr val="accent5">
                    <a:lumMod val="75000"/>
                  </a:schemeClr>
                </a:solidFill>
                <a:hlinkClick r:id="rId2">
                  <a:extLst>
                    <a:ext uri="{A12FA001-AC4F-418D-AE19-62706E023703}">
                      <ahyp:hlinkClr xmlns:ahyp="http://schemas.microsoft.com/office/drawing/2018/hyperlinkcolor" val="tx"/>
                    </a:ext>
                  </a:extLst>
                </a:hlinkClick>
              </a:rPr>
              <a:t>What You Should Know About COVID-19 and the ADA, the Rehabilitation Act, and Other EEO Laws</a:t>
            </a:r>
            <a:r>
              <a:rPr lang="en-US" sz="2800" b="1" dirty="0">
                <a:solidFill>
                  <a:schemeClr val="accent5">
                    <a:lumMod val="75000"/>
                  </a:schemeClr>
                </a:solidFill>
              </a:rPr>
              <a:t>   - </a:t>
            </a:r>
            <a:r>
              <a:rPr lang="en-US" sz="2800" i="1" dirty="0"/>
              <a:t>Technical Assistance Questions and Answers – Last updated on November 17, 2021</a:t>
            </a:r>
          </a:p>
          <a:p>
            <a:pPr lvl="1"/>
            <a:r>
              <a:rPr lang="en-US" dirty="0"/>
              <a:t>A quick review of this document reveals the many sticky questions that may arise in handling COVID-19 in the workplace.  This is one area where an employee’s medical information can be relevant and an employer may inquire/possess information that is not customary. </a:t>
            </a:r>
          </a:p>
          <a:p>
            <a:r>
              <a:rPr lang="en-US" sz="2800" dirty="0"/>
              <a:t>Answers: Employer vaccination mandates, employer incentives, handling of accommodations for ADA-protected reasons or religious belief</a:t>
            </a:r>
          </a:p>
        </p:txBody>
      </p:sp>
    </p:spTree>
    <p:extLst>
      <p:ext uri="{BB962C8B-B14F-4D97-AF65-F5344CB8AC3E}">
        <p14:creationId xmlns:p14="http://schemas.microsoft.com/office/powerpoint/2010/main" val="21694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D2FE-B63B-4FF2-8341-B56414D10CBE}"/>
              </a:ext>
            </a:extLst>
          </p:cNvPr>
          <p:cNvSpPr>
            <a:spLocks noGrp="1"/>
          </p:cNvSpPr>
          <p:nvPr>
            <p:ph type="title"/>
          </p:nvPr>
        </p:nvSpPr>
        <p:spPr>
          <a:xfrm>
            <a:off x="362337" y="1110343"/>
            <a:ext cx="10515601" cy="481549"/>
          </a:xfrm>
        </p:spPr>
        <p:txBody>
          <a:bodyPr>
            <a:normAutofit fontScale="90000"/>
          </a:bodyPr>
          <a:lstStyle/>
          <a:p>
            <a:pPr marL="228600" lvl="0" indent="-228600">
              <a:spcBef>
                <a:spcPts val="1000"/>
              </a:spcBef>
            </a:pPr>
            <a:r>
              <a:rPr lang="en-US" sz="4000" b="1" dirty="0">
                <a:solidFill>
                  <a:schemeClr val="accent1"/>
                </a:solidFill>
                <a:ea typeface="+mn-ea"/>
                <a:cs typeface="+mn-cs"/>
                <a:hlinkClick r:id="rId2">
                  <a:extLst>
                    <a:ext uri="{A12FA001-AC4F-418D-AE19-62706E023703}">
                      <ahyp:hlinkClr xmlns:ahyp="http://schemas.microsoft.com/office/drawing/2018/hyperlinkcolor" val="tx"/>
                    </a:ext>
                  </a:extLst>
                </a:hlinkClick>
              </a:rPr>
              <a:t>H.R.1603 </a:t>
            </a:r>
            <a:r>
              <a:rPr lang="en-US" sz="4000" b="1" dirty="0">
                <a:solidFill>
                  <a:schemeClr val="accent1"/>
                </a:solidFill>
                <a:ea typeface="+mn-ea"/>
                <a:cs typeface="+mn-cs"/>
              </a:rPr>
              <a:t>- Farm Workforce Modernization Act 2021</a:t>
            </a:r>
            <a:endParaRPr lang="en-US" b="1" dirty="0">
              <a:solidFill>
                <a:schemeClr val="accent1"/>
              </a:solidFill>
            </a:endParaRPr>
          </a:p>
        </p:txBody>
      </p:sp>
      <p:sp>
        <p:nvSpPr>
          <p:cNvPr id="3" name="Content Placeholder 2">
            <a:extLst>
              <a:ext uri="{FF2B5EF4-FFF2-40B4-BE49-F238E27FC236}">
                <a16:creationId xmlns:a16="http://schemas.microsoft.com/office/drawing/2014/main" id="{2BDAA9E5-88E0-4317-9C8D-8079C4A459F7}"/>
              </a:ext>
            </a:extLst>
          </p:cNvPr>
          <p:cNvSpPr>
            <a:spLocks noGrp="1"/>
          </p:cNvSpPr>
          <p:nvPr>
            <p:ph idx="1"/>
          </p:nvPr>
        </p:nvSpPr>
        <p:spPr>
          <a:xfrm>
            <a:off x="362336" y="1722212"/>
            <a:ext cx="11608839" cy="5135788"/>
          </a:xfrm>
        </p:spPr>
        <p:txBody>
          <a:bodyPr>
            <a:normAutofit fontScale="25000" lnSpcReduction="20000"/>
          </a:bodyPr>
          <a:lstStyle/>
          <a:p>
            <a:pPr indent="0">
              <a:lnSpc>
                <a:spcPct val="120000"/>
              </a:lnSpc>
              <a:spcBef>
                <a:spcPts val="0"/>
              </a:spcBef>
              <a:buNone/>
            </a:pPr>
            <a:r>
              <a:rPr lang="en-US" sz="7200" b="1" dirty="0">
                <a:solidFill>
                  <a:schemeClr val="accent1"/>
                </a:solidFill>
              </a:rPr>
              <a:t>Passed House (260-165) and died in Senate in 2019.   Reintroduced 3/8/21 and passed House 3/18/21 (247-174). </a:t>
            </a:r>
          </a:p>
          <a:p>
            <a:pPr indent="0">
              <a:lnSpc>
                <a:spcPct val="120000"/>
              </a:lnSpc>
              <a:spcBef>
                <a:spcPts val="0"/>
              </a:spcBef>
            </a:pPr>
            <a:r>
              <a:rPr lang="en-US" sz="7200" dirty="0"/>
              <a:t>Establishes a </a:t>
            </a:r>
            <a:r>
              <a:rPr lang="en-US" sz="7200" b="1" i="1" dirty="0">
                <a:solidFill>
                  <a:schemeClr val="accent1"/>
                </a:solidFill>
              </a:rPr>
              <a:t>certified agricultural worker (CAW)</a:t>
            </a:r>
            <a:r>
              <a:rPr lang="en-US" sz="7200" i="1" dirty="0">
                <a:solidFill>
                  <a:schemeClr val="accent1"/>
                </a:solidFill>
              </a:rPr>
              <a:t>.</a:t>
            </a:r>
            <a:r>
              <a:rPr lang="en-US" sz="7200" dirty="0">
                <a:solidFill>
                  <a:schemeClr val="accent1"/>
                </a:solidFill>
              </a:rPr>
              <a:t>  </a:t>
            </a:r>
            <a:r>
              <a:rPr lang="en-US" sz="7200" dirty="0"/>
              <a:t>DHS may grant CAW status to an applying alien who: </a:t>
            </a:r>
          </a:p>
          <a:p>
            <a:pPr lvl="1" indent="0">
              <a:lnSpc>
                <a:spcPct val="120000"/>
              </a:lnSpc>
              <a:spcBef>
                <a:spcPts val="0"/>
              </a:spcBef>
              <a:buNone/>
            </a:pPr>
            <a:r>
              <a:rPr lang="en-US" sz="7200" dirty="0"/>
              <a:t>(1) performed at least 1,035 hours of agricultural labor during the two-year period prior to March 8, 2021; </a:t>
            </a:r>
          </a:p>
          <a:p>
            <a:pPr lvl="1" indent="0">
              <a:lnSpc>
                <a:spcPct val="120000"/>
              </a:lnSpc>
              <a:spcBef>
                <a:spcPts val="0"/>
              </a:spcBef>
              <a:buNone/>
            </a:pPr>
            <a:r>
              <a:rPr lang="en-US" sz="7200" dirty="0"/>
              <a:t>(2) on that date was inadmissible, deportable, or under a grant of deferred enforced departure or temporary protected status; and </a:t>
            </a:r>
          </a:p>
          <a:p>
            <a:pPr lvl="1" indent="0">
              <a:lnSpc>
                <a:spcPct val="120000"/>
              </a:lnSpc>
              <a:spcBef>
                <a:spcPts val="0"/>
              </a:spcBef>
              <a:buNone/>
            </a:pPr>
            <a:r>
              <a:rPr lang="en-US" sz="7200" dirty="0"/>
              <a:t>(3) has been continuously present in the United States from that date until receiving CAW status.</a:t>
            </a:r>
          </a:p>
          <a:p>
            <a:pPr indent="0">
              <a:lnSpc>
                <a:spcPct val="120000"/>
              </a:lnSpc>
              <a:spcBef>
                <a:spcPts val="0"/>
              </a:spcBef>
            </a:pPr>
            <a:r>
              <a:rPr lang="en-US" sz="7200" dirty="0"/>
              <a:t>CAW status valid for 5.5 years and may be extended; can grant dependent status to spouse/children of a principal alien.  </a:t>
            </a:r>
          </a:p>
          <a:p>
            <a:pPr indent="0">
              <a:lnSpc>
                <a:spcPct val="120000"/>
              </a:lnSpc>
              <a:spcBef>
                <a:spcPts val="0"/>
              </a:spcBef>
            </a:pPr>
            <a:r>
              <a:rPr lang="en-US" sz="7200" dirty="0"/>
              <a:t>No DHS detention or removal and authorized for employment until application final decision.  </a:t>
            </a:r>
          </a:p>
          <a:p>
            <a:pPr indent="0">
              <a:lnSpc>
                <a:spcPct val="120000"/>
              </a:lnSpc>
              <a:spcBef>
                <a:spcPts val="0"/>
              </a:spcBef>
            </a:pPr>
            <a:r>
              <a:rPr lang="en-US" sz="7200" dirty="0"/>
              <a:t>A process established for CAW (and dependents) to apply for permanent resident status. </a:t>
            </a:r>
          </a:p>
          <a:p>
            <a:pPr indent="0">
              <a:lnSpc>
                <a:spcPct val="120000"/>
              </a:lnSpc>
              <a:spcBef>
                <a:spcPts val="0"/>
              </a:spcBef>
            </a:pPr>
            <a:endParaRPr lang="en-US" sz="7200" dirty="0"/>
          </a:p>
          <a:p>
            <a:pPr indent="0">
              <a:lnSpc>
                <a:spcPct val="120000"/>
              </a:lnSpc>
              <a:spcBef>
                <a:spcPts val="0"/>
              </a:spcBef>
            </a:pPr>
            <a:r>
              <a:rPr lang="en-US" sz="7200" dirty="0"/>
              <a:t>DHS electronic platform for (1) filing H-2A petitions, (2) processing of H-2A cases, and (3) agencies share the data docket </a:t>
            </a:r>
          </a:p>
          <a:p>
            <a:pPr indent="0">
              <a:lnSpc>
                <a:spcPct val="120000"/>
              </a:lnSpc>
              <a:spcBef>
                <a:spcPts val="0"/>
              </a:spcBef>
            </a:pPr>
            <a:r>
              <a:rPr lang="en-US" sz="7200" dirty="0"/>
              <a:t>DHS pilot program allowing “portable” status to “string together” multiple jobs and staying in the country. </a:t>
            </a:r>
          </a:p>
          <a:p>
            <a:pPr indent="0">
              <a:lnSpc>
                <a:spcPct val="120000"/>
              </a:lnSpc>
              <a:spcBef>
                <a:spcPts val="0"/>
              </a:spcBef>
            </a:pPr>
            <a:r>
              <a:rPr lang="en-US" sz="7200" dirty="0"/>
              <a:t>DHS electronic system patterned on the E-Verify Program for mandatory employer verification in hiring, </a:t>
            </a:r>
          </a:p>
          <a:p>
            <a:pPr indent="0">
              <a:lnSpc>
                <a:spcPct val="120000"/>
              </a:lnSpc>
              <a:spcBef>
                <a:spcPts val="0"/>
              </a:spcBef>
            </a:pPr>
            <a:r>
              <a:rPr lang="en-US" sz="7200" dirty="0"/>
              <a:t>Various H-2A program changes: (1) H-2A worker minimum wage calculation revised; (2) modifies reporting of U.S. workers recruitment efforts; (3) guaranteed minimum work hours, (4) </a:t>
            </a:r>
            <a:r>
              <a:rPr lang="en-US" sz="7200" u="sng" dirty="0">
                <a:solidFill>
                  <a:srgbClr val="FF0000"/>
                </a:solidFill>
              </a:rPr>
              <a:t>program available for agricultural work that is not temporary or seasonal</a:t>
            </a:r>
            <a:r>
              <a:rPr lang="en-US" sz="7200" dirty="0"/>
              <a:t>, and (5) reserving a visa allocation for the dairy industry.</a:t>
            </a:r>
          </a:p>
          <a:p>
            <a:endParaRPr lang="en-US" dirty="0"/>
          </a:p>
        </p:txBody>
      </p:sp>
    </p:spTree>
    <p:extLst>
      <p:ext uri="{BB962C8B-B14F-4D97-AF65-F5344CB8AC3E}">
        <p14:creationId xmlns:p14="http://schemas.microsoft.com/office/powerpoint/2010/main" val="43175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DC70E-C16F-4E02-BA9A-489AFEC6A9C3}"/>
              </a:ext>
            </a:extLst>
          </p:cNvPr>
          <p:cNvSpPr>
            <a:spLocks noGrp="1"/>
          </p:cNvSpPr>
          <p:nvPr>
            <p:ph idx="1"/>
          </p:nvPr>
        </p:nvSpPr>
        <p:spPr>
          <a:xfrm>
            <a:off x="363893" y="1212980"/>
            <a:ext cx="10560698" cy="5514391"/>
          </a:xfrm>
        </p:spPr>
        <p:txBody>
          <a:bodyPr>
            <a:normAutofit fontScale="25000" lnSpcReduction="20000"/>
          </a:bodyPr>
          <a:lstStyle/>
          <a:p>
            <a:pPr marL="0" indent="0">
              <a:buNone/>
            </a:pPr>
            <a:r>
              <a:rPr lang="en-US" sz="7300" dirty="0">
                <a:latin typeface="Franklin Gothic Medium" panose="020B0603020102020204" pitchFamily="34" charset="0"/>
              </a:rPr>
              <a:t>US DOL’s </a:t>
            </a:r>
            <a:r>
              <a:rPr lang="en-US" sz="7300" dirty="0">
                <a:latin typeface="Franklin Gothic Medium" panose="020B0603020102020204" pitchFamily="34" charset="0"/>
                <a:hlinkClick r:id="rId2" action="ppaction://hlinkfile"/>
              </a:rPr>
              <a:t>Wage and Hour Division</a:t>
            </a:r>
            <a:r>
              <a:rPr lang="en-US" sz="7300" dirty="0">
                <a:latin typeface="Franklin Gothic Medium" panose="020B0603020102020204" pitchFamily="34" charset="0"/>
              </a:rPr>
              <a:t>’s </a:t>
            </a:r>
          </a:p>
          <a:p>
            <a:pPr marL="0" indent="0">
              <a:buNone/>
            </a:pPr>
            <a:r>
              <a:rPr lang="en-US" sz="12800" b="1" dirty="0">
                <a:solidFill>
                  <a:schemeClr val="accent1"/>
                </a:solidFill>
                <a:latin typeface="Franklin Gothic Medium" panose="020B0603020102020204" pitchFamily="34" charset="0"/>
                <a:hlinkClick r:id="rId3">
                  <a:extLst>
                    <a:ext uri="{A12FA001-AC4F-418D-AE19-62706E023703}">
                      <ahyp:hlinkClr xmlns:ahyp="http://schemas.microsoft.com/office/drawing/2018/hyperlinkcolor" val="tx"/>
                    </a:ext>
                  </a:extLst>
                </a:hlinkClick>
              </a:rPr>
              <a:t>Agriculture Compliance Assistance Toolkit</a:t>
            </a:r>
            <a:r>
              <a:rPr lang="en-US" sz="12800" b="1" dirty="0">
                <a:solidFill>
                  <a:schemeClr val="accent1"/>
                </a:solidFill>
                <a:latin typeface="Franklin Gothic Medium" panose="020B0603020102020204" pitchFamily="34" charset="0"/>
              </a:rPr>
              <a:t> </a:t>
            </a:r>
          </a:p>
          <a:p>
            <a:pPr fontAlgn="t"/>
            <a:endParaRPr lang="en-US" sz="12800" b="1" u="sng" dirty="0">
              <a:hlinkClick r:id="rId4"/>
            </a:endParaRPr>
          </a:p>
          <a:p>
            <a:pPr fontAlgn="t"/>
            <a:r>
              <a:rPr lang="en-US" sz="7200" b="1" u="sng" dirty="0">
                <a:hlinkClick r:id="rId4"/>
              </a:rPr>
              <a:t>Cultivating Compliance</a:t>
            </a:r>
            <a:r>
              <a:rPr lang="en-US" sz="7200" dirty="0"/>
              <a:t> – A comprehensive guide to labor law compliance specifically for employers of agricultural workers.</a:t>
            </a:r>
          </a:p>
          <a:p>
            <a:pPr fontAlgn="t"/>
            <a:r>
              <a:rPr lang="en-US" sz="7200" b="1" u="sng" dirty="0">
                <a:hlinkClick r:id="rId5"/>
              </a:rPr>
              <a:t>Cultivating Compliance: – Your Next Steps as a Registered Farm Labor Contractor (FLC)</a:t>
            </a:r>
            <a:r>
              <a:rPr lang="en-US" sz="7200" dirty="0"/>
              <a:t> – A guide to MSPA’s requirements for certified farm labor contractors.</a:t>
            </a:r>
          </a:p>
          <a:p>
            <a:pPr fontAlgn="t"/>
            <a:r>
              <a:rPr lang="en-US" sz="7200" b="1" dirty="0">
                <a:hlinkClick r:id="rId6"/>
              </a:rPr>
              <a:t>Migrant and Seasonal Agriculture Worker Protection Act (MSPA) poster</a:t>
            </a:r>
            <a:r>
              <a:rPr lang="en-US" sz="7200" dirty="0">
                <a:hlinkClick r:id="rId6"/>
              </a:rPr>
              <a:t> </a:t>
            </a:r>
            <a:r>
              <a:rPr lang="en-US" sz="7200" dirty="0"/>
              <a:t>– Required for employers of farm labor workers.</a:t>
            </a:r>
          </a:p>
          <a:p>
            <a:pPr fontAlgn="t"/>
            <a:r>
              <a:rPr lang="en-US" sz="7200" b="1" u="sng" dirty="0">
                <a:hlinkClick r:id="rId7"/>
              </a:rPr>
              <a:t>H-2A Program poster</a:t>
            </a:r>
            <a:r>
              <a:rPr lang="en-US" sz="7200" dirty="0"/>
              <a:t> – Required for employers of workers on H-2A visas.</a:t>
            </a:r>
          </a:p>
          <a:p>
            <a:pPr fontAlgn="t"/>
            <a:r>
              <a:rPr lang="en-US" sz="7200" b="1" u="sng" dirty="0">
                <a:hlinkClick r:id="rId8"/>
              </a:rPr>
              <a:t>Poster: Agriculture under the Fair Labor Standards Act</a:t>
            </a:r>
            <a:endParaRPr lang="en-US" sz="7200" dirty="0"/>
          </a:p>
          <a:p>
            <a:pPr fontAlgn="t"/>
            <a:r>
              <a:rPr lang="en-US" sz="7200" dirty="0"/>
              <a:t>Agricultural Fact Sheets</a:t>
            </a:r>
          </a:p>
          <a:p>
            <a:pPr lvl="1" fontAlgn="t"/>
            <a:r>
              <a:rPr lang="en-US" sz="7200" u="sng" dirty="0">
                <a:hlinkClick r:id="rId9"/>
              </a:rPr>
              <a:t>Wage and Hour Fact Sheet 49: The Migrant and Seasonal Agricultural Worker Protection Act</a:t>
            </a:r>
            <a:endParaRPr lang="en-US" sz="7200" dirty="0"/>
          </a:p>
          <a:p>
            <a:pPr lvl="1" fontAlgn="t"/>
            <a:r>
              <a:rPr lang="en-US" sz="7200" u="sng" dirty="0">
                <a:hlinkClick r:id="rId10"/>
              </a:rPr>
              <a:t>Wage and Hour Fact Sheet 50: Transportation under the Migrant and Seasonal Agricultural Worker Protection Act</a:t>
            </a:r>
            <a:endParaRPr lang="en-US" sz="7200" dirty="0"/>
          </a:p>
          <a:p>
            <a:pPr lvl="1" fontAlgn="t"/>
            <a:r>
              <a:rPr lang="en-US" sz="7200" u="sng" dirty="0">
                <a:hlinkClick r:id="rId11"/>
              </a:rPr>
              <a:t>Wage and Hour Fact Sheet 51: Field Sanitation Standards under the Occupational Safety and Health Act</a:t>
            </a:r>
            <a:endParaRPr lang="en-US" sz="7200" dirty="0"/>
          </a:p>
          <a:p>
            <a:pPr fontAlgn="t"/>
            <a:r>
              <a:rPr lang="en-US" sz="7200" u="sng" dirty="0">
                <a:hlinkClick r:id="rId12"/>
              </a:rPr>
              <a:t>Agricultural Employer’s Pocket Guide to Youth Employment</a:t>
            </a:r>
            <a:endParaRPr lang="en-US" sz="7200" dirty="0"/>
          </a:p>
          <a:p>
            <a:pPr lvl="1"/>
            <a:endParaRPr lang="en-US" dirty="0"/>
          </a:p>
        </p:txBody>
      </p:sp>
    </p:spTree>
    <p:extLst>
      <p:ext uri="{BB962C8B-B14F-4D97-AF65-F5344CB8AC3E}">
        <p14:creationId xmlns:p14="http://schemas.microsoft.com/office/powerpoint/2010/main" val="351083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8A3A-FD48-4CC0-A8D6-1C23750566BB}"/>
              </a:ext>
            </a:extLst>
          </p:cNvPr>
          <p:cNvSpPr>
            <a:spLocks noGrp="1"/>
          </p:cNvSpPr>
          <p:nvPr>
            <p:ph type="title"/>
          </p:nvPr>
        </p:nvSpPr>
        <p:spPr>
          <a:xfrm>
            <a:off x="446314" y="1166327"/>
            <a:ext cx="10515600" cy="826783"/>
          </a:xfrm>
        </p:spPr>
        <p:txBody>
          <a:bodyPr/>
          <a:lstStyle/>
          <a:p>
            <a:r>
              <a:rPr lang="en-US" b="1" dirty="0">
                <a:solidFill>
                  <a:schemeClr val="accent1"/>
                </a:solidFill>
              </a:rPr>
              <a:t>Center Resources – aglaw.psu.edu </a:t>
            </a:r>
          </a:p>
        </p:txBody>
      </p:sp>
      <p:sp>
        <p:nvSpPr>
          <p:cNvPr id="3" name="Content Placeholder 2">
            <a:extLst>
              <a:ext uri="{FF2B5EF4-FFF2-40B4-BE49-F238E27FC236}">
                <a16:creationId xmlns:a16="http://schemas.microsoft.com/office/drawing/2014/main" id="{32A2FB66-5643-4A62-A8E5-A1A14668A758}"/>
              </a:ext>
            </a:extLst>
          </p:cNvPr>
          <p:cNvSpPr>
            <a:spLocks noGrp="1"/>
          </p:cNvSpPr>
          <p:nvPr>
            <p:ph idx="1"/>
          </p:nvPr>
        </p:nvSpPr>
        <p:spPr>
          <a:xfrm>
            <a:off x="595604" y="1993110"/>
            <a:ext cx="10515600" cy="4566310"/>
          </a:xfrm>
        </p:spPr>
        <p:txBody>
          <a:bodyPr>
            <a:normAutofit/>
          </a:bodyPr>
          <a:lstStyle/>
          <a:p>
            <a:r>
              <a:rPr lang="en-US" sz="3600" b="1" dirty="0">
                <a:solidFill>
                  <a:schemeClr val="tx1"/>
                </a:solidFill>
              </a:rPr>
              <a:t>Workforce Issues</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COVID-19 Issue Tracker</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H-2A Program Issue Tracker</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Weekly Review </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Podcast</a:t>
            </a:r>
            <a:endParaRPr lang="en-US" sz="3200" b="1" dirty="0">
              <a:solidFill>
                <a:schemeClr val="tx1"/>
              </a:solidFill>
            </a:endParaRPr>
          </a:p>
          <a:p>
            <a:pPr marL="457200" lvl="1" indent="0">
              <a:buNone/>
            </a:pPr>
            <a:r>
              <a:rPr lang="en-US" sz="3200" dirty="0">
                <a:solidFill>
                  <a:schemeClr val="tx1"/>
                </a:solidFill>
              </a:rPr>
              <a:t>    </a:t>
            </a:r>
            <a:r>
              <a:rPr lang="en-US" sz="650" dirty="0">
                <a:solidFill>
                  <a:schemeClr val="tx1"/>
                </a:solidFill>
              </a:rPr>
              <a:t>                                       </a:t>
            </a:r>
          </a:p>
        </p:txBody>
      </p:sp>
    </p:spTree>
    <p:extLst>
      <p:ext uri="{BB962C8B-B14F-4D97-AF65-F5344CB8AC3E}">
        <p14:creationId xmlns:p14="http://schemas.microsoft.com/office/powerpoint/2010/main" val="328228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BFA2-DF15-4F24-8BD8-1AF4860E600E}"/>
              </a:ext>
            </a:extLst>
          </p:cNvPr>
          <p:cNvSpPr>
            <a:spLocks noGrp="1"/>
          </p:cNvSpPr>
          <p:nvPr>
            <p:ph type="title"/>
          </p:nvPr>
        </p:nvSpPr>
        <p:spPr>
          <a:xfrm>
            <a:off x="146179" y="1151306"/>
            <a:ext cx="10515600" cy="546865"/>
          </a:xfrm>
        </p:spPr>
        <p:txBody>
          <a:bodyPr>
            <a:noAutofit/>
          </a:bodyPr>
          <a:lstStyle/>
          <a:p>
            <a:r>
              <a:rPr lang="en-US" sz="3600" b="1" dirty="0">
                <a:solidFill>
                  <a:schemeClr val="accent1"/>
                </a:solidFill>
              </a:rPr>
              <a:t>Dicamba Drama Recap &amp; New Rules </a:t>
            </a:r>
          </a:p>
        </p:txBody>
      </p:sp>
      <p:sp>
        <p:nvSpPr>
          <p:cNvPr id="3" name="Content Placeholder 2">
            <a:extLst>
              <a:ext uri="{FF2B5EF4-FFF2-40B4-BE49-F238E27FC236}">
                <a16:creationId xmlns:a16="http://schemas.microsoft.com/office/drawing/2014/main" id="{98D27BFD-4A5D-4715-B59B-5953D8BA813E}"/>
              </a:ext>
            </a:extLst>
          </p:cNvPr>
          <p:cNvSpPr>
            <a:spLocks noGrp="1"/>
          </p:cNvSpPr>
          <p:nvPr>
            <p:ph idx="1"/>
          </p:nvPr>
        </p:nvSpPr>
        <p:spPr>
          <a:xfrm>
            <a:off x="205272" y="1698171"/>
            <a:ext cx="11709919" cy="4833258"/>
          </a:xfrm>
        </p:spPr>
        <p:txBody>
          <a:bodyPr>
            <a:normAutofit/>
          </a:bodyPr>
          <a:lstStyle/>
          <a:p>
            <a:pPr marL="0" indent="0">
              <a:lnSpc>
                <a:spcPct val="110000"/>
              </a:lnSpc>
              <a:spcBef>
                <a:spcPts val="0"/>
              </a:spcBef>
              <a:buNone/>
            </a:pPr>
            <a:r>
              <a:rPr lang="en-US" sz="1800" dirty="0"/>
              <a:t>6/3/20 - Ninth Circuit Court invalidates three 2018 registrations (</a:t>
            </a:r>
            <a:r>
              <a:rPr lang="en-US" sz="1800" dirty="0" err="1"/>
              <a:t>XtendiMax</a:t>
            </a:r>
            <a:r>
              <a:rPr lang="en-US" sz="1800" dirty="0"/>
              <a:t>, </a:t>
            </a:r>
            <a:r>
              <a:rPr lang="en-US" sz="1800" dirty="0" err="1"/>
              <a:t>Engenia</a:t>
            </a:r>
            <a:r>
              <a:rPr lang="en-US" sz="1800" dirty="0"/>
              <a:t> and </a:t>
            </a:r>
            <a:r>
              <a:rPr lang="en-US" sz="1800" dirty="0" err="1"/>
              <a:t>FeXapan</a:t>
            </a:r>
            <a:r>
              <a:rPr lang="en-US" sz="1800" dirty="0"/>
              <a:t>). </a:t>
            </a:r>
          </a:p>
          <a:p>
            <a:pPr marL="0" indent="0">
              <a:lnSpc>
                <a:spcPct val="110000"/>
              </a:lnSpc>
              <a:spcBef>
                <a:spcPts val="0"/>
              </a:spcBef>
              <a:buNone/>
            </a:pPr>
            <a:r>
              <a:rPr lang="en-US" sz="1800" dirty="0"/>
              <a:t>10/27/20 - EPA approves 3 new 5-year registrations (</a:t>
            </a:r>
            <a:r>
              <a:rPr lang="en-US" sz="1800" dirty="0" err="1"/>
              <a:t>XtendiMax</a:t>
            </a:r>
            <a:r>
              <a:rPr lang="en-US" sz="1800" dirty="0"/>
              <a:t>, </a:t>
            </a:r>
            <a:r>
              <a:rPr lang="en-US" sz="1800" dirty="0" err="1"/>
              <a:t>Engenia</a:t>
            </a:r>
            <a:r>
              <a:rPr lang="en-US" sz="1800" dirty="0"/>
              <a:t>, </a:t>
            </a:r>
            <a:r>
              <a:rPr lang="en-US" sz="1800" dirty="0" err="1"/>
              <a:t>Tavium</a:t>
            </a:r>
            <a:r>
              <a:rPr lang="en-US" sz="1800" dirty="0"/>
              <a:t>). (2/21/21 Corteva discontinues </a:t>
            </a:r>
            <a:r>
              <a:rPr lang="en-US" sz="1800" dirty="0" err="1"/>
              <a:t>FeXapan</a:t>
            </a:r>
            <a:r>
              <a:rPr lang="en-US" sz="1800" dirty="0"/>
              <a:t>) </a:t>
            </a:r>
          </a:p>
          <a:p>
            <a:pPr marL="0" indent="0">
              <a:lnSpc>
                <a:spcPct val="110000"/>
              </a:lnSpc>
              <a:spcBef>
                <a:spcPts val="0"/>
              </a:spcBef>
              <a:buNone/>
            </a:pPr>
            <a:r>
              <a:rPr lang="en-US" sz="1800" dirty="0"/>
              <a:t>12/21/20 - Same parties appeal on same grounds; other suits filed; all transferred and consolidated in D.C. Circuit.   </a:t>
            </a:r>
          </a:p>
          <a:p>
            <a:pPr marL="0" indent="0">
              <a:lnSpc>
                <a:spcPct val="110000"/>
              </a:lnSpc>
              <a:spcBef>
                <a:spcPts val="0"/>
              </a:spcBef>
              <a:buNone/>
            </a:pPr>
            <a:r>
              <a:rPr lang="en-US" sz="1800" dirty="0"/>
              <a:t>3/10/21 - EPA admits political interference in 2018 approvals; 5/24/21 confirmed by EPA Inspector General report. </a:t>
            </a:r>
          </a:p>
          <a:p>
            <a:pPr marL="0" indent="0">
              <a:lnSpc>
                <a:spcPct val="110000"/>
              </a:lnSpc>
              <a:spcBef>
                <a:spcPts val="0"/>
              </a:spcBef>
              <a:buNone/>
            </a:pPr>
            <a:r>
              <a:rPr lang="en-US" sz="1800" b="1" i="1" u="sng" dirty="0">
                <a:solidFill>
                  <a:schemeClr val="accent1"/>
                </a:solidFill>
              </a:rPr>
              <a:t>New Rules:</a:t>
            </a:r>
          </a:p>
          <a:p>
            <a:pPr marL="0">
              <a:lnSpc>
                <a:spcPct val="110000"/>
              </a:lnSpc>
              <a:spcBef>
                <a:spcPts val="0"/>
              </a:spcBef>
            </a:pPr>
            <a:r>
              <a:rPr lang="en-US" sz="1800" dirty="0"/>
              <a:t>For use with “dicamba-tolerant” soybean and cotton only;  Can apply only in 34 enumerated states.  </a:t>
            </a:r>
          </a:p>
          <a:p>
            <a:pPr marL="0">
              <a:lnSpc>
                <a:spcPct val="110000"/>
              </a:lnSpc>
              <a:spcBef>
                <a:spcPts val="0"/>
              </a:spcBef>
            </a:pPr>
            <a:r>
              <a:rPr lang="en-US" sz="1800" dirty="0"/>
              <a:t>Registrations expire on Dec. 20, 2025   </a:t>
            </a:r>
          </a:p>
          <a:p>
            <a:pPr marL="0">
              <a:lnSpc>
                <a:spcPct val="110000"/>
              </a:lnSpc>
              <a:spcBef>
                <a:spcPts val="0"/>
              </a:spcBef>
            </a:pPr>
            <a:r>
              <a:rPr lang="en-US" sz="1800" dirty="0"/>
              <a:t>Prohibit soybean application after June 30 annually (cotton - after July 30)</a:t>
            </a:r>
          </a:p>
          <a:p>
            <a:pPr>
              <a:lnSpc>
                <a:spcPct val="110000"/>
              </a:lnSpc>
              <a:spcBef>
                <a:spcPts val="0"/>
              </a:spcBef>
            </a:pPr>
            <a:r>
              <a:rPr lang="en-US" sz="1800" dirty="0"/>
              <a:t>Require the dicamba products to be tank-mixed with a “pH-buffering agent” and that producers maintain a 240-foot “downwind buffer” and a 310-foot buffer in “listed species” locations  (plus training requirements) </a:t>
            </a:r>
          </a:p>
          <a:p>
            <a:pPr>
              <a:lnSpc>
                <a:spcPct val="110000"/>
              </a:lnSpc>
              <a:spcBef>
                <a:spcPts val="0"/>
              </a:spcBef>
            </a:pPr>
            <a:r>
              <a:rPr lang="en-US" sz="1800" dirty="0"/>
              <a:t>Prohibit application during temperature inversions and at any time other than between one hour after sunrise and two hours before sunset </a:t>
            </a:r>
          </a:p>
          <a:p>
            <a:pPr marL="0" indent="0">
              <a:lnSpc>
                <a:spcPct val="110000"/>
              </a:lnSpc>
              <a:spcBef>
                <a:spcPts val="0"/>
              </a:spcBef>
              <a:buNone/>
            </a:pPr>
            <a:r>
              <a:rPr lang="en-US" sz="1800" b="1" i="1" u="sng" dirty="0">
                <a:solidFill>
                  <a:schemeClr val="accent1"/>
                </a:solidFill>
              </a:rPr>
              <a:t>Big Questions</a:t>
            </a:r>
            <a:r>
              <a:rPr lang="en-US" sz="1800" b="1" i="1" dirty="0">
                <a:solidFill>
                  <a:schemeClr val="accent1"/>
                </a:solidFill>
              </a:rPr>
              <a:t>:  </a:t>
            </a:r>
            <a:r>
              <a:rPr lang="en-US" sz="1800" dirty="0"/>
              <a:t>Will the D.C. Circuit Court wait to decide the case until winter?   Seems very likely.  What impact from other pesticides cases coming from federal courts that have been extremely critical of EPA actions (Chlorpyrifos, Glyphosate)  </a:t>
            </a:r>
          </a:p>
          <a:p>
            <a:pPr marL="0" indent="0">
              <a:buNone/>
            </a:pPr>
            <a:endParaRPr lang="en-US" dirty="0"/>
          </a:p>
        </p:txBody>
      </p:sp>
    </p:spTree>
    <p:extLst>
      <p:ext uri="{BB962C8B-B14F-4D97-AF65-F5344CB8AC3E}">
        <p14:creationId xmlns:p14="http://schemas.microsoft.com/office/powerpoint/2010/main" val="207446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8A3A-FD48-4CC0-A8D6-1C23750566BB}"/>
              </a:ext>
            </a:extLst>
          </p:cNvPr>
          <p:cNvSpPr>
            <a:spLocks noGrp="1"/>
          </p:cNvSpPr>
          <p:nvPr>
            <p:ph type="title"/>
          </p:nvPr>
        </p:nvSpPr>
        <p:spPr>
          <a:xfrm>
            <a:off x="446314" y="1166327"/>
            <a:ext cx="10515600" cy="826783"/>
          </a:xfrm>
        </p:spPr>
        <p:txBody>
          <a:bodyPr/>
          <a:lstStyle/>
          <a:p>
            <a:r>
              <a:rPr lang="en-US" b="1" dirty="0">
                <a:solidFill>
                  <a:schemeClr val="accent1"/>
                </a:solidFill>
              </a:rPr>
              <a:t>Center Resources – aglaw.psu.edu </a:t>
            </a:r>
          </a:p>
        </p:txBody>
      </p:sp>
      <p:sp>
        <p:nvSpPr>
          <p:cNvPr id="3" name="Content Placeholder 2">
            <a:extLst>
              <a:ext uri="{FF2B5EF4-FFF2-40B4-BE49-F238E27FC236}">
                <a16:creationId xmlns:a16="http://schemas.microsoft.com/office/drawing/2014/main" id="{32A2FB66-5643-4A62-A8E5-A1A14668A758}"/>
              </a:ext>
            </a:extLst>
          </p:cNvPr>
          <p:cNvSpPr>
            <a:spLocks noGrp="1"/>
          </p:cNvSpPr>
          <p:nvPr>
            <p:ph idx="1"/>
          </p:nvPr>
        </p:nvSpPr>
        <p:spPr>
          <a:xfrm>
            <a:off x="1690979" y="1993110"/>
            <a:ext cx="9167521" cy="4566310"/>
          </a:xfrm>
        </p:spPr>
        <p:txBody>
          <a:bodyPr>
            <a:normAutofit fontScale="92500" lnSpcReduction="20000"/>
          </a:bodyPr>
          <a:lstStyle/>
          <a:p>
            <a:r>
              <a:rPr lang="en-US" sz="3600" b="1" dirty="0">
                <a:solidFill>
                  <a:schemeClr val="tx1"/>
                </a:solidFill>
              </a:rPr>
              <a:t>Dicamba / Pesticides</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Dicamba Issue Tracker</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Glyphosate Issue Tracker</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2021 PA Farm Show Agricultural Law Symposium </a:t>
            </a:r>
          </a:p>
          <a:p>
            <a:pPr lvl="2">
              <a:buFont typeface="Wingdings" panose="05000000000000000000" pitchFamily="2" charset="2"/>
              <a:buChar char="§"/>
            </a:pPr>
            <a:r>
              <a:rPr lang="en-US" sz="2800" dirty="0">
                <a:solidFill>
                  <a:schemeClr val="tx1"/>
                </a:solidFill>
              </a:rPr>
              <a:t>Hour 4: Pesticide Drama &amp; Non-Target Liability video</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in the Spotlight – U.S. Court of Appeals Issues Two Separate Decisions in Pesticide Cases</a:t>
            </a:r>
            <a:endParaRPr lang="en-US" sz="3200" b="1" dirty="0">
              <a:solidFill>
                <a:schemeClr val="tx1"/>
              </a:solidFill>
            </a:endParaRP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Weekly Review</a:t>
            </a:r>
            <a:endParaRPr lang="en-US" sz="3200" b="1" dirty="0">
              <a:solidFill>
                <a:schemeClr val="tx1"/>
              </a:solidFill>
            </a:endParaRPr>
          </a:p>
          <a:p>
            <a:pPr lvl="1">
              <a:buFont typeface="Courier New" panose="02070309020205020404" pitchFamily="49" charset="0"/>
              <a:buChar char="o"/>
            </a:pPr>
            <a:r>
              <a:rPr lang="en-US" sz="3200" dirty="0">
                <a:solidFill>
                  <a:schemeClr val="tx1"/>
                </a:solidFill>
              </a:rPr>
              <a:t> Agricultural Law Podcast</a:t>
            </a:r>
            <a:endParaRPr lang="en-US" sz="3200" b="1" dirty="0">
              <a:solidFill>
                <a:schemeClr val="tx1"/>
              </a:solidFill>
            </a:endParaRPr>
          </a:p>
          <a:p>
            <a:pPr marL="457200" lvl="1" indent="0">
              <a:buNone/>
            </a:pPr>
            <a:r>
              <a:rPr lang="en-US" sz="3200" dirty="0">
                <a:solidFill>
                  <a:schemeClr val="tx1"/>
                </a:solidFill>
              </a:rPr>
              <a:t>    </a:t>
            </a:r>
            <a:r>
              <a:rPr lang="en-US" sz="650" dirty="0">
                <a:solidFill>
                  <a:schemeClr val="tx1"/>
                </a:solidFill>
              </a:rPr>
              <a:t>                                       </a:t>
            </a:r>
          </a:p>
        </p:txBody>
      </p:sp>
    </p:spTree>
    <p:extLst>
      <p:ext uri="{BB962C8B-B14F-4D97-AF65-F5344CB8AC3E}">
        <p14:creationId xmlns:p14="http://schemas.microsoft.com/office/powerpoint/2010/main" val="234951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7FA5-6ABD-46D4-966C-71B4AAAB311B}"/>
              </a:ext>
            </a:extLst>
          </p:cNvPr>
          <p:cNvSpPr>
            <a:spLocks noGrp="1"/>
          </p:cNvSpPr>
          <p:nvPr>
            <p:ph type="title"/>
          </p:nvPr>
        </p:nvSpPr>
        <p:spPr>
          <a:xfrm>
            <a:off x="334347" y="1115283"/>
            <a:ext cx="10515600" cy="528203"/>
          </a:xfrm>
        </p:spPr>
        <p:txBody>
          <a:bodyPr>
            <a:noAutofit/>
          </a:bodyPr>
          <a:lstStyle/>
          <a:p>
            <a:r>
              <a:rPr lang="en-US" sz="3600" b="1" dirty="0">
                <a:solidFill>
                  <a:schemeClr val="accent1"/>
                </a:solidFill>
              </a:rPr>
              <a:t>Status of CA Proposition 12 Legal Challenge </a:t>
            </a:r>
          </a:p>
        </p:txBody>
      </p:sp>
      <p:sp>
        <p:nvSpPr>
          <p:cNvPr id="3" name="Content Placeholder 2">
            <a:extLst>
              <a:ext uri="{FF2B5EF4-FFF2-40B4-BE49-F238E27FC236}">
                <a16:creationId xmlns:a16="http://schemas.microsoft.com/office/drawing/2014/main" id="{BEDE86DD-7BA1-4333-A461-B1F86DA69919}"/>
              </a:ext>
            </a:extLst>
          </p:cNvPr>
          <p:cNvSpPr>
            <a:spLocks noGrp="1"/>
          </p:cNvSpPr>
          <p:nvPr>
            <p:ph idx="1"/>
          </p:nvPr>
        </p:nvSpPr>
        <p:spPr>
          <a:xfrm>
            <a:off x="337768" y="1643486"/>
            <a:ext cx="10515600" cy="4892882"/>
          </a:xfrm>
        </p:spPr>
        <p:txBody>
          <a:bodyPr>
            <a:normAutofit/>
          </a:bodyPr>
          <a:lstStyle/>
          <a:p>
            <a:pPr marL="0" indent="0">
              <a:buNone/>
            </a:pPr>
            <a:endParaRPr lang="en-US" sz="2000" i="1" dirty="0"/>
          </a:p>
          <a:p>
            <a:pPr marL="0" indent="0">
              <a:buNone/>
            </a:pPr>
            <a:r>
              <a:rPr lang="en-US" sz="2000" i="1" dirty="0"/>
              <a:t>Will the Commerce Clause prevent a state-government’s animal confinement mandates from prohibiting in-state sales of non-compliant out-of-state product? </a:t>
            </a:r>
          </a:p>
        </p:txBody>
      </p:sp>
      <p:sp>
        <p:nvSpPr>
          <p:cNvPr id="5" name="AutoShape 2" descr="🌾">
            <a:extLst>
              <a:ext uri="{FF2B5EF4-FFF2-40B4-BE49-F238E27FC236}">
                <a16:creationId xmlns:a16="http://schemas.microsoft.com/office/drawing/2014/main" id="{A43837F4-C99E-4389-81AC-D01B5B1B5EA1}"/>
              </a:ext>
            </a:extLst>
          </p:cNvPr>
          <p:cNvSpPr>
            <a:spLocks noChangeAspect="1" noChangeArrowheads="1"/>
          </p:cNvSpPr>
          <p:nvPr/>
        </p:nvSpPr>
        <p:spPr bwMode="auto">
          <a:xfrm>
            <a:off x="8617567" y="2689225"/>
            <a:ext cx="29166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1">
            <a:extLst>
              <a:ext uri="{FF2B5EF4-FFF2-40B4-BE49-F238E27FC236}">
                <a16:creationId xmlns:a16="http://schemas.microsoft.com/office/drawing/2014/main" id="{9F8E20A6-2DB3-473D-BD88-0278FD102293}"/>
              </a:ext>
            </a:extLst>
          </p:cNvPr>
          <p:cNvSpPr>
            <a:spLocks noChangeArrowheads="1"/>
          </p:cNvSpPr>
          <p:nvPr/>
        </p:nvSpPr>
        <p:spPr bwMode="auto">
          <a:xfrm>
            <a:off x="334347" y="2841625"/>
            <a:ext cx="11203887"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A4E57"/>
                </a:solidFill>
                <a:effectLst/>
                <a:latin typeface="Lato" panose="020F0502020204030203" pitchFamily="34" charset="0"/>
              </a:rPr>
              <a:t>Animal Welfare: U.S. Supreme Court Petitioned to Accept Appeal Challenging Constitutionality of California’s Proposition 12         </a:t>
            </a:r>
            <a:br>
              <a:rPr kumimoji="0" lang="en-US" altLang="en-US" sz="1600" b="1" i="0" u="none" strike="noStrike" cap="none" normalizeH="0" baseline="0" dirty="0">
                <a:ln>
                  <a:noFill/>
                </a:ln>
                <a:solidFill>
                  <a:srgbClr val="4A4E57"/>
                </a:solidFill>
                <a:effectLst/>
                <a:latin typeface="Lato" panose="020F0502020204030203" pitchFamily="34" charset="0"/>
              </a:rPr>
            </a:br>
            <a:r>
              <a:rPr kumimoji="0" lang="en-US" altLang="en-US" sz="1600" b="0" i="0" u="none" strike="noStrike" cap="none" normalizeH="0" baseline="0" dirty="0">
                <a:ln>
                  <a:noFill/>
                </a:ln>
                <a:solidFill>
                  <a:srgbClr val="4A4E57"/>
                </a:solidFill>
                <a:effectLst/>
                <a:latin typeface="Lato" panose="020F0502020204030203" pitchFamily="34" charset="0"/>
              </a:rPr>
              <a:t>On September 27, 2021, the National Pork Producers Council (NPPC) and American Farm Bureau Federation (AFBF) filed a </a:t>
            </a:r>
            <a:r>
              <a:rPr kumimoji="0" lang="en-US" altLang="en-US" sz="1600" b="0" i="0" u="none" strike="noStrike" cap="none" normalizeH="0" baseline="0" dirty="0">
                <a:ln>
                  <a:noFill/>
                </a:ln>
                <a:solidFill>
                  <a:srgbClr val="1376AB"/>
                </a:solidFill>
                <a:effectLst/>
                <a:latin typeface="Lato" panose="020F0502020204030203" pitchFamily="34" charset="0"/>
                <a:hlinkClick r:id="rId2"/>
              </a:rPr>
              <a:t>petition for writ of certiorari</a:t>
            </a:r>
            <a:r>
              <a:rPr kumimoji="0" lang="en-US" altLang="en-US" sz="1600" b="0" i="0" u="none" strike="noStrike" cap="none" normalizeH="0" baseline="0" dirty="0">
                <a:ln>
                  <a:noFill/>
                </a:ln>
                <a:solidFill>
                  <a:srgbClr val="4A4E57"/>
                </a:solidFill>
                <a:effectLst/>
                <a:latin typeface="Lato" panose="020F0502020204030203" pitchFamily="34" charset="0"/>
              </a:rPr>
              <a:t> in the U.S. Supreme Court seeking to have California’s Proposition 12 declared unconstitutional as a violation of the U.S. Constitution’s Commerce Clause.  Proposition 12 in pertinent part prohibits the in-state sale of pork products from animals raised in a manner not compliant with California’s in-state swine confinement standards.  </a:t>
            </a:r>
            <a:r>
              <a:rPr kumimoji="0" lang="en-US" altLang="en-US" sz="1600" b="0" i="1" u="none" strike="noStrike" cap="none" normalizeH="0" baseline="0" dirty="0">
                <a:ln>
                  <a:noFill/>
                </a:ln>
                <a:solidFill>
                  <a:srgbClr val="4A4E57"/>
                </a:solidFill>
                <a:effectLst/>
                <a:latin typeface="Lato" panose="020F0502020204030203" pitchFamily="34" charset="0"/>
              </a:rPr>
              <a:t>National Pork Producers Council, et al. v. Karen Ross</a:t>
            </a:r>
            <a:r>
              <a:rPr kumimoji="0" lang="en-US" altLang="en-US" sz="1600" b="0" i="0" u="none" strike="noStrike" cap="none" normalizeH="0" baseline="0" dirty="0">
                <a:ln>
                  <a:noFill/>
                </a:ln>
                <a:solidFill>
                  <a:srgbClr val="4A4E57"/>
                </a:solidFill>
                <a:effectLst/>
                <a:latin typeface="Lato" panose="020F0502020204030203" pitchFamily="34" charset="0"/>
              </a:rPr>
              <a:t>, No. </a:t>
            </a:r>
            <a:r>
              <a:rPr kumimoji="0" lang="en-US" altLang="en-US" sz="1600" b="0" i="0" u="none" strike="noStrike" cap="none" normalizeH="0" baseline="0" dirty="0">
                <a:ln>
                  <a:noFill/>
                </a:ln>
                <a:solidFill>
                  <a:srgbClr val="1376AB"/>
                </a:solidFill>
                <a:effectLst/>
                <a:latin typeface="Lato" panose="020F0502020204030203" pitchFamily="34" charset="0"/>
                <a:hlinkClick r:id="rId3"/>
              </a:rPr>
              <a:t>21-468</a:t>
            </a:r>
            <a:r>
              <a:rPr kumimoji="0" lang="en-US" altLang="en-US" sz="1600" b="0" i="0" u="none" strike="noStrike" cap="none" normalizeH="0" baseline="0" dirty="0">
                <a:ln>
                  <a:noFill/>
                </a:ln>
                <a:solidFill>
                  <a:srgbClr val="4A4E57"/>
                </a:solidFill>
                <a:effectLst/>
                <a:latin typeface="Lato" panose="020F0502020204030203" pitchFamily="34" charset="0"/>
              </a:rPr>
              <a:t>.  The law was upheld as constitutional by the U.S. Court of Appeals for the Ninth Circuit in July 2021.  </a:t>
            </a:r>
            <a:r>
              <a:rPr kumimoji="0" lang="en-US" altLang="en-US" sz="1600" b="0" i="0" u="none" strike="noStrike" cap="none" normalizeH="0" baseline="0" dirty="0">
                <a:ln>
                  <a:noFill/>
                </a:ln>
                <a:solidFill>
                  <a:srgbClr val="1376AB"/>
                </a:solidFill>
                <a:effectLst/>
                <a:latin typeface="Lato" panose="020F0502020204030203" pitchFamily="34" charset="0"/>
                <a:hlinkClick r:id="rId4"/>
              </a:rPr>
              <a:t>NPPC</a:t>
            </a:r>
            <a:r>
              <a:rPr kumimoji="0" lang="en-US" altLang="en-US" sz="1600" b="0" i="0" u="none" strike="noStrike" cap="none" normalizeH="0" baseline="0" dirty="0">
                <a:ln>
                  <a:noFill/>
                </a:ln>
                <a:solidFill>
                  <a:srgbClr val="4A4E57"/>
                </a:solidFill>
                <a:effectLst/>
                <a:latin typeface="Lato" panose="020F0502020204030203" pitchFamily="34" charset="0"/>
              </a:rPr>
              <a:t> and </a:t>
            </a:r>
            <a:r>
              <a:rPr kumimoji="0" lang="en-US" altLang="en-US" sz="1600" b="0" i="0" u="none" strike="noStrike" cap="none" normalizeH="0" baseline="0" dirty="0">
                <a:ln>
                  <a:noFill/>
                </a:ln>
                <a:solidFill>
                  <a:srgbClr val="1376AB"/>
                </a:solidFill>
                <a:effectLst/>
                <a:latin typeface="Lato" panose="020F0502020204030203" pitchFamily="34" charset="0"/>
                <a:hlinkClick r:id="rId5"/>
              </a:rPr>
              <a:t>AFBF</a:t>
            </a:r>
            <a:r>
              <a:rPr kumimoji="0" lang="en-US" altLang="en-US" sz="1600" b="0" i="0" u="none" strike="noStrike" cap="none" normalizeH="0" baseline="0" dirty="0">
                <a:ln>
                  <a:noFill/>
                </a:ln>
                <a:solidFill>
                  <a:srgbClr val="4A4E57"/>
                </a:solidFill>
                <a:effectLst/>
                <a:latin typeface="Lato" panose="020F0502020204030203" pitchFamily="34" charset="0"/>
              </a:rPr>
              <a:t>’s announcement states that the Court is being asked to determine whether a state law that “requires pervasive changes to an integrated nationwide industry” and thus imposes “dramatic economic effects largely outside of the state” is a dormant Commerce Clause violation, i.e. it unreasonably burdens interstate commerce.  If the U.S. Supreme Court agrees to hear the appeal, its decision on the constitutionality of the law will likely be rendered in mid-2022, six months or more after Proposition 12’s effective date of January 1, 2022.  If the U.S. Supreme Court declines to hear the case, that is likely to be well before January 1, 2022. For background, see </a:t>
            </a:r>
            <a:r>
              <a:rPr kumimoji="0" lang="en-US" altLang="en-US" sz="1600" b="0" i="1" u="none" strike="noStrike" cap="none" normalizeH="0" baseline="0" dirty="0">
                <a:ln>
                  <a:noFill/>
                </a:ln>
                <a:solidFill>
                  <a:srgbClr val="1376AB"/>
                </a:solidFill>
                <a:effectLst/>
                <a:latin typeface="Lato" panose="020F0502020204030203" pitchFamily="34" charset="0"/>
                <a:hlinkClick r:id="rId6"/>
              </a:rPr>
              <a:t>ALWR—July 30, 2021</a:t>
            </a:r>
            <a:r>
              <a:rPr kumimoji="0" lang="en-US" altLang="en-US" sz="1600" b="0" i="0" u="none" strike="noStrike" cap="none" normalizeH="0" baseline="0" dirty="0">
                <a:ln>
                  <a:noFill/>
                </a:ln>
                <a:solidFill>
                  <a:srgbClr val="4A4E57"/>
                </a:solidFill>
                <a:effectLst/>
                <a:latin typeface="Lato" panose="020F0502020204030203" pitchFamily="34" charset="0"/>
              </a:rPr>
              <a:t>, “Federal Appeals Court Upholds California’s Proposition 12 With Five Months Until Its Effective Date.”</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AutoShape 2" descr="🌾">
            <a:extLst>
              <a:ext uri="{FF2B5EF4-FFF2-40B4-BE49-F238E27FC236}">
                <a16:creationId xmlns:a16="http://schemas.microsoft.com/office/drawing/2014/main" id="{680CC3DA-1193-4AA6-96FE-237B90969073}"/>
              </a:ext>
            </a:extLst>
          </p:cNvPr>
          <p:cNvSpPr>
            <a:spLocks noChangeAspect="1" noChangeArrowheads="1"/>
          </p:cNvSpPr>
          <p:nvPr/>
        </p:nvSpPr>
        <p:spPr bwMode="auto">
          <a:xfrm>
            <a:off x="8543925" y="-236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772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8A3A-FD48-4CC0-A8D6-1C23750566BB}"/>
              </a:ext>
            </a:extLst>
          </p:cNvPr>
          <p:cNvSpPr>
            <a:spLocks noGrp="1"/>
          </p:cNvSpPr>
          <p:nvPr>
            <p:ph type="title"/>
          </p:nvPr>
        </p:nvSpPr>
        <p:spPr>
          <a:xfrm>
            <a:off x="446314" y="1166327"/>
            <a:ext cx="10515600" cy="826783"/>
          </a:xfrm>
        </p:spPr>
        <p:txBody>
          <a:bodyPr/>
          <a:lstStyle/>
          <a:p>
            <a:r>
              <a:rPr lang="en-US" b="1" dirty="0">
                <a:solidFill>
                  <a:schemeClr val="accent1"/>
                </a:solidFill>
              </a:rPr>
              <a:t>Center Resources – aglaw.psu.edu </a:t>
            </a:r>
          </a:p>
        </p:txBody>
      </p:sp>
      <p:sp>
        <p:nvSpPr>
          <p:cNvPr id="3" name="Content Placeholder 2">
            <a:extLst>
              <a:ext uri="{FF2B5EF4-FFF2-40B4-BE49-F238E27FC236}">
                <a16:creationId xmlns:a16="http://schemas.microsoft.com/office/drawing/2014/main" id="{32A2FB66-5643-4A62-A8E5-A1A14668A758}"/>
              </a:ext>
            </a:extLst>
          </p:cNvPr>
          <p:cNvSpPr>
            <a:spLocks noGrp="1"/>
          </p:cNvSpPr>
          <p:nvPr>
            <p:ph idx="1"/>
          </p:nvPr>
        </p:nvSpPr>
        <p:spPr>
          <a:xfrm>
            <a:off x="1676400" y="1993110"/>
            <a:ext cx="10515600" cy="4566310"/>
          </a:xfrm>
        </p:spPr>
        <p:txBody>
          <a:bodyPr>
            <a:normAutofit/>
          </a:bodyPr>
          <a:lstStyle/>
          <a:p>
            <a:r>
              <a:rPr lang="en-US" sz="3600" b="1" dirty="0">
                <a:solidFill>
                  <a:schemeClr val="tx1"/>
                </a:solidFill>
              </a:rPr>
              <a:t>State Animal Confinement Measures</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State Animal Confinement Measures Issue Tracker (coming soon)</a:t>
            </a:r>
          </a:p>
          <a:p>
            <a:pPr lvl="1">
              <a:buFont typeface="Courier New" panose="02070309020205020404" pitchFamily="49" charset="0"/>
              <a:buChar char="o"/>
            </a:pPr>
            <a:r>
              <a:rPr lang="en-US" sz="3200" dirty="0">
                <a:solidFill>
                  <a:schemeClr val="tx1"/>
                </a:solidFill>
              </a:rPr>
              <a:t>2021 PA Farm Show Agricultural Law Symposium </a:t>
            </a:r>
          </a:p>
          <a:p>
            <a:pPr lvl="2">
              <a:buFont typeface="Wingdings" panose="05000000000000000000" pitchFamily="2" charset="2"/>
              <a:buChar char="§"/>
            </a:pPr>
            <a:r>
              <a:rPr lang="en-US" sz="2800" dirty="0">
                <a:solidFill>
                  <a:schemeClr val="tx1"/>
                </a:solidFill>
              </a:rPr>
              <a:t>Hour 1: Agricultural Law Update</a:t>
            </a:r>
          </a:p>
          <a:p>
            <a:pPr lvl="1">
              <a:buFont typeface="Courier New" panose="02070309020205020404" pitchFamily="49" charset="0"/>
              <a:buChar char="o"/>
            </a:pPr>
            <a:r>
              <a:rPr lang="en-US" sz="3200" b="1" dirty="0">
                <a:solidFill>
                  <a:schemeClr val="tx1"/>
                </a:solidFill>
              </a:rPr>
              <a:t> </a:t>
            </a:r>
            <a:r>
              <a:rPr lang="en-US" sz="3200" dirty="0">
                <a:solidFill>
                  <a:schemeClr val="tx1"/>
                </a:solidFill>
              </a:rPr>
              <a:t>Agricultural Law Weekly Review</a:t>
            </a:r>
            <a:endParaRPr lang="en-US" sz="3200" b="1" dirty="0">
              <a:solidFill>
                <a:schemeClr val="tx1"/>
              </a:solidFill>
            </a:endParaRPr>
          </a:p>
          <a:p>
            <a:pPr lvl="1">
              <a:buFont typeface="Courier New" panose="02070309020205020404" pitchFamily="49" charset="0"/>
              <a:buChar char="o"/>
            </a:pPr>
            <a:r>
              <a:rPr lang="en-US" sz="3200" dirty="0">
                <a:solidFill>
                  <a:schemeClr val="tx1"/>
                </a:solidFill>
              </a:rPr>
              <a:t> Agricultural Law Podcast</a:t>
            </a:r>
            <a:endParaRPr lang="en-US" sz="3200" b="1" dirty="0">
              <a:solidFill>
                <a:schemeClr val="tx1"/>
              </a:solidFill>
            </a:endParaRPr>
          </a:p>
          <a:p>
            <a:pPr marL="457200" lvl="1" indent="0">
              <a:buNone/>
            </a:pPr>
            <a:r>
              <a:rPr lang="en-US" sz="3200" dirty="0">
                <a:solidFill>
                  <a:schemeClr val="tx1"/>
                </a:solidFill>
              </a:rPr>
              <a:t>    </a:t>
            </a:r>
            <a:r>
              <a:rPr lang="en-US" sz="650" dirty="0">
                <a:solidFill>
                  <a:schemeClr val="tx1"/>
                </a:solidFill>
              </a:rPr>
              <a:t>                                       </a:t>
            </a:r>
          </a:p>
        </p:txBody>
      </p:sp>
    </p:spTree>
    <p:extLst>
      <p:ext uri="{BB962C8B-B14F-4D97-AF65-F5344CB8AC3E}">
        <p14:creationId xmlns:p14="http://schemas.microsoft.com/office/powerpoint/2010/main" val="6401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website&#10;&#10;Description automatically generated">
            <a:extLst>
              <a:ext uri="{FF2B5EF4-FFF2-40B4-BE49-F238E27FC236}">
                <a16:creationId xmlns:a16="http://schemas.microsoft.com/office/drawing/2014/main" id="{96CD69F2-E71B-474A-9F5F-056BE3FEFF31}"/>
              </a:ext>
            </a:extLst>
          </p:cNvPr>
          <p:cNvPicPr>
            <a:picLocks noChangeAspect="1"/>
          </p:cNvPicPr>
          <p:nvPr/>
        </p:nvPicPr>
        <p:blipFill rotWithShape="1">
          <a:blip r:embed="rId2">
            <a:extLst>
              <a:ext uri="{28A0092B-C50C-407E-A947-70E740481C1C}">
                <a14:useLocalDpi xmlns:a14="http://schemas.microsoft.com/office/drawing/2010/main" val="0"/>
              </a:ext>
            </a:extLst>
          </a:blip>
          <a:srcRect b="12627"/>
          <a:stretch/>
        </p:blipFill>
        <p:spPr>
          <a:xfrm>
            <a:off x="1138336" y="0"/>
            <a:ext cx="9974424" cy="6858000"/>
          </a:xfrm>
          <a:prstGeom prst="rect">
            <a:avLst/>
          </a:prstGeom>
        </p:spPr>
      </p:pic>
    </p:spTree>
    <p:extLst>
      <p:ext uri="{BB962C8B-B14F-4D97-AF65-F5344CB8AC3E}">
        <p14:creationId xmlns:p14="http://schemas.microsoft.com/office/powerpoint/2010/main" val="216908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F4980F-C0E5-4ED6-B6EC-BDDC2020F1E5}"/>
              </a:ext>
            </a:extLst>
          </p:cNvPr>
          <p:cNvPicPr>
            <a:picLocks noChangeAspect="1"/>
          </p:cNvPicPr>
          <p:nvPr/>
        </p:nvPicPr>
        <p:blipFill>
          <a:blip r:embed="rId2"/>
          <a:stretch>
            <a:fillRect/>
          </a:stretch>
        </p:blipFill>
        <p:spPr>
          <a:xfrm>
            <a:off x="1229709" y="0"/>
            <a:ext cx="9900745" cy="6853771"/>
          </a:xfrm>
          <a:prstGeom prst="rect">
            <a:avLst/>
          </a:prstGeom>
        </p:spPr>
      </p:pic>
    </p:spTree>
    <p:extLst>
      <p:ext uri="{BB962C8B-B14F-4D97-AF65-F5344CB8AC3E}">
        <p14:creationId xmlns:p14="http://schemas.microsoft.com/office/powerpoint/2010/main" val="102673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F9E23C-88B9-4487-ABDF-1841EEE39D99}"/>
              </a:ext>
            </a:extLst>
          </p:cNvPr>
          <p:cNvPicPr>
            <a:picLocks noChangeAspect="1"/>
          </p:cNvPicPr>
          <p:nvPr/>
        </p:nvPicPr>
        <p:blipFill>
          <a:blip r:embed="rId2"/>
          <a:stretch>
            <a:fillRect/>
          </a:stretch>
        </p:blipFill>
        <p:spPr>
          <a:xfrm>
            <a:off x="1304585" y="0"/>
            <a:ext cx="9582830" cy="6858000"/>
          </a:xfrm>
          <a:prstGeom prst="rect">
            <a:avLst/>
          </a:prstGeom>
        </p:spPr>
      </p:pic>
    </p:spTree>
    <p:extLst>
      <p:ext uri="{BB962C8B-B14F-4D97-AF65-F5344CB8AC3E}">
        <p14:creationId xmlns:p14="http://schemas.microsoft.com/office/powerpoint/2010/main" val="365190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974"/>
            <a:ext cx="10515600" cy="1325563"/>
          </a:xfrm>
        </p:spPr>
        <p:txBody>
          <a:bodyPr/>
          <a:lstStyle/>
          <a:p>
            <a:r>
              <a:rPr lang="en-US" b="1" dirty="0">
                <a:solidFill>
                  <a:schemeClr val="accent1"/>
                </a:solidFill>
              </a:rPr>
              <a:t>Pennsylvania Agricultural </a:t>
            </a:r>
            <a:br>
              <a:rPr lang="en-US" b="1" dirty="0">
                <a:solidFill>
                  <a:schemeClr val="accent1"/>
                </a:solidFill>
              </a:rPr>
            </a:br>
            <a:r>
              <a:rPr lang="en-US" b="1" dirty="0">
                <a:solidFill>
                  <a:schemeClr val="accent1"/>
                </a:solidFill>
              </a:rPr>
              <a:t>Mediation Program</a:t>
            </a:r>
          </a:p>
        </p:txBody>
      </p:sp>
      <p:sp>
        <p:nvSpPr>
          <p:cNvPr id="3" name="Content Placeholder 2"/>
          <p:cNvSpPr>
            <a:spLocks noGrp="1"/>
          </p:cNvSpPr>
          <p:nvPr>
            <p:ph idx="1"/>
          </p:nvPr>
        </p:nvSpPr>
        <p:spPr>
          <a:xfrm>
            <a:off x="381000" y="2510080"/>
            <a:ext cx="10515600" cy="3611184"/>
          </a:xfrm>
        </p:spPr>
        <p:txBody>
          <a:bodyPr>
            <a:normAutofit fontScale="70000" lnSpcReduction="20000"/>
          </a:bodyPr>
          <a:lstStyle/>
          <a:p>
            <a:r>
              <a:rPr lang="en-US" dirty="0"/>
              <a:t>Who can request mediation?</a:t>
            </a:r>
          </a:p>
          <a:p>
            <a:pPr lvl="1"/>
            <a:r>
              <a:rPr lang="en-US" u="sng" dirty="0"/>
              <a:t>USDA-related issues:</a:t>
            </a:r>
          </a:p>
          <a:p>
            <a:pPr lvl="2"/>
            <a:r>
              <a:rPr lang="en-US" dirty="0"/>
              <a:t>Agricultural Loans	</a:t>
            </a:r>
          </a:p>
          <a:p>
            <a:pPr lvl="2"/>
            <a:r>
              <a:rPr lang="en-US" dirty="0"/>
              <a:t>Wetlands determinations</a:t>
            </a:r>
          </a:p>
          <a:p>
            <a:pPr lvl="2"/>
            <a:r>
              <a:rPr lang="en-US" dirty="0"/>
              <a:t>Compliance with farm programs, including conservation programs</a:t>
            </a:r>
          </a:p>
          <a:p>
            <a:pPr lvl="2"/>
            <a:r>
              <a:rPr lang="en-US" dirty="0"/>
              <a:t>National organic program established under the Organic Foods Production Act of 1990</a:t>
            </a:r>
          </a:p>
          <a:p>
            <a:pPr lvl="2"/>
            <a:r>
              <a:rPr lang="en-US" dirty="0"/>
              <a:t>Agricultural Credit</a:t>
            </a:r>
          </a:p>
          <a:p>
            <a:pPr lvl="2"/>
            <a:r>
              <a:rPr lang="en-US" dirty="0"/>
              <a:t>Rural water loan programs</a:t>
            </a:r>
          </a:p>
          <a:p>
            <a:pPr lvl="2"/>
            <a:r>
              <a:rPr lang="en-US" dirty="0"/>
              <a:t>Grazing on National Forest System land</a:t>
            </a:r>
          </a:p>
          <a:p>
            <a:pPr lvl="2"/>
            <a:r>
              <a:rPr lang="en-US" dirty="0"/>
              <a:t>Pesticides</a:t>
            </a:r>
          </a:p>
          <a:p>
            <a:pPr lvl="1"/>
            <a:r>
              <a:rPr lang="en-US" u="sng" dirty="0">
                <a:solidFill>
                  <a:srgbClr val="00B050"/>
                </a:solidFill>
              </a:rPr>
              <a:t>Non-USDA issues</a:t>
            </a:r>
            <a:r>
              <a:rPr lang="en-US" u="sng" dirty="0"/>
              <a:t>:</a:t>
            </a:r>
          </a:p>
          <a:p>
            <a:pPr lvl="2"/>
            <a:r>
              <a:rPr lang="en-US" dirty="0"/>
              <a:t>Land and Equipment Lease issues.</a:t>
            </a:r>
          </a:p>
          <a:p>
            <a:pPr lvl="2"/>
            <a:r>
              <a:rPr lang="en-US" dirty="0"/>
              <a:t>Family farm transition. </a:t>
            </a:r>
          </a:p>
          <a:p>
            <a:pPr lvl="2"/>
            <a:r>
              <a:rPr lang="en-US" dirty="0"/>
              <a:t>Farmer-neighbor disputes</a:t>
            </a:r>
          </a:p>
        </p:txBody>
      </p:sp>
      <p:sp>
        <p:nvSpPr>
          <p:cNvPr id="4" name="Slide Number Placeholder 3"/>
          <p:cNvSpPr>
            <a:spLocks noGrp="1"/>
          </p:cNvSpPr>
          <p:nvPr>
            <p:ph type="sldNum" sz="quarter" idx="12"/>
          </p:nvPr>
        </p:nvSpPr>
        <p:spPr/>
        <p:txBody>
          <a:bodyPr/>
          <a:lstStyle/>
          <a:p>
            <a:fld id="{9CDFC773-42DD-4FFC-93ED-947C9CB8A159}" type="slidenum">
              <a:rPr lang="en-US" smtClean="0"/>
              <a:t>7</a:t>
            </a:fld>
            <a:endParaRPr lang="en-US"/>
          </a:p>
        </p:txBody>
      </p:sp>
      <p:pic>
        <p:nvPicPr>
          <p:cNvPr id="5" name="Graphic 4" descr="Handshake">
            <a:extLst>
              <a:ext uri="{FF2B5EF4-FFF2-40B4-BE49-F238E27FC236}">
                <a16:creationId xmlns:a16="http://schemas.microsoft.com/office/drawing/2014/main" id="{A2F3295E-AC2E-484A-8A5E-5401A894E1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153" y="686061"/>
            <a:ext cx="3374987" cy="3374987"/>
          </a:xfrm>
          <a:prstGeom prst="rect">
            <a:avLst/>
          </a:prstGeom>
        </p:spPr>
      </p:pic>
      <p:pic>
        <p:nvPicPr>
          <p:cNvPr id="7" name="Picture 6">
            <a:extLst>
              <a:ext uri="{FF2B5EF4-FFF2-40B4-BE49-F238E27FC236}">
                <a16:creationId xmlns:a16="http://schemas.microsoft.com/office/drawing/2014/main" id="{5BA5DD18-6C29-48C9-B214-1A6C6DF11D7E}"/>
              </a:ext>
            </a:extLst>
          </p:cNvPr>
          <p:cNvPicPr>
            <a:picLocks noChangeAspect="1"/>
          </p:cNvPicPr>
          <p:nvPr/>
        </p:nvPicPr>
        <p:blipFill>
          <a:blip r:embed="rId4"/>
          <a:stretch>
            <a:fillRect/>
          </a:stretch>
        </p:blipFill>
        <p:spPr>
          <a:xfrm>
            <a:off x="6421669" y="4181624"/>
            <a:ext cx="5389331" cy="2676376"/>
          </a:xfrm>
          <a:prstGeom prst="rect">
            <a:avLst/>
          </a:prstGeom>
        </p:spPr>
      </p:pic>
    </p:spTree>
    <p:extLst>
      <p:ext uri="{BB962C8B-B14F-4D97-AF65-F5344CB8AC3E}">
        <p14:creationId xmlns:p14="http://schemas.microsoft.com/office/powerpoint/2010/main" val="83251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D154-DAE4-4F73-A907-B199B606F249}"/>
              </a:ext>
            </a:extLst>
          </p:cNvPr>
          <p:cNvSpPr>
            <a:spLocks noGrp="1"/>
          </p:cNvSpPr>
          <p:nvPr>
            <p:ph type="title"/>
          </p:nvPr>
        </p:nvSpPr>
        <p:spPr>
          <a:xfrm>
            <a:off x="269966" y="1149531"/>
            <a:ext cx="11083834" cy="1291448"/>
          </a:xfrm>
        </p:spPr>
        <p:txBody>
          <a:bodyPr>
            <a:normAutofit/>
          </a:bodyPr>
          <a:lstStyle/>
          <a:p>
            <a:pPr algn="ctr"/>
            <a:r>
              <a:rPr lang="en-US" sz="6000" b="1" dirty="0">
                <a:solidFill>
                  <a:schemeClr val="accent1"/>
                </a:solidFill>
              </a:rPr>
              <a:t>LIGHTNING ROUND </a:t>
            </a:r>
          </a:p>
        </p:txBody>
      </p:sp>
      <p:pic>
        <p:nvPicPr>
          <p:cNvPr id="4" name="Content Placeholder 3">
            <a:extLst>
              <a:ext uri="{FF2B5EF4-FFF2-40B4-BE49-F238E27FC236}">
                <a16:creationId xmlns:a16="http://schemas.microsoft.com/office/drawing/2014/main" id="{8E07FFEF-294F-47B6-94D6-834DBE3B4A92}"/>
              </a:ext>
            </a:extLst>
          </p:cNvPr>
          <p:cNvPicPr>
            <a:picLocks noGrp="1" noChangeAspect="1"/>
          </p:cNvPicPr>
          <p:nvPr>
            <p:ph idx="1"/>
          </p:nvPr>
        </p:nvPicPr>
        <p:blipFill>
          <a:blip r:embed="rId2"/>
          <a:stretch>
            <a:fillRect/>
          </a:stretch>
        </p:blipFill>
        <p:spPr>
          <a:xfrm>
            <a:off x="1911946" y="2440979"/>
            <a:ext cx="7915262" cy="3957631"/>
          </a:xfrm>
          <a:prstGeom prst="rect">
            <a:avLst/>
          </a:prstGeom>
        </p:spPr>
      </p:pic>
    </p:spTree>
    <p:extLst>
      <p:ext uri="{BB962C8B-B14F-4D97-AF65-F5344CB8AC3E}">
        <p14:creationId xmlns:p14="http://schemas.microsoft.com/office/powerpoint/2010/main" val="205898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497C-5389-4FCA-B570-E66F65EEAB26}"/>
              </a:ext>
            </a:extLst>
          </p:cNvPr>
          <p:cNvSpPr>
            <a:spLocks noGrp="1"/>
          </p:cNvSpPr>
          <p:nvPr>
            <p:ph type="title"/>
          </p:nvPr>
        </p:nvSpPr>
        <p:spPr>
          <a:xfrm>
            <a:off x="324449" y="1222191"/>
            <a:ext cx="10515600" cy="1110235"/>
          </a:xfrm>
        </p:spPr>
        <p:txBody>
          <a:bodyPr>
            <a:normAutofit fontScale="90000"/>
          </a:bodyPr>
          <a:lstStyle/>
          <a:p>
            <a:r>
              <a:rPr lang="en-US" b="1" dirty="0">
                <a:solidFill>
                  <a:schemeClr val="accent1"/>
                </a:solidFill>
              </a:rPr>
              <a:t>TOPICS -  looking back and looking ahead, what are the dominant legal issues?  </a:t>
            </a:r>
          </a:p>
        </p:txBody>
      </p:sp>
      <p:sp>
        <p:nvSpPr>
          <p:cNvPr id="3" name="Content Placeholder 2">
            <a:extLst>
              <a:ext uri="{FF2B5EF4-FFF2-40B4-BE49-F238E27FC236}">
                <a16:creationId xmlns:a16="http://schemas.microsoft.com/office/drawing/2014/main" id="{2B8BD22E-5F60-4A32-A831-49C0935B183D}"/>
              </a:ext>
            </a:extLst>
          </p:cNvPr>
          <p:cNvSpPr>
            <a:spLocks noGrp="1"/>
          </p:cNvSpPr>
          <p:nvPr>
            <p:ph idx="1"/>
          </p:nvPr>
        </p:nvSpPr>
        <p:spPr>
          <a:xfrm>
            <a:off x="1108220" y="2332426"/>
            <a:ext cx="9446568" cy="4355757"/>
          </a:xfrm>
        </p:spPr>
        <p:txBody>
          <a:bodyPr numCol="1">
            <a:normAutofit/>
          </a:bodyPr>
          <a:lstStyle/>
          <a:p>
            <a:pPr marL="0" indent="0">
              <a:lnSpc>
                <a:spcPct val="110000"/>
              </a:lnSpc>
              <a:buNone/>
            </a:pPr>
            <a:r>
              <a:rPr lang="en-US" sz="2000" u="sng" dirty="0">
                <a:solidFill>
                  <a:schemeClr val="tx1"/>
                </a:solidFill>
              </a:rPr>
              <a:t>UPDATED LIST as of 12/2/21</a:t>
            </a:r>
            <a:r>
              <a:rPr lang="en-US" sz="2000" dirty="0">
                <a:solidFill>
                  <a:schemeClr val="tx1"/>
                </a:solidFill>
              </a:rPr>
              <a:t>: </a:t>
            </a:r>
          </a:p>
          <a:p>
            <a:pPr marL="457200" indent="-457200">
              <a:lnSpc>
                <a:spcPct val="110000"/>
              </a:lnSpc>
              <a:buFont typeface="+mj-lt"/>
              <a:buAutoNum type="arabicPeriod"/>
            </a:pPr>
            <a:r>
              <a:rPr lang="en-US" sz="2000" b="1" dirty="0">
                <a:solidFill>
                  <a:schemeClr val="tx1"/>
                </a:solidFill>
              </a:rPr>
              <a:t>WORKFORCE ISSUES – Vaccination mandate 		</a:t>
            </a:r>
          </a:p>
          <a:p>
            <a:pPr marL="457200" indent="-457200">
              <a:lnSpc>
                <a:spcPct val="110000"/>
              </a:lnSpc>
              <a:buFont typeface="+mj-lt"/>
              <a:buAutoNum type="arabicPeriod"/>
            </a:pPr>
            <a:r>
              <a:rPr lang="en-US" sz="2000" b="1" dirty="0">
                <a:solidFill>
                  <a:schemeClr val="tx1"/>
                </a:solidFill>
              </a:rPr>
              <a:t>PESTICIDE SUITS &amp; EPA RESPONSE(s) – Dicamba and Chlorpyrifos </a:t>
            </a:r>
          </a:p>
          <a:p>
            <a:pPr marL="457200" indent="-457200">
              <a:lnSpc>
                <a:spcPct val="110000"/>
              </a:lnSpc>
              <a:buFont typeface="+mj-lt"/>
              <a:buAutoNum type="arabicPeriod"/>
            </a:pPr>
            <a:r>
              <a:rPr lang="en-US" sz="2000" b="1" i="1" dirty="0">
                <a:solidFill>
                  <a:srgbClr val="C00000"/>
                </a:solidFill>
              </a:rPr>
              <a:t>CARBON CONTRACTS/MARKETS </a:t>
            </a:r>
          </a:p>
          <a:p>
            <a:pPr marL="457200" indent="-457200">
              <a:lnSpc>
                <a:spcPct val="110000"/>
              </a:lnSpc>
              <a:buFont typeface="+mj-lt"/>
              <a:buAutoNum type="arabicPeriod"/>
            </a:pPr>
            <a:r>
              <a:rPr lang="en-US" sz="2000" b="1" dirty="0">
                <a:solidFill>
                  <a:schemeClr val="tx1"/>
                </a:solidFill>
              </a:rPr>
              <a:t>STATE ANIMAL CONFINEMENT STANDARDS – Ca. Prop 12 upheld?</a:t>
            </a:r>
          </a:p>
          <a:p>
            <a:pPr marL="457200" indent="-457200">
              <a:lnSpc>
                <a:spcPct val="110000"/>
              </a:lnSpc>
              <a:buFont typeface="+mj-lt"/>
              <a:buAutoNum type="arabicPeriod"/>
            </a:pPr>
            <a:r>
              <a:rPr lang="en-US" sz="2000" b="1" dirty="0">
                <a:solidFill>
                  <a:schemeClr val="tx1"/>
                </a:solidFill>
              </a:rPr>
              <a:t>GRID-SCALE SOLAR PROJECTS ON FARMLAND</a:t>
            </a:r>
          </a:p>
          <a:p>
            <a:pPr marL="457200" indent="-457200">
              <a:lnSpc>
                <a:spcPct val="110000"/>
              </a:lnSpc>
              <a:buFont typeface="+mj-lt"/>
              <a:buAutoNum type="arabicPeriod"/>
            </a:pPr>
            <a:r>
              <a:rPr lang="en-US" sz="2000" b="1" dirty="0">
                <a:solidFill>
                  <a:schemeClr val="tx1"/>
                </a:solidFill>
              </a:rPr>
              <a:t>ANTITRUST IN THE PROTEIN SECTORS (BEEF, PORK, POULTRY)</a:t>
            </a:r>
          </a:p>
          <a:p>
            <a:pPr marL="457200" indent="-457200">
              <a:lnSpc>
                <a:spcPct val="110000"/>
              </a:lnSpc>
              <a:buFont typeface="+mj-lt"/>
              <a:buAutoNum type="arabicPeriod"/>
            </a:pPr>
            <a:r>
              <a:rPr lang="en-US" sz="2000" b="1" dirty="0">
                <a:solidFill>
                  <a:schemeClr val="tx1"/>
                </a:solidFill>
              </a:rPr>
              <a:t>MILK PRICING, DAIRY MARKET VOLATILITY </a:t>
            </a:r>
          </a:p>
          <a:p>
            <a:pPr marL="457200" indent="-457200">
              <a:lnSpc>
                <a:spcPct val="110000"/>
              </a:lnSpc>
              <a:buFont typeface="+mj-lt"/>
              <a:buAutoNum type="arabicPeriod"/>
            </a:pPr>
            <a:r>
              <a:rPr lang="en-US" sz="2000" b="1" dirty="0">
                <a:solidFill>
                  <a:schemeClr val="tx1"/>
                </a:solidFill>
              </a:rPr>
              <a:t>HEMP MARKET VIABILITY</a:t>
            </a: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pPr>
              <a:lnSpc>
                <a:spcPct val="110000"/>
              </a:lnSpc>
            </a:pPr>
            <a:endParaRPr lang="en-US" sz="2000" b="1" dirty="0">
              <a:solidFill>
                <a:schemeClr val="tx1"/>
              </a:solidFill>
            </a:endParaRPr>
          </a:p>
          <a:p>
            <a:endParaRPr lang="en-US" dirty="0"/>
          </a:p>
        </p:txBody>
      </p:sp>
    </p:spTree>
    <p:extLst>
      <p:ext uri="{BB962C8B-B14F-4D97-AF65-F5344CB8AC3E}">
        <p14:creationId xmlns:p14="http://schemas.microsoft.com/office/powerpoint/2010/main" val="3001958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77F14C8F4D3C4CB50F8D241DC6D0A7" ma:contentTypeVersion="13" ma:contentTypeDescription="Create a new document." ma:contentTypeScope="" ma:versionID="399796cb9596711020db6814ffbe37b3">
  <xsd:schema xmlns:xsd="http://www.w3.org/2001/XMLSchema" xmlns:xs="http://www.w3.org/2001/XMLSchema" xmlns:p="http://schemas.microsoft.com/office/2006/metadata/properties" xmlns:ns2="1a77752c-389e-4139-a2e1-ffeb93c6b7f4" xmlns:ns3="3f22d959-b4eb-4e97-a7c2-b3045aa00095" targetNamespace="http://schemas.microsoft.com/office/2006/metadata/properties" ma:root="true" ma:fieldsID="7a1526967186d87192f3caa1a4c6f145" ns2:_="" ns3:_="">
    <xsd:import namespace="1a77752c-389e-4139-a2e1-ffeb93c6b7f4"/>
    <xsd:import namespace="3f22d959-b4eb-4e97-a7c2-b3045aa000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7752c-389e-4139-a2e1-ffeb93c6b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22d959-b4eb-4e97-a7c2-b3045aa00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D1DF70-52D9-457D-813B-21D8425D3848}">
  <ds:schemaRefs>
    <ds:schemaRef ds:uri="http://schemas.microsoft.com/sharepoint/v3/contenttype/forms"/>
  </ds:schemaRefs>
</ds:datastoreItem>
</file>

<file path=customXml/itemProps2.xml><?xml version="1.0" encoding="utf-8"?>
<ds:datastoreItem xmlns:ds="http://schemas.openxmlformats.org/officeDocument/2006/customXml" ds:itemID="{588CDB5D-9E27-4E53-9F05-2F8EADB47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7752c-389e-4139-a2e1-ffeb93c6b7f4"/>
    <ds:schemaRef ds:uri="3f22d959-b4eb-4e97-a7c2-b3045aa00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43C512-B8E9-4EF9-B4C9-9EB06BE3B8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5011</TotalTime>
  <Words>4116</Words>
  <Application>Microsoft Office PowerPoint</Application>
  <PresentationFormat>Widescreen</PresentationFormat>
  <Paragraphs>244</Paragraphs>
  <Slides>38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Calibri</vt:lpstr>
      <vt:lpstr>Courier New</vt:lpstr>
      <vt:lpstr>Franklin Gothic Medium</vt:lpstr>
      <vt:lpstr>Lato</vt:lpstr>
      <vt:lpstr>Palatino Linotype</vt:lpstr>
      <vt:lpstr>Symbol</vt:lpstr>
      <vt:lpstr>Wingdings</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Pennsylvania Agricultural  Mediation Program</vt:lpstr>
      <vt:lpstr>LIGHTNING ROUND </vt:lpstr>
      <vt:lpstr>TOPICS -  looking back and looking ahead, what are the dominant legal issues?  </vt:lpstr>
      <vt:lpstr>PowerPoint Presentation</vt:lpstr>
      <vt:lpstr>CARBON MARKETS</vt:lpstr>
      <vt:lpstr>The Growing Climate Solutions Act of 2021 S. 1251 - U.S. Senate passed on 6/24/21 by vote of 92-8 </vt:lpstr>
      <vt:lpstr>Potential carbon credit generating activities: </vt:lpstr>
      <vt:lpstr>What is in the proposed Act? </vt:lpstr>
      <vt:lpstr>PowerPoint Presentation</vt:lpstr>
      <vt:lpstr>PowerPoint Presentation</vt:lpstr>
      <vt:lpstr>PowerPoint Presentation</vt:lpstr>
      <vt:lpstr>Center Resources – aglaw.psu.edu </vt:lpstr>
      <vt:lpstr>PowerPoint Presentation</vt:lpstr>
      <vt:lpstr>Thanks to Our Partners</vt:lpstr>
      <vt:lpstr>EXTRA SLIDES ON ALTERNATIVE TOPICS </vt:lpstr>
      <vt:lpstr>DICAMBA DRAMA </vt:lpstr>
      <vt:lpstr>STATE ANIMAL CONFINEMENT STANDARDS</vt:lpstr>
      <vt:lpstr>GRID-SCALE SOLAR DEVELOPMENT </vt:lpstr>
      <vt:lpstr>WORKFORCE ISSUES </vt:lpstr>
      <vt:lpstr>OSHA Emergency Temporary Standard </vt:lpstr>
      <vt:lpstr>PowerPoint Presentation</vt:lpstr>
      <vt:lpstr>PowerPoint Presentation</vt:lpstr>
      <vt:lpstr>OSHA ETS have not fared well historically</vt:lpstr>
      <vt:lpstr>New H-2A Final Rule stranded </vt:lpstr>
      <vt:lpstr>COVID-19 &amp; EEOC Compliance </vt:lpstr>
      <vt:lpstr>H.R.1603 - Farm Workforce Modernization Act 2021</vt:lpstr>
      <vt:lpstr>PowerPoint Presentation</vt:lpstr>
      <vt:lpstr>Center Resources – aglaw.psu.edu </vt:lpstr>
      <vt:lpstr>Dicamba Drama Recap &amp; New Rules </vt:lpstr>
      <vt:lpstr>Center Resources – aglaw.psu.edu </vt:lpstr>
      <vt:lpstr>Status of CA Proposition 12 Legal Challenge </vt:lpstr>
      <vt:lpstr>Center Resources – aglaw.psu.edu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Schweichler, Jackie</dc:creator>
  <cp:lastModifiedBy>Duer, Brook</cp:lastModifiedBy>
  <cp:revision>170</cp:revision>
  <dcterms:created xsi:type="dcterms:W3CDTF">2021-01-05T02:56:26Z</dcterms:created>
  <dcterms:modified xsi:type="dcterms:W3CDTF">2021-12-02T15:14:44Z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0x0101002177F14C8F4D3C4CB50F8D241DC6D0A7</vt:lpwstr>
  </property>
</Properties>
</file>