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handoutMasterIdLst>
    <p:handoutMasterId r:id="rId37"/>
  </p:handoutMasterIdLst>
  <p:sldIdLst>
    <p:sldId id="257" r:id="rId6"/>
    <p:sldId id="354" r:id="rId7"/>
    <p:sldId id="1342" r:id="rId8"/>
    <p:sldId id="1343" r:id="rId9"/>
    <p:sldId id="1347" r:id="rId10"/>
    <p:sldId id="1334" r:id="rId11"/>
    <p:sldId id="1322" r:id="rId12"/>
    <p:sldId id="1323" r:id="rId13"/>
    <p:sldId id="1333" r:id="rId14"/>
    <p:sldId id="1331" r:id="rId15"/>
    <p:sldId id="1344" r:id="rId16"/>
    <p:sldId id="1327" r:id="rId17"/>
    <p:sldId id="1328" r:id="rId18"/>
    <p:sldId id="1329" r:id="rId19"/>
    <p:sldId id="1321" r:id="rId20"/>
    <p:sldId id="1335" r:id="rId21"/>
    <p:sldId id="1324" r:id="rId22"/>
    <p:sldId id="1340" r:id="rId23"/>
    <p:sldId id="1341" r:id="rId24"/>
    <p:sldId id="1345" r:id="rId25"/>
    <p:sldId id="1325" r:id="rId26"/>
    <p:sldId id="1330" r:id="rId27"/>
    <p:sldId id="1337" r:id="rId28"/>
    <p:sldId id="1338" r:id="rId29"/>
    <p:sldId id="1326" r:id="rId30"/>
    <p:sldId id="283" r:id="rId31"/>
    <p:sldId id="1336" r:id="rId32"/>
    <p:sldId id="1339" r:id="rId33"/>
    <p:sldId id="259"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B4B4B"/>
    <a:srgbClr val="1E407C"/>
    <a:srgbClr val="2667A2"/>
    <a:srgbClr val="93BFE6"/>
    <a:srgbClr val="545454"/>
    <a:srgbClr val="004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87" y="72"/>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724C87-A048-4A8F-8368-A2596C0D37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C6426D-B10C-4C2D-AB22-12A563BC6F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FC311-9770-48E4-9FDA-FA65E6A8FB49}" type="datetimeFigureOut">
              <a:rPr lang="en-US" smtClean="0"/>
              <a:t>1/12/2021</a:t>
            </a:fld>
            <a:endParaRPr lang="en-US"/>
          </a:p>
        </p:txBody>
      </p:sp>
      <p:sp>
        <p:nvSpPr>
          <p:cNvPr id="4" name="Footer Placeholder 3">
            <a:extLst>
              <a:ext uri="{FF2B5EF4-FFF2-40B4-BE49-F238E27FC236}">
                <a16:creationId xmlns:a16="http://schemas.microsoft.com/office/drawing/2014/main" id="{6E1D20A6-4DA7-4860-89B5-BF8693520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F14343-A90E-4404-912E-EEF90551E7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F0434-F08C-4CCE-8D10-ADAB3748AC04}" type="slidenum">
              <a:rPr lang="en-US" smtClean="0"/>
              <a:t>‹#›</a:t>
            </a:fld>
            <a:endParaRPr lang="en-US"/>
          </a:p>
        </p:txBody>
      </p:sp>
    </p:spTree>
    <p:extLst>
      <p:ext uri="{BB962C8B-B14F-4D97-AF65-F5344CB8AC3E}">
        <p14:creationId xmlns:p14="http://schemas.microsoft.com/office/powerpoint/2010/main" val="251908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EF020-5ADC-4853-AF6B-3DFCB45D5DA8}"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87676-DD0B-484B-8A02-D4CE01C987B4}" type="slidenum">
              <a:rPr lang="en-US" smtClean="0"/>
              <a:t>‹#›</a:t>
            </a:fld>
            <a:endParaRPr lang="en-US"/>
          </a:p>
        </p:txBody>
      </p:sp>
    </p:spTree>
    <p:extLst>
      <p:ext uri="{BB962C8B-B14F-4D97-AF65-F5344CB8AC3E}">
        <p14:creationId xmlns:p14="http://schemas.microsoft.com/office/powerpoint/2010/main" val="328390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0B9B-1F5D-4AC7-BAC5-BA877AF4FB45}"/>
              </a:ext>
            </a:extLst>
          </p:cNvPr>
          <p:cNvSpPr>
            <a:spLocks noGrp="1"/>
          </p:cNvSpPr>
          <p:nvPr>
            <p:ph type="ctrTitle"/>
          </p:nvPr>
        </p:nvSpPr>
        <p:spPr>
          <a:xfrm>
            <a:off x="1524000" y="1122363"/>
            <a:ext cx="9144000" cy="2387600"/>
          </a:xfrm>
        </p:spPr>
        <p:txBody>
          <a:bodyPr anchor="b"/>
          <a:lstStyle>
            <a:lvl1pPr algn="ctr">
              <a:defRPr sz="6000" baseline="0">
                <a:solidFill>
                  <a:srgbClr val="1E407C"/>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09775C3-CFB0-4F3F-9246-38D2B0FD9A5E}"/>
              </a:ext>
            </a:extLst>
          </p:cNvPr>
          <p:cNvSpPr>
            <a:spLocks noGrp="1"/>
          </p:cNvSpPr>
          <p:nvPr>
            <p:ph type="subTitle" idx="1"/>
          </p:nvPr>
        </p:nvSpPr>
        <p:spPr>
          <a:xfrm>
            <a:off x="1524000" y="3602038"/>
            <a:ext cx="9144000" cy="1655762"/>
          </a:xfrm>
        </p:spPr>
        <p:txBody>
          <a:bodyPr>
            <a:normAutofit/>
          </a:bodyPr>
          <a:lstStyle>
            <a:lvl1pPr marL="0" indent="0" algn="ctr">
              <a:buNone/>
              <a:defRPr sz="3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B5904A9-6755-4193-B37E-029484C6A6EB}"/>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5" name="Footer Placeholder 4">
            <a:extLst>
              <a:ext uri="{FF2B5EF4-FFF2-40B4-BE49-F238E27FC236}">
                <a16:creationId xmlns:a16="http://schemas.microsoft.com/office/drawing/2014/main" id="{2D7A013B-004A-485C-A066-559593536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47ED1-F736-4906-B357-D1A7087785AD}"/>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40283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A6D1-A43C-43C0-9B1D-314BE5685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CD79C-E467-4451-82E4-EA3AD5F11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CFA31-F494-4C89-A756-E029DA29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752B7-C13A-4CF9-9975-587CB6B481E3}"/>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6" name="Footer Placeholder 5">
            <a:extLst>
              <a:ext uri="{FF2B5EF4-FFF2-40B4-BE49-F238E27FC236}">
                <a16:creationId xmlns:a16="http://schemas.microsoft.com/office/drawing/2014/main" id="{C45BB000-86A2-47C4-A433-9A6F3E78F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50CFB-AD8C-40F0-9B8B-A3A4E6D04079}"/>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9609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2E47-EF89-422E-84ED-46C313348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980EC-7A66-4430-BDE6-D487D0534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67FCE-BCA9-4F17-B528-F4AF0E39D18B}"/>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5" name="Footer Placeholder 4">
            <a:extLst>
              <a:ext uri="{FF2B5EF4-FFF2-40B4-BE49-F238E27FC236}">
                <a16:creationId xmlns:a16="http://schemas.microsoft.com/office/drawing/2014/main" id="{077FCC8C-4112-47E6-BC67-A58ECE1F6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ABA5C-D801-492E-A417-A536BFFB3D10}"/>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2061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4D8E1-8C6E-43AA-BAA9-EA213CCC9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63881-E76F-42AF-9170-3ACE5B4A4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47BE3-21E7-40C7-8E3F-63764F007C7D}"/>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5" name="Footer Placeholder 4">
            <a:extLst>
              <a:ext uri="{FF2B5EF4-FFF2-40B4-BE49-F238E27FC236}">
                <a16:creationId xmlns:a16="http://schemas.microsoft.com/office/drawing/2014/main" id="{D4BCC132-BC53-495E-9C9A-5EB9DF04F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124C4-C6EF-4010-841A-21D329F9097B}"/>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05679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Objec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609606" y="2584"/>
            <a:ext cx="781055" cy="604194"/>
          </a:xfrm>
          <a:solidFill>
            <a:srgbClr val="093162"/>
          </a:solidFill>
        </p:spPr>
        <p:txBody>
          <a:bodyPr anchor="ctr">
            <a:noAutofit/>
          </a:bodyPr>
          <a:lstStyle>
            <a:lvl1pPr marL="0" indent="0" algn="ctr">
              <a:buNone/>
              <a:defRPr sz="1000" b="0" baseline="0">
                <a:solidFill>
                  <a:srgbClr val="5B5B5B"/>
                </a:solidFill>
              </a:defRPr>
            </a:lvl1pPr>
          </a:lstStyle>
          <a:p>
            <a:pPr lvl="0"/>
            <a:r>
              <a:rPr lang="en-US"/>
              <a:t>Color Box</a:t>
            </a:r>
          </a:p>
        </p:txBody>
      </p:sp>
      <p:sp>
        <p:nvSpPr>
          <p:cNvPr id="2" name="Título 1"/>
          <p:cNvSpPr>
            <a:spLocks noGrp="1"/>
          </p:cNvSpPr>
          <p:nvPr>
            <p:ph type="title" hasCustomPrompt="1"/>
          </p:nvPr>
        </p:nvSpPr>
        <p:spPr>
          <a:xfrm>
            <a:off x="1448557" y="131237"/>
            <a:ext cx="10404779" cy="651343"/>
          </a:xfrm>
        </p:spPr>
        <p:txBody>
          <a:bodyPr anchor="ctr"/>
          <a:lstStyle>
            <a:lvl1pPr>
              <a:defRPr sz="3600"/>
            </a:lvl1pPr>
          </a:lstStyle>
          <a:p>
            <a:r>
              <a:rPr lang="en-US" noProof="0"/>
              <a:t>Bullet-point Slide</a:t>
            </a:r>
            <a:endParaRPr lang="en-US"/>
          </a:p>
        </p:txBody>
      </p:sp>
      <p:sp>
        <p:nvSpPr>
          <p:cNvPr id="11" name="Marcador de posición de imagen 12"/>
          <p:cNvSpPr>
            <a:spLocks noGrp="1"/>
          </p:cNvSpPr>
          <p:nvPr>
            <p:ph type="pic" sz="quarter" idx="13" hasCustomPrompt="1"/>
          </p:nvPr>
        </p:nvSpPr>
        <p:spPr>
          <a:xfrm>
            <a:off x="6262632" y="893311"/>
            <a:ext cx="5519656" cy="5272204"/>
          </a:xfrm>
        </p:spPr>
        <p:txBody>
          <a:bodyPr>
            <a:normAutofit/>
          </a:bodyPr>
          <a:lstStyle>
            <a:lvl1pPr marL="0" indent="0" algn="ctr">
              <a:buNone/>
              <a:defRPr sz="1400" baseline="0"/>
            </a:lvl1pPr>
          </a:lstStyle>
          <a:p>
            <a:r>
              <a:rPr lang="en-US"/>
              <a:t>Click the icon below to add an image of your choice.</a:t>
            </a:r>
          </a:p>
        </p:txBody>
      </p:sp>
      <p:sp>
        <p:nvSpPr>
          <p:cNvPr id="3" name="Marcador de contenido 2"/>
          <p:cNvSpPr>
            <a:spLocks noGrp="1"/>
          </p:cNvSpPr>
          <p:nvPr>
            <p:ph idx="1" hasCustomPrompt="1"/>
          </p:nvPr>
        </p:nvSpPr>
        <p:spPr>
          <a:xfrm>
            <a:off x="609600" y="893310"/>
            <a:ext cx="5486400" cy="5272204"/>
          </a:xfrm>
        </p:spPr>
        <p:txBody>
          <a:bodyPr>
            <a:normAutofit/>
          </a:bodyPr>
          <a:lstStyle>
            <a:lvl1pPr>
              <a:defRPr sz="2800"/>
            </a:lvl1pPr>
            <a:lvl2pPr>
              <a:defRPr sz="2000"/>
            </a:lvl2pPr>
            <a:lvl3pPr>
              <a:defRPr sz="1800"/>
            </a:lvl3pPr>
            <a:lvl4pPr>
              <a:defRPr sz="1600" baseline="0"/>
            </a:lvl4pPr>
            <a:lvl5pPr>
              <a:defRPr sz="1600"/>
            </a:lvl5pPr>
          </a:lstStyle>
          <a:p>
            <a:pPr lvl="0"/>
            <a:r>
              <a:rPr lang="en-US" noProof="0"/>
              <a:t>Keep it simple</a:t>
            </a:r>
          </a:p>
          <a:p>
            <a:pPr lvl="1"/>
            <a:r>
              <a:rPr lang="en-US" noProof="0"/>
              <a:t>Don’t overuse these bullets!</a:t>
            </a:r>
          </a:p>
          <a:p>
            <a:pPr lvl="2"/>
            <a:r>
              <a:rPr lang="en-US" noProof="0"/>
              <a:t>We strongly recommend not to use these ones</a:t>
            </a:r>
          </a:p>
          <a:p>
            <a:pPr lvl="3"/>
            <a:r>
              <a:rPr lang="en-US" noProof="0"/>
              <a:t>Your audience won’t read these ones</a:t>
            </a:r>
          </a:p>
          <a:p>
            <a:pPr lvl="4"/>
            <a:r>
              <a:rPr lang="en-US" noProof="0"/>
              <a:t>Forget about it!</a:t>
            </a:r>
          </a:p>
        </p:txBody>
      </p:sp>
      <p:sp>
        <p:nvSpPr>
          <p:cNvPr id="4" name="Marcador de fecha 3"/>
          <p:cNvSpPr>
            <a:spLocks noGrp="1"/>
          </p:cNvSpPr>
          <p:nvPr>
            <p:ph type="dt" sz="half" idx="10"/>
          </p:nvPr>
        </p:nvSpPr>
        <p:spPr/>
        <p:txBody>
          <a:bodyPr/>
          <a:lstStyle>
            <a:lvl1pPr>
              <a:defRPr sz="900"/>
            </a:lvl1pPr>
          </a:lstStyle>
          <a:p>
            <a:fld id="{F2B119CA-F8FF-41B5-B470-511917F55766}" type="datetimeFigureOut">
              <a:rPr lang="en-US" smtClean="0"/>
              <a:pPr/>
              <a:t>1/12/2021</a:t>
            </a:fld>
            <a:endParaRPr lang="en-US"/>
          </a:p>
        </p:txBody>
      </p:sp>
      <p:sp>
        <p:nvSpPr>
          <p:cNvPr id="5" name="Marcador de pie de página 4"/>
          <p:cNvSpPr>
            <a:spLocks noGrp="1"/>
          </p:cNvSpPr>
          <p:nvPr>
            <p:ph type="ftr" sz="quarter" idx="11"/>
          </p:nvPr>
        </p:nvSpPr>
        <p:spPr/>
        <p:txBody>
          <a:bodyPr/>
          <a:lstStyle>
            <a:lvl1pPr>
              <a:defRPr sz="900"/>
            </a:lvl1pPr>
          </a:lstStyle>
          <a:p>
            <a:endParaRPr lang="en-US"/>
          </a:p>
        </p:txBody>
      </p:sp>
      <p:sp>
        <p:nvSpPr>
          <p:cNvPr id="6" name="Marcador de número de diapositiva 5"/>
          <p:cNvSpPr>
            <a:spLocks noGrp="1"/>
          </p:cNvSpPr>
          <p:nvPr>
            <p:ph type="sldNum" sz="quarter" idx="12"/>
          </p:nvPr>
        </p:nvSpPr>
        <p:spPr/>
        <p:txBody>
          <a:bodyPr/>
          <a:lstStyle>
            <a:lvl1pPr>
              <a:defRPr sz="900"/>
            </a:lvl1pPr>
          </a:lstStyle>
          <a:p>
            <a:fld id="{D0B1547B-0332-4FF4-886E-0650546CC9A3}" type="slidenum">
              <a:rPr lang="en-US" smtClean="0"/>
              <a:pPr/>
              <a:t>‹#›</a:t>
            </a:fld>
            <a:endParaRPr lang="en-US"/>
          </a:p>
        </p:txBody>
      </p:sp>
      <p:cxnSp>
        <p:nvCxnSpPr>
          <p:cNvPr id="9" name="Conector recto 7">
            <a:extLst>
              <a:ext uri="{FF2B5EF4-FFF2-40B4-BE49-F238E27FC236}">
                <a16:creationId xmlns:a16="http://schemas.microsoft.com/office/drawing/2014/main" id="{6FE35724-9EE7-4D02-9015-DF2F8785B4ED}"/>
              </a:ext>
            </a:extLst>
          </p:cNvPr>
          <p:cNvCxnSpPr/>
          <p:nvPr userDrawn="1"/>
        </p:nvCxnSpPr>
        <p:spPr>
          <a:xfrm>
            <a:off x="573619" y="6302046"/>
            <a:ext cx="11227345"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802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DD64-00F8-4556-9F05-8DFF17724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4738E-A09D-4112-AB69-D39C25DD2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B0C03C-222E-48BA-B746-057C743A61BB}"/>
              </a:ext>
            </a:extLst>
          </p:cNvPr>
          <p:cNvSpPr>
            <a:spLocks noGrp="1"/>
          </p:cNvSpPr>
          <p:nvPr>
            <p:ph type="dt" sz="half" idx="10"/>
          </p:nvPr>
        </p:nvSpPr>
        <p:spPr/>
        <p:txBody>
          <a:bodyPr/>
          <a:lstStyle/>
          <a:p>
            <a:fld id="{8F1E6D52-151F-4876-8731-9851F34F5FC5}" type="datetimeFigureOut">
              <a:rPr lang="en-US" smtClean="0"/>
              <a:t>1/12/2021</a:t>
            </a:fld>
            <a:endParaRPr lang="en-US"/>
          </a:p>
        </p:txBody>
      </p:sp>
      <p:sp>
        <p:nvSpPr>
          <p:cNvPr id="5" name="Footer Placeholder 4">
            <a:extLst>
              <a:ext uri="{FF2B5EF4-FFF2-40B4-BE49-F238E27FC236}">
                <a16:creationId xmlns:a16="http://schemas.microsoft.com/office/drawing/2014/main" id="{665F18B9-CCF4-4E50-92B8-0FA10D0E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A5E86-3076-438F-BCF7-C46492C4196F}"/>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90716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9C19-56C4-434F-B127-6D6E39EA8D9F}"/>
              </a:ext>
            </a:extLst>
          </p:cNvPr>
          <p:cNvSpPr>
            <a:spLocks noGrp="1"/>
          </p:cNvSpPr>
          <p:nvPr>
            <p:ph type="title"/>
          </p:nvPr>
        </p:nvSpPr>
        <p:spPr>
          <a:xfrm>
            <a:off x="831850" y="1349827"/>
            <a:ext cx="10515600" cy="2176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6BA13-6284-4B9F-AB34-6251C8C1FC3D}"/>
              </a:ext>
            </a:extLst>
          </p:cNvPr>
          <p:cNvSpPr>
            <a:spLocks noGrp="1"/>
          </p:cNvSpPr>
          <p:nvPr>
            <p:ph type="body" idx="1"/>
          </p:nvPr>
        </p:nvSpPr>
        <p:spPr>
          <a:xfrm>
            <a:off x="831850" y="35966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A311D-B7AE-4699-948F-F92083745C7C}"/>
              </a:ext>
            </a:extLst>
          </p:cNvPr>
          <p:cNvSpPr>
            <a:spLocks noGrp="1"/>
          </p:cNvSpPr>
          <p:nvPr>
            <p:ph type="dt" sz="half" idx="10"/>
          </p:nvPr>
        </p:nvSpPr>
        <p:spPr/>
        <p:txBody>
          <a:bodyPr/>
          <a:lstStyle/>
          <a:p>
            <a:fld id="{8F1E6D52-151F-4876-8731-9851F34F5FC5}" type="datetimeFigureOut">
              <a:rPr lang="en-US" smtClean="0"/>
              <a:t>1/12/2021</a:t>
            </a:fld>
            <a:endParaRPr lang="en-US"/>
          </a:p>
        </p:txBody>
      </p:sp>
      <p:sp>
        <p:nvSpPr>
          <p:cNvPr id="5" name="Footer Placeholder 4">
            <a:extLst>
              <a:ext uri="{FF2B5EF4-FFF2-40B4-BE49-F238E27FC236}">
                <a16:creationId xmlns:a16="http://schemas.microsoft.com/office/drawing/2014/main" id="{84C8ED51-7FCA-4F7F-8B89-0984C7251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44882-9035-4DF9-9DBB-0764FEEFF57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337460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2356-5BC7-4D8E-BCCE-B63E31DFB3F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794640C-097D-43CE-A3E4-0FEFB39C747D}"/>
              </a:ext>
            </a:extLst>
          </p:cNvPr>
          <p:cNvSpPr>
            <a:spLocks noGrp="1"/>
          </p:cNvSpPr>
          <p:nvPr>
            <p:ph sz="half" idx="1"/>
          </p:nvPr>
        </p:nvSpPr>
        <p:spPr>
          <a:xfrm>
            <a:off x="838200" y="2551611"/>
            <a:ext cx="5181600" cy="3625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4127131-C763-4BBB-A1E9-9110BADCBA00}"/>
              </a:ext>
            </a:extLst>
          </p:cNvPr>
          <p:cNvSpPr>
            <a:spLocks noGrp="1"/>
          </p:cNvSpPr>
          <p:nvPr>
            <p:ph sz="half" idx="2"/>
          </p:nvPr>
        </p:nvSpPr>
        <p:spPr>
          <a:xfrm>
            <a:off x="6172200" y="2551611"/>
            <a:ext cx="5181600" cy="3625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65B0256-6146-4494-BADE-D39AA3A5621F}"/>
              </a:ext>
            </a:extLst>
          </p:cNvPr>
          <p:cNvSpPr>
            <a:spLocks noGrp="1"/>
          </p:cNvSpPr>
          <p:nvPr>
            <p:ph type="dt" sz="half" idx="10"/>
          </p:nvPr>
        </p:nvSpPr>
        <p:spPr/>
        <p:txBody>
          <a:bodyPr/>
          <a:lstStyle/>
          <a:p>
            <a:fld id="{8F1E6D52-151F-4876-8731-9851F34F5FC5}" type="datetimeFigureOut">
              <a:rPr lang="en-US" smtClean="0"/>
              <a:t>1/12/2021</a:t>
            </a:fld>
            <a:endParaRPr lang="en-US"/>
          </a:p>
        </p:txBody>
      </p:sp>
      <p:sp>
        <p:nvSpPr>
          <p:cNvPr id="6" name="Footer Placeholder 5">
            <a:extLst>
              <a:ext uri="{FF2B5EF4-FFF2-40B4-BE49-F238E27FC236}">
                <a16:creationId xmlns:a16="http://schemas.microsoft.com/office/drawing/2014/main" id="{E2213CF4-D331-4D32-9F3C-56B457C2E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6CCE5-6BD1-4E02-9A30-168FA718E89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7598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C88C-19BD-48E2-8C93-2FDB4682B821}"/>
              </a:ext>
            </a:extLst>
          </p:cNvPr>
          <p:cNvSpPr>
            <a:spLocks noGrp="1"/>
          </p:cNvSpPr>
          <p:nvPr>
            <p:ph type="title"/>
          </p:nvPr>
        </p:nvSpPr>
        <p:spPr>
          <a:xfrm>
            <a:off x="838200" y="77390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402F0-B726-4817-B728-A795EE9096C7}"/>
              </a:ext>
            </a:extLst>
          </p:cNvPr>
          <p:cNvSpPr>
            <a:spLocks noGrp="1"/>
          </p:cNvSpPr>
          <p:nvPr>
            <p:ph type="body" idx="1"/>
          </p:nvPr>
        </p:nvSpPr>
        <p:spPr>
          <a:xfrm>
            <a:off x="836612" y="21828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1D83106-0006-4C4D-A442-D113DBDD15A4}"/>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DDD61F-C71A-4647-8C41-1DBBC92FA8C1}"/>
              </a:ext>
            </a:extLst>
          </p:cNvPr>
          <p:cNvSpPr>
            <a:spLocks noGrp="1"/>
          </p:cNvSpPr>
          <p:nvPr>
            <p:ph type="body" sz="quarter" idx="3"/>
          </p:nvPr>
        </p:nvSpPr>
        <p:spPr>
          <a:xfrm>
            <a:off x="6172200" y="21828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CEB868E-3943-445B-8AE2-75EB8DF1568C}"/>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A3D3149-BAB9-4DDA-9B12-71E4AF7F3F77}"/>
              </a:ext>
            </a:extLst>
          </p:cNvPr>
          <p:cNvSpPr>
            <a:spLocks noGrp="1"/>
          </p:cNvSpPr>
          <p:nvPr>
            <p:ph type="dt" sz="half" idx="10"/>
          </p:nvPr>
        </p:nvSpPr>
        <p:spPr/>
        <p:txBody>
          <a:bodyPr/>
          <a:lstStyle/>
          <a:p>
            <a:fld id="{8F1E6D52-151F-4876-8731-9851F34F5FC5}" type="datetimeFigureOut">
              <a:rPr lang="en-US" smtClean="0"/>
              <a:t>1/12/2021</a:t>
            </a:fld>
            <a:endParaRPr lang="en-US"/>
          </a:p>
        </p:txBody>
      </p:sp>
      <p:sp>
        <p:nvSpPr>
          <p:cNvPr id="8" name="Footer Placeholder 7">
            <a:extLst>
              <a:ext uri="{FF2B5EF4-FFF2-40B4-BE49-F238E27FC236}">
                <a16:creationId xmlns:a16="http://schemas.microsoft.com/office/drawing/2014/main" id="{574B6FE5-EA26-4AFC-8211-A21DAA425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49418D-00D5-4413-8156-7375DA2469D5}"/>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6192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EBC8-4DEC-47FF-A7C5-D5DF63872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D25877-884D-4D8A-959A-C65549E42E8D}"/>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4" name="Footer Placeholder 3">
            <a:extLst>
              <a:ext uri="{FF2B5EF4-FFF2-40B4-BE49-F238E27FC236}">
                <a16:creationId xmlns:a16="http://schemas.microsoft.com/office/drawing/2014/main" id="{ED3EA6FD-21F4-42B4-BAC1-966C1013E7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FAE3A-BF2A-4ED1-BBE5-97861D201F5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32952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FCCA-1902-4786-9FF9-2D80705CE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C095E-3B43-4FB6-8E65-1B6FEE77A0D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774795-3320-409B-BF56-1FFE41537865}"/>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5" name="Footer Placeholder 4">
            <a:extLst>
              <a:ext uri="{FF2B5EF4-FFF2-40B4-BE49-F238E27FC236}">
                <a16:creationId xmlns:a16="http://schemas.microsoft.com/office/drawing/2014/main" id="{290253A9-357D-4C61-AB86-CC3F76C32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0DCFE-5B1B-494D-A5D2-C9C4EE817B15}"/>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28311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2389-125A-4665-B453-A1D11AA0D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C77F8-8F74-44E0-A244-AE0E14BEB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D9C50-1073-4360-8937-33C44E65319C}"/>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5" name="Footer Placeholder 4">
            <a:extLst>
              <a:ext uri="{FF2B5EF4-FFF2-40B4-BE49-F238E27FC236}">
                <a16:creationId xmlns:a16="http://schemas.microsoft.com/office/drawing/2014/main" id="{9D719E27-E1AA-45F5-ACCA-D35CE2C52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AD4E1-4B2D-405A-83BE-F0F1140956B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670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AC7A-5476-482A-A8E1-DC41DACD9C29}"/>
              </a:ext>
            </a:extLst>
          </p:cNvPr>
          <p:cNvSpPr>
            <a:spLocks noGrp="1"/>
          </p:cNvSpPr>
          <p:nvPr>
            <p:ph type="title"/>
          </p:nvPr>
        </p:nvSpPr>
        <p:spPr>
          <a:xfrm>
            <a:off x="838200" y="1135295"/>
            <a:ext cx="10515600" cy="101818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C70CF9-389B-47D7-86D5-D1B0AF501715}"/>
              </a:ext>
            </a:extLst>
          </p:cNvPr>
          <p:cNvSpPr>
            <a:spLocks noGrp="1"/>
          </p:cNvSpPr>
          <p:nvPr>
            <p:ph sz="half" idx="1"/>
          </p:nvPr>
        </p:nvSpPr>
        <p:spPr>
          <a:xfrm>
            <a:off x="838200" y="2133601"/>
            <a:ext cx="5181600" cy="4043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192120-CDC6-4AAC-8E8E-67C16AD9D22B}"/>
              </a:ext>
            </a:extLst>
          </p:cNvPr>
          <p:cNvSpPr>
            <a:spLocks noGrp="1"/>
          </p:cNvSpPr>
          <p:nvPr>
            <p:ph sz="half" idx="2"/>
          </p:nvPr>
        </p:nvSpPr>
        <p:spPr>
          <a:xfrm>
            <a:off x="6172200" y="2133601"/>
            <a:ext cx="5181600" cy="4043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C8D38FD-3087-4F92-BD48-C9B12840ADE8}"/>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6" name="Footer Placeholder 5">
            <a:extLst>
              <a:ext uri="{FF2B5EF4-FFF2-40B4-BE49-F238E27FC236}">
                <a16:creationId xmlns:a16="http://schemas.microsoft.com/office/drawing/2014/main" id="{95AB70A4-D0E9-4887-AC23-A9885B69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52AE7-5330-40F4-836E-8426BF1BB26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7571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EA37-D834-429C-A3BE-82569CB7D2C5}"/>
              </a:ext>
            </a:extLst>
          </p:cNvPr>
          <p:cNvSpPr>
            <a:spLocks noGrp="1"/>
          </p:cNvSpPr>
          <p:nvPr>
            <p:ph type="title"/>
          </p:nvPr>
        </p:nvSpPr>
        <p:spPr>
          <a:xfrm>
            <a:off x="827088" y="1018903"/>
            <a:ext cx="10515600" cy="131948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2A826B8-068E-486D-A79C-8A1E391E9B79}"/>
              </a:ext>
            </a:extLst>
          </p:cNvPr>
          <p:cNvSpPr>
            <a:spLocks noGrp="1"/>
          </p:cNvSpPr>
          <p:nvPr>
            <p:ph type="body" idx="1"/>
          </p:nvPr>
        </p:nvSpPr>
        <p:spPr>
          <a:xfrm>
            <a:off x="839788" y="2343943"/>
            <a:ext cx="5157787"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1B12FD-79E8-496B-B7E0-2B33BF64F11C}"/>
              </a:ext>
            </a:extLst>
          </p:cNvPr>
          <p:cNvSpPr>
            <a:spLocks noGrp="1"/>
          </p:cNvSpPr>
          <p:nvPr>
            <p:ph sz="half" idx="2"/>
          </p:nvPr>
        </p:nvSpPr>
        <p:spPr>
          <a:xfrm>
            <a:off x="839788" y="3001169"/>
            <a:ext cx="5157787" cy="31884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884A47F-FBFA-45F7-BC65-0BBA16C16958}"/>
              </a:ext>
            </a:extLst>
          </p:cNvPr>
          <p:cNvSpPr>
            <a:spLocks noGrp="1"/>
          </p:cNvSpPr>
          <p:nvPr>
            <p:ph type="body" sz="quarter" idx="3"/>
          </p:nvPr>
        </p:nvSpPr>
        <p:spPr>
          <a:xfrm>
            <a:off x="6159500" y="2338386"/>
            <a:ext cx="5183188"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A79B247-F1E5-4098-B53D-A62796CA4CCB}"/>
              </a:ext>
            </a:extLst>
          </p:cNvPr>
          <p:cNvSpPr>
            <a:spLocks noGrp="1"/>
          </p:cNvSpPr>
          <p:nvPr>
            <p:ph sz="quarter" idx="4"/>
          </p:nvPr>
        </p:nvSpPr>
        <p:spPr>
          <a:xfrm>
            <a:off x="6172200" y="3001168"/>
            <a:ext cx="5183188" cy="3188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CC730E-37D1-47A8-897B-4CF8224C64FA}"/>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8" name="Footer Placeholder 7">
            <a:extLst>
              <a:ext uri="{FF2B5EF4-FFF2-40B4-BE49-F238E27FC236}">
                <a16:creationId xmlns:a16="http://schemas.microsoft.com/office/drawing/2014/main" id="{2388024B-333E-45C6-AE72-A065F70AD2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883D6-98BD-47AB-B0AA-F365D66A212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54180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EAFB-044B-4275-8EBE-A800E8B0F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F793D-96B3-4310-85B2-DDDFC1F78040}"/>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4" name="Footer Placeholder 3">
            <a:extLst>
              <a:ext uri="{FF2B5EF4-FFF2-40B4-BE49-F238E27FC236}">
                <a16:creationId xmlns:a16="http://schemas.microsoft.com/office/drawing/2014/main" id="{10571A2C-780B-40D9-815A-90CE6110D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A708E-0AB0-4E1C-8EB5-13FBE278A84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91631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B478F-8B4E-430C-9B6E-DA27AA480ABA}"/>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3" name="Footer Placeholder 2">
            <a:extLst>
              <a:ext uri="{FF2B5EF4-FFF2-40B4-BE49-F238E27FC236}">
                <a16:creationId xmlns:a16="http://schemas.microsoft.com/office/drawing/2014/main" id="{65F728F7-8D2B-49D4-B66D-3C08CB4BA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932195-B17C-443A-AA2F-C5E081A29E5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406282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193F-D7D9-4A99-8641-F0A55BEA6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44F9E2-A1B9-431D-A086-87C0C536E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A356D-86F9-4FBD-ABC6-9E39D24DD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8B54C-86E7-4326-A4D2-A0CE18DEA7CD}"/>
              </a:ext>
            </a:extLst>
          </p:cNvPr>
          <p:cNvSpPr>
            <a:spLocks noGrp="1"/>
          </p:cNvSpPr>
          <p:nvPr>
            <p:ph type="dt" sz="half" idx="10"/>
          </p:nvPr>
        </p:nvSpPr>
        <p:spPr/>
        <p:txBody>
          <a:bodyPr/>
          <a:lstStyle/>
          <a:p>
            <a:fld id="{B7D9E9D2-11D5-4D01-B440-27B90138BCB7}" type="datetimeFigureOut">
              <a:rPr lang="en-US" smtClean="0"/>
              <a:t>1/12/2021</a:t>
            </a:fld>
            <a:endParaRPr lang="en-US"/>
          </a:p>
        </p:txBody>
      </p:sp>
      <p:sp>
        <p:nvSpPr>
          <p:cNvPr id="6" name="Footer Placeholder 5">
            <a:extLst>
              <a:ext uri="{FF2B5EF4-FFF2-40B4-BE49-F238E27FC236}">
                <a16:creationId xmlns:a16="http://schemas.microsoft.com/office/drawing/2014/main" id="{47038FAC-683A-4304-805A-36124F0C3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5C7D6-A39D-49D6-82B6-8991DB35E5D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43483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37103-35B7-4616-AE0B-02F31494FB1E}"/>
              </a:ext>
            </a:extLst>
          </p:cNvPr>
          <p:cNvSpPr>
            <a:spLocks noGrp="1"/>
          </p:cNvSpPr>
          <p:nvPr>
            <p:ph type="title"/>
          </p:nvPr>
        </p:nvSpPr>
        <p:spPr>
          <a:xfrm>
            <a:off x="838200" y="111541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8D760F-3077-4401-92E9-388921000262}"/>
              </a:ext>
            </a:extLst>
          </p:cNvPr>
          <p:cNvSpPr>
            <a:spLocks noGrp="1"/>
          </p:cNvSpPr>
          <p:nvPr>
            <p:ph type="body" idx="1"/>
          </p:nvPr>
        </p:nvSpPr>
        <p:spPr>
          <a:xfrm>
            <a:off x="838200" y="2565779"/>
            <a:ext cx="10515600" cy="361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B18775-7057-4065-855C-2FD453254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9E9D2-11D5-4D01-B440-27B90138BCB7}" type="datetimeFigureOut">
              <a:rPr lang="en-US" smtClean="0"/>
              <a:t>1/12/2021</a:t>
            </a:fld>
            <a:endParaRPr lang="en-US"/>
          </a:p>
        </p:txBody>
      </p:sp>
      <p:sp>
        <p:nvSpPr>
          <p:cNvPr id="5" name="Footer Placeholder 4">
            <a:extLst>
              <a:ext uri="{FF2B5EF4-FFF2-40B4-BE49-F238E27FC236}">
                <a16:creationId xmlns:a16="http://schemas.microsoft.com/office/drawing/2014/main" id="{4E44ABF4-6545-49DB-99F7-4751C174C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B50CF-B45D-4EAE-97F4-8E2DAACC5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A7ADF-BCFD-4B31-ADBC-8A42BD360F96}" type="slidenum">
              <a:rPr lang="en-US" smtClean="0"/>
              <a:t>‹#›</a:t>
            </a:fld>
            <a:endParaRPr lang="en-US"/>
          </a:p>
        </p:txBody>
      </p:sp>
      <p:pic>
        <p:nvPicPr>
          <p:cNvPr id="10" name="Picture 9">
            <a:extLst>
              <a:ext uri="{FF2B5EF4-FFF2-40B4-BE49-F238E27FC236}">
                <a16:creationId xmlns:a16="http://schemas.microsoft.com/office/drawing/2014/main" id="{010D83F6-B421-49B2-AC9F-5DD8881A991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5290" y="282194"/>
            <a:ext cx="4430219" cy="528099"/>
          </a:xfrm>
          <a:prstGeom prst="rect">
            <a:avLst/>
          </a:prstGeom>
        </p:spPr>
      </p:pic>
      <p:pic>
        <p:nvPicPr>
          <p:cNvPr id="11" name="Picture 10">
            <a:extLst>
              <a:ext uri="{FF2B5EF4-FFF2-40B4-BE49-F238E27FC236}">
                <a16:creationId xmlns:a16="http://schemas.microsoft.com/office/drawing/2014/main" id="{ECB60049-1049-4B04-AF19-E490178B592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6200000">
            <a:off x="7801974" y="-2342865"/>
            <a:ext cx="2047164" cy="6732893"/>
          </a:xfrm>
          <a:prstGeom prst="rect">
            <a:avLst/>
          </a:prstGeom>
        </p:spPr>
      </p:pic>
      <p:pic>
        <p:nvPicPr>
          <p:cNvPr id="12" name="Picture 11">
            <a:extLst>
              <a:ext uri="{FF2B5EF4-FFF2-40B4-BE49-F238E27FC236}">
                <a16:creationId xmlns:a16="http://schemas.microsoft.com/office/drawing/2014/main" id="{57DDDEED-6197-483D-9D2A-8C34F9054E2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956888" y="-113548"/>
            <a:ext cx="228534" cy="2142307"/>
          </a:xfrm>
          <a:prstGeom prst="rect">
            <a:avLst/>
          </a:prstGeom>
        </p:spPr>
      </p:pic>
    </p:spTree>
    <p:extLst>
      <p:ext uri="{BB962C8B-B14F-4D97-AF65-F5344CB8AC3E}">
        <p14:creationId xmlns:p14="http://schemas.microsoft.com/office/powerpoint/2010/main" val="412910354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D906-B5DD-44DA-91FB-9904CB40F1A4}"/>
              </a:ext>
            </a:extLst>
          </p:cNvPr>
          <p:cNvSpPr>
            <a:spLocks noGrp="1"/>
          </p:cNvSpPr>
          <p:nvPr>
            <p:ph type="title"/>
          </p:nvPr>
        </p:nvSpPr>
        <p:spPr>
          <a:xfrm>
            <a:off x="838200" y="111242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BF3246-DE01-4B9E-9E39-4C1CACC327C1}"/>
              </a:ext>
            </a:extLst>
          </p:cNvPr>
          <p:cNvSpPr>
            <a:spLocks noGrp="1"/>
          </p:cNvSpPr>
          <p:nvPr>
            <p:ph type="body" idx="1"/>
          </p:nvPr>
        </p:nvSpPr>
        <p:spPr>
          <a:xfrm>
            <a:off x="838200" y="2527681"/>
            <a:ext cx="10515600" cy="3649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D7CBDB-C2E5-4857-8256-E2860D3FE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6D52-151F-4876-8731-9851F34F5FC5}" type="datetimeFigureOut">
              <a:rPr lang="en-US" smtClean="0"/>
              <a:t>1/12/2021</a:t>
            </a:fld>
            <a:endParaRPr lang="en-US"/>
          </a:p>
        </p:txBody>
      </p:sp>
      <p:sp>
        <p:nvSpPr>
          <p:cNvPr id="5" name="Footer Placeholder 4">
            <a:extLst>
              <a:ext uri="{FF2B5EF4-FFF2-40B4-BE49-F238E27FC236}">
                <a16:creationId xmlns:a16="http://schemas.microsoft.com/office/drawing/2014/main" id="{827A90FA-2932-420B-A3B5-8FB78497E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7FF5B-23AD-492A-A99B-782FF46C7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E0A43-9511-4A46-9901-157187E978F5}" type="slidenum">
              <a:rPr lang="en-US" smtClean="0"/>
              <a:t>‹#›</a:t>
            </a:fld>
            <a:endParaRPr lang="en-US"/>
          </a:p>
        </p:txBody>
      </p:sp>
      <p:pic>
        <p:nvPicPr>
          <p:cNvPr id="7" name="Picture 6">
            <a:extLst>
              <a:ext uri="{FF2B5EF4-FFF2-40B4-BE49-F238E27FC236}">
                <a16:creationId xmlns:a16="http://schemas.microsoft.com/office/drawing/2014/main" id="{6E16704B-307F-4F59-AFFA-6EE3E06D84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15100" y="138113"/>
            <a:ext cx="5676900" cy="6743700"/>
          </a:xfrm>
          <a:prstGeom prst="rect">
            <a:avLst/>
          </a:prstGeom>
        </p:spPr>
      </p:pic>
      <p:pic>
        <p:nvPicPr>
          <p:cNvPr id="8" name="Picture 6" descr="CombolionnoColor.jpg">
            <a:extLst>
              <a:ext uri="{FF2B5EF4-FFF2-40B4-BE49-F238E27FC236}">
                <a16:creationId xmlns:a16="http://schemas.microsoft.com/office/drawing/2014/main" id="{7A977E5B-DBB8-4D32-BDF2-C34B9E2BB7E2}"/>
              </a:ext>
            </a:extLst>
          </p:cNvPr>
          <p:cNvPicPr>
            <a:picLocks noChangeAspect="1"/>
          </p:cNvPicPr>
          <p:nvPr userDrawn="1"/>
        </p:nvPicPr>
        <p:blipFill>
          <a:blip r:embed="rId7">
            <a:extLst>
              <a:ext uri="{28A0092B-C50C-407E-A947-70E740481C1C}">
                <a14:useLocalDpi xmlns:a14="http://schemas.microsoft.com/office/drawing/2010/main" val="0"/>
              </a:ext>
            </a:extLst>
          </a:blip>
          <a:srcRect t="16452" b="3006"/>
          <a:stretch>
            <a:fillRect/>
          </a:stretch>
        </p:blipFill>
        <p:spPr bwMode="auto">
          <a:xfrm>
            <a:off x="0" y="4692650"/>
            <a:ext cx="3200400" cy="216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4FDE548-2788-4F89-94E3-903411DD86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290" y="282194"/>
            <a:ext cx="5459914" cy="650842"/>
          </a:xfrm>
          <a:prstGeom prst="rect">
            <a:avLst/>
          </a:prstGeom>
        </p:spPr>
      </p:pic>
    </p:spTree>
    <p:extLst>
      <p:ext uri="{BB962C8B-B14F-4D97-AF65-F5344CB8AC3E}">
        <p14:creationId xmlns:p14="http://schemas.microsoft.com/office/powerpoint/2010/main" val="395575684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xtension.psu.edu/energy-markets-domestically-and-globally" TargetMode="External"/><Relationship Id="rId2" Type="http://schemas.openxmlformats.org/officeDocument/2006/relationships/hyperlink" Target="https://extension.psu.edu/energy/renewable-and-alternative-energy/see-all-renewable-and-alternative-energy/shopby/webinars" TargetMode="External"/><Relationship Id="rId1" Type="http://schemas.openxmlformats.org/officeDocument/2006/relationships/slideLayout" Target="../slideLayouts/slideLayout3.xml"/><Relationship Id="rId6" Type="http://schemas.openxmlformats.org/officeDocument/2006/relationships/hyperlink" Target="https://extension.psu.edu/large-scale-solar-development-for-landowners" TargetMode="External"/><Relationship Id="rId5" Type="http://schemas.openxmlformats.org/officeDocument/2006/relationships/hyperlink" Target="https://extension.psu.edu/utility-scale-solar-development" TargetMode="External"/><Relationship Id="rId4" Type="http://schemas.openxmlformats.org/officeDocument/2006/relationships/hyperlink" Target="https://extension.psu.edu/solar-leasing-for-landowner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dhd5103@ps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xtension.psu.edu/solar-development-trends-in-the-mid-atlantic-states-factors-driving-their-deployment" TargetMode="External"/><Relationship Id="rId7" Type="http://schemas.openxmlformats.org/officeDocument/2006/relationships/hyperlink" Target="https://extension.psu.edu/utility-scale-solar-land-use-policy-and-emerging-ordinances-an-interactive-q-and-a" TargetMode="External"/><Relationship Id="rId2" Type="http://schemas.openxmlformats.org/officeDocument/2006/relationships/hyperlink" Target="https://extension.psu.edu/prices-and-economics-of-solar-leasing-in-pennsylvania" TargetMode="External"/><Relationship Id="rId1" Type="http://schemas.openxmlformats.org/officeDocument/2006/relationships/slideLayout" Target="../slideLayouts/slideLayout3.xml"/><Relationship Id="rId6" Type="http://schemas.openxmlformats.org/officeDocument/2006/relationships/hyperlink" Target="https://extension.psu.edu/solar-leasing-by-landowners-for-utility-scale-projects-in-pennsylvania" TargetMode="External"/><Relationship Id="rId5" Type="http://schemas.openxmlformats.org/officeDocument/2006/relationships/hyperlink" Target="https://extension.psu.edu/solar-energy-and-land-use-designing-a-sustainable-outcome" TargetMode="External"/><Relationship Id="rId4" Type="http://schemas.openxmlformats.org/officeDocument/2006/relationships/hyperlink" Target="https://extension.psu.edu/solar-energy-development-in-pennsylvania-whats-currently-happening-and-whats-expect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16D967-309E-46CA-814F-F63DF7F5B630}"/>
              </a:ext>
            </a:extLst>
          </p:cNvPr>
          <p:cNvSpPr>
            <a:spLocks noGrp="1"/>
          </p:cNvSpPr>
          <p:nvPr>
            <p:ph type="title"/>
          </p:nvPr>
        </p:nvSpPr>
        <p:spPr>
          <a:xfrm>
            <a:off x="513184" y="1169418"/>
            <a:ext cx="10840616" cy="1343608"/>
          </a:xfrm>
        </p:spPr>
        <p:txBody>
          <a:bodyPr>
            <a:noAutofit/>
          </a:bodyPr>
          <a:lstStyle/>
          <a:p>
            <a:pPr algn="ctr"/>
            <a:r>
              <a:rPr lang="en-US" b="1" i="1" dirty="0">
                <a:solidFill>
                  <a:schemeClr val="accent1"/>
                </a:solidFill>
              </a:rPr>
              <a:t>Utility Scale Solar Leasing: </a:t>
            </a:r>
            <a:br>
              <a:rPr lang="en-US" b="1" i="1" dirty="0">
                <a:solidFill>
                  <a:schemeClr val="accent1"/>
                </a:solidFill>
              </a:rPr>
            </a:br>
            <a:r>
              <a:rPr lang="en-US" b="1" i="1" dirty="0">
                <a:solidFill>
                  <a:schemeClr val="accent1"/>
                </a:solidFill>
              </a:rPr>
              <a:t>How It Works and When It Doesn’t</a:t>
            </a:r>
            <a:endParaRPr lang="en-US" sz="2800" b="1" i="1" dirty="0">
              <a:solidFill>
                <a:schemeClr val="accent1"/>
              </a:solidFill>
            </a:endParaRPr>
          </a:p>
        </p:txBody>
      </p:sp>
      <p:sp>
        <p:nvSpPr>
          <p:cNvPr id="7" name="Content Placeholder 6">
            <a:extLst>
              <a:ext uri="{FF2B5EF4-FFF2-40B4-BE49-F238E27FC236}">
                <a16:creationId xmlns:a16="http://schemas.microsoft.com/office/drawing/2014/main" id="{12330C28-4F4D-4C45-B986-65D9540B6946}"/>
              </a:ext>
            </a:extLst>
          </p:cNvPr>
          <p:cNvSpPr>
            <a:spLocks noGrp="1"/>
          </p:cNvSpPr>
          <p:nvPr>
            <p:ph idx="1"/>
          </p:nvPr>
        </p:nvSpPr>
        <p:spPr>
          <a:xfrm>
            <a:off x="513184" y="2640563"/>
            <a:ext cx="10840616" cy="4040155"/>
          </a:xfrm>
        </p:spPr>
        <p:txBody>
          <a:bodyPr>
            <a:normAutofit fontScale="32500" lnSpcReduction="20000"/>
          </a:bodyPr>
          <a:lstStyle/>
          <a:p>
            <a:pPr marL="0" indent="0" algn="ctr">
              <a:buNone/>
            </a:pPr>
            <a:endParaRPr lang="en-US" i="1" dirty="0"/>
          </a:p>
          <a:p>
            <a:pPr marL="0" indent="0">
              <a:buNone/>
            </a:pPr>
            <a:r>
              <a:rPr lang="en-US" sz="7300" b="1" dirty="0"/>
              <a:t> </a:t>
            </a:r>
          </a:p>
          <a:p>
            <a:pPr marL="0" indent="0" algn="ctr">
              <a:buNone/>
            </a:pPr>
            <a:endParaRPr lang="en-US" sz="9000" b="1" dirty="0"/>
          </a:p>
          <a:p>
            <a:pPr marL="0" indent="0" algn="ctr">
              <a:buNone/>
            </a:pPr>
            <a:endParaRPr lang="en-US" sz="9000" b="1" dirty="0"/>
          </a:p>
          <a:p>
            <a:pPr marL="0" indent="0" algn="ctr">
              <a:buNone/>
            </a:pPr>
            <a:endParaRPr lang="en-US" sz="9000" b="1" dirty="0"/>
          </a:p>
          <a:p>
            <a:pPr marL="0" indent="0" algn="ctr">
              <a:buNone/>
            </a:pPr>
            <a:endParaRPr lang="en-US" sz="9000" b="1" dirty="0">
              <a:solidFill>
                <a:schemeClr val="accent1">
                  <a:lumMod val="75000"/>
                </a:schemeClr>
              </a:solidFill>
            </a:endParaRPr>
          </a:p>
          <a:p>
            <a:pPr marL="0" indent="0" algn="ctr">
              <a:buNone/>
            </a:pPr>
            <a:r>
              <a:rPr lang="en-US" sz="16600" b="1" i="1" dirty="0">
                <a:solidFill>
                  <a:schemeClr val="accent6">
                    <a:lumMod val="75000"/>
                  </a:schemeClr>
                </a:solidFill>
              </a:rPr>
              <a:t>Agricultural Law Symposium </a:t>
            </a:r>
          </a:p>
          <a:p>
            <a:pPr marL="0" indent="0" algn="ctr">
              <a:buNone/>
            </a:pPr>
            <a:r>
              <a:rPr lang="en-US" sz="7300" dirty="0">
                <a:solidFill>
                  <a:schemeClr val="accent1">
                    <a:lumMod val="75000"/>
                  </a:schemeClr>
                </a:solidFill>
              </a:rPr>
              <a:t>Tuesday, January 12, 2021 , 2:15 PM - 3:15 PM EST</a:t>
            </a:r>
            <a:br>
              <a:rPr lang="en-US" dirty="0">
                <a:solidFill>
                  <a:schemeClr val="accent1">
                    <a:lumMod val="75000"/>
                  </a:schemeClr>
                </a:solidFill>
              </a:rPr>
            </a:br>
            <a:endParaRPr lang="en-US" dirty="0">
              <a:solidFill>
                <a:schemeClr val="accent1">
                  <a:lumMod val="75000"/>
                </a:schemeClr>
              </a:solidFill>
            </a:endParaRPr>
          </a:p>
          <a:p>
            <a:pPr marL="0" indent="0">
              <a:buNone/>
            </a:pPr>
            <a:br>
              <a:rPr lang="en-US" dirty="0"/>
            </a:br>
            <a:endParaRPr lang="en-US" dirty="0"/>
          </a:p>
        </p:txBody>
      </p:sp>
      <p:pic>
        <p:nvPicPr>
          <p:cNvPr id="5" name="Picture 4">
            <a:extLst>
              <a:ext uri="{FF2B5EF4-FFF2-40B4-BE49-F238E27FC236}">
                <a16:creationId xmlns:a16="http://schemas.microsoft.com/office/drawing/2014/main" id="{A47FB238-8158-4DCD-BE51-90A242DD8419}"/>
              </a:ext>
            </a:extLst>
          </p:cNvPr>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3027" y="2513026"/>
            <a:ext cx="2820929" cy="2394832"/>
          </a:xfrm>
          <a:prstGeom prst="rect">
            <a:avLst/>
          </a:prstGeom>
          <a:noFill/>
          <a:ln>
            <a:noFill/>
          </a:ln>
        </p:spPr>
      </p:pic>
    </p:spTree>
    <p:extLst>
      <p:ext uri="{BB962C8B-B14F-4D97-AF65-F5344CB8AC3E}">
        <p14:creationId xmlns:p14="http://schemas.microsoft.com/office/powerpoint/2010/main" val="234216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1F6A0F-124B-4F7F-B6F1-943BA7C91B14}"/>
              </a:ext>
            </a:extLst>
          </p:cNvPr>
          <p:cNvSpPr>
            <a:spLocks noGrp="1"/>
          </p:cNvSpPr>
          <p:nvPr>
            <p:ph idx="1"/>
          </p:nvPr>
        </p:nvSpPr>
        <p:spPr>
          <a:xfrm>
            <a:off x="401216" y="1129005"/>
            <a:ext cx="11206066" cy="5065818"/>
          </a:xfrm>
        </p:spPr>
        <p:txBody>
          <a:bodyPr vert="horz" lIns="91440" tIns="45720" rIns="91440" bIns="45720" rtlCol="0" anchor="t">
            <a:normAutofit/>
          </a:bodyPr>
          <a:lstStyle/>
          <a:p>
            <a:pPr marL="0" indent="0">
              <a:buNone/>
            </a:pPr>
            <a:r>
              <a:rPr lang="en-US" sz="3200" b="1" i="1" dirty="0">
                <a:solidFill>
                  <a:schemeClr val="accent1"/>
                </a:solidFill>
                <a:latin typeface="Franklin Gothic Medium" panose="020B0603020102020204" pitchFamily="34" charset="0"/>
                <a:cs typeface="Arial"/>
              </a:rPr>
              <a:t>4.	This is a long-term business relationship to maintain. </a:t>
            </a:r>
          </a:p>
          <a:p>
            <a:r>
              <a:rPr lang="en-US" sz="2400" dirty="0">
                <a:cs typeface="Arial"/>
              </a:rPr>
              <a:t>There will likely be several </a:t>
            </a:r>
            <a:r>
              <a:rPr lang="en-US" sz="2400" b="1" dirty="0">
                <a:cs typeface="Arial"/>
              </a:rPr>
              <a:t>tenant identity changes </a:t>
            </a:r>
            <a:r>
              <a:rPr lang="en-US" sz="2400" dirty="0">
                <a:cs typeface="Arial"/>
              </a:rPr>
              <a:t>over the term of the lease and, correspondingly, perhaps some </a:t>
            </a:r>
            <a:r>
              <a:rPr lang="en-US" sz="2400" b="1" dirty="0">
                <a:cs typeface="Arial"/>
              </a:rPr>
              <a:t>changes in ownership </a:t>
            </a:r>
            <a:r>
              <a:rPr lang="en-US" sz="2400" dirty="0">
                <a:cs typeface="Arial"/>
              </a:rPr>
              <a:t>on the landowner side also.  Plan and think ahead because this lease impacts heirs and any subsequent owners.  It also can impact future property value. </a:t>
            </a:r>
          </a:p>
          <a:p>
            <a:r>
              <a:rPr lang="en-US" sz="2400" b="1" dirty="0">
                <a:cs typeface="Arial"/>
              </a:rPr>
              <a:t>Property tax obligations </a:t>
            </a:r>
            <a:r>
              <a:rPr lang="en-US" sz="2400" dirty="0">
                <a:cs typeface="Arial"/>
              </a:rPr>
              <a:t>will be a shared responsibility for the duration of the lease.  The documents being used commonly agree that the tenant pays any increased property taxes for the entire term. </a:t>
            </a:r>
          </a:p>
          <a:p>
            <a:r>
              <a:rPr lang="en-US" sz="2400" dirty="0">
                <a:cs typeface="Arial"/>
              </a:rPr>
              <a:t>The landlord needs to ensure that the tenant maintains the required </a:t>
            </a:r>
            <a:r>
              <a:rPr lang="en-US" sz="2400" b="1" dirty="0">
                <a:cs typeface="Arial"/>
              </a:rPr>
              <a:t>liability insurance </a:t>
            </a:r>
            <a:r>
              <a:rPr lang="en-US" sz="2400" dirty="0">
                <a:cs typeface="Arial"/>
              </a:rPr>
              <a:t>for the landlord’s protection for the entire term.  </a:t>
            </a:r>
          </a:p>
          <a:p>
            <a:r>
              <a:rPr lang="en-US" sz="2400" dirty="0">
                <a:cs typeface="Arial"/>
              </a:rPr>
              <a:t>“</a:t>
            </a:r>
            <a:r>
              <a:rPr lang="en-US" sz="2400" b="1" dirty="0">
                <a:cs typeface="Arial"/>
              </a:rPr>
              <a:t>Decommissioning</a:t>
            </a:r>
            <a:r>
              <a:rPr lang="en-US" sz="2400" dirty="0">
                <a:cs typeface="Arial"/>
              </a:rPr>
              <a:t>” obligations to remove all equipment and restore the property need to be negotiated and established now, in detail, for an event that may not occur for several decades.</a:t>
            </a:r>
          </a:p>
          <a:p>
            <a:endParaRPr lang="en-US" sz="2400" dirty="0">
              <a:cs typeface="Arial"/>
            </a:endParaRPr>
          </a:p>
          <a:p>
            <a:pPr marL="234950" lvl="1" indent="-90170"/>
            <a:endParaRPr lang="en-US" dirty="0">
              <a:cs typeface="Arial"/>
            </a:endParaRPr>
          </a:p>
        </p:txBody>
      </p:sp>
    </p:spTree>
    <p:extLst>
      <p:ext uri="{BB962C8B-B14F-4D97-AF65-F5344CB8AC3E}">
        <p14:creationId xmlns:p14="http://schemas.microsoft.com/office/powerpoint/2010/main" val="197443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78E224-D14A-4F05-9708-DDFE1064259E}"/>
              </a:ext>
            </a:extLst>
          </p:cNvPr>
          <p:cNvPicPr>
            <a:picLocks noChangeAspect="1"/>
          </p:cNvPicPr>
          <p:nvPr/>
        </p:nvPicPr>
        <p:blipFill>
          <a:blip r:embed="rId2"/>
          <a:stretch>
            <a:fillRect/>
          </a:stretch>
        </p:blipFill>
        <p:spPr>
          <a:xfrm>
            <a:off x="2152650" y="2057400"/>
            <a:ext cx="7886700" cy="2743200"/>
          </a:xfrm>
          <a:prstGeom prst="rect">
            <a:avLst/>
          </a:prstGeom>
        </p:spPr>
      </p:pic>
    </p:spTree>
    <p:extLst>
      <p:ext uri="{BB962C8B-B14F-4D97-AF65-F5344CB8AC3E}">
        <p14:creationId xmlns:p14="http://schemas.microsoft.com/office/powerpoint/2010/main" val="75629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456156" y="1287624"/>
            <a:ext cx="11279687" cy="4909674"/>
          </a:xfrm>
        </p:spPr>
        <p:txBody>
          <a:bodyPr vert="horz" lIns="91440" tIns="45720" rIns="91440" bIns="45720" rtlCol="0" anchor="t">
            <a:normAutofit fontScale="55000" lnSpcReduction="20000"/>
          </a:bodyPr>
          <a:lstStyle/>
          <a:p>
            <a:pPr marL="0" indent="0">
              <a:buNone/>
            </a:pPr>
            <a:r>
              <a:rPr lang="en-US" sz="8000" b="1" dirty="0">
                <a:solidFill>
                  <a:schemeClr val="accent1"/>
                </a:solidFill>
                <a:latin typeface="Franklin Gothic Medium" panose="020B0603020102020204" pitchFamily="34" charset="0"/>
                <a:cs typeface="Arial"/>
              </a:rPr>
              <a:t>The Two Parts of a Solar Development Lease </a:t>
            </a:r>
          </a:p>
          <a:p>
            <a:pPr marL="0" indent="0">
              <a:buNone/>
            </a:pPr>
            <a:endParaRPr lang="en-US" dirty="0">
              <a:cs typeface="Arial"/>
            </a:endParaRPr>
          </a:p>
          <a:p>
            <a:r>
              <a:rPr lang="en-US" sz="3400" b="1" i="1" dirty="0">
                <a:solidFill>
                  <a:schemeClr val="accent1"/>
                </a:solidFill>
                <a:cs typeface="Arial"/>
              </a:rPr>
              <a:t>Preliminary Letter of Intent:  </a:t>
            </a:r>
            <a:r>
              <a:rPr lang="en-US" sz="3400" dirty="0">
                <a:cs typeface="Arial"/>
              </a:rPr>
              <a:t>Sometimes there is even a preliminary </a:t>
            </a:r>
            <a:r>
              <a:rPr lang="en-US" sz="3400" b="1" dirty="0">
                <a:cs typeface="Arial"/>
              </a:rPr>
              <a:t>"Letter of Intent" </a:t>
            </a:r>
            <a:r>
              <a:rPr lang="en-US" sz="3400" dirty="0">
                <a:cs typeface="Arial"/>
              </a:rPr>
              <a:t>document, which can be simply a 1-page form.  The primary reason for this is to get the landowner to sign a confidentiality clause so that future terms, especially monetary, are not disclosed to others.  </a:t>
            </a:r>
          </a:p>
          <a:p>
            <a:pPr lvl="1"/>
            <a:endParaRPr lang="en-US" sz="2600" dirty="0">
              <a:cs typeface="Arial"/>
            </a:endParaRPr>
          </a:p>
          <a:p>
            <a:pPr lvl="1"/>
            <a:r>
              <a:rPr lang="en-US" sz="3200" dirty="0">
                <a:cs typeface="Arial"/>
              </a:rPr>
              <a:t>Sometimes the documents omit that disclosure must be allowed to attorneys, accountants, advisors, family members, mortgage and other </a:t>
            </a:r>
            <a:r>
              <a:rPr lang="en-US" sz="3200" dirty="0" err="1">
                <a:cs typeface="Arial"/>
              </a:rPr>
              <a:t>competiting</a:t>
            </a:r>
            <a:r>
              <a:rPr lang="en-US" sz="3200" dirty="0">
                <a:cs typeface="Arial"/>
              </a:rPr>
              <a:t> property interest holders and municipal/government officials, all as necessary to proceed with the project.   </a:t>
            </a:r>
          </a:p>
          <a:p>
            <a:pPr marL="107950" indent="-107950"/>
            <a:endParaRPr lang="en-US" dirty="0">
              <a:cs typeface="Arial"/>
            </a:endParaRPr>
          </a:p>
          <a:p>
            <a:pPr marL="0" indent="0">
              <a:buNone/>
            </a:pPr>
            <a:r>
              <a:rPr lang="en-US" sz="5800" b="1" dirty="0">
                <a:solidFill>
                  <a:schemeClr val="accent1"/>
                </a:solidFill>
                <a:cs typeface="Arial"/>
              </a:rPr>
              <a:t>1.	Option Agreement</a:t>
            </a:r>
            <a:r>
              <a:rPr lang="en-US" sz="5100" dirty="0">
                <a:cs typeface="Arial"/>
              </a:rPr>
              <a:t> </a:t>
            </a:r>
            <a:r>
              <a:rPr lang="en-US" sz="4000" dirty="0">
                <a:cs typeface="Arial"/>
              </a:rPr>
              <a:t>– approx. 10-15 pages </a:t>
            </a:r>
          </a:p>
          <a:p>
            <a:pPr marL="107950" indent="-107950"/>
            <a:endParaRPr lang="en-US" dirty="0">
              <a:cs typeface="Arial"/>
            </a:endParaRPr>
          </a:p>
          <a:p>
            <a:pPr marL="0" indent="0">
              <a:buNone/>
            </a:pPr>
            <a:r>
              <a:rPr lang="en-US" sz="5800" b="1" dirty="0">
                <a:solidFill>
                  <a:schemeClr val="accent1"/>
                </a:solidFill>
                <a:cs typeface="Arial"/>
              </a:rPr>
              <a:t>2.	Lease Agreement </a:t>
            </a:r>
            <a:r>
              <a:rPr lang="en-US" sz="4000" dirty="0">
                <a:cs typeface="Arial"/>
              </a:rPr>
              <a:t>– approx. 40-60 pages (attached to the Option Agreement)</a:t>
            </a:r>
          </a:p>
          <a:p>
            <a:pPr marL="107950" indent="-107950"/>
            <a:endParaRPr lang="en-US" dirty="0">
              <a:cs typeface="Arial"/>
            </a:endParaRPr>
          </a:p>
          <a:p>
            <a:r>
              <a:rPr lang="en-US" sz="3800" b="1" dirty="0">
                <a:solidFill>
                  <a:srgbClr val="FF0000"/>
                </a:solidFill>
                <a:cs typeface="Arial"/>
              </a:rPr>
              <a:t>A landowner can't sign the Option Agreement without also negotiating the terms of the Lease Agreement in its entirety. </a:t>
            </a:r>
            <a:r>
              <a:rPr lang="en-US" sz="3800" dirty="0">
                <a:solidFill>
                  <a:schemeClr val="tx1"/>
                </a:solidFill>
                <a:cs typeface="Arial"/>
              </a:rPr>
              <a:t> So all the hard work from the landowner end is up front.</a:t>
            </a:r>
          </a:p>
        </p:txBody>
      </p:sp>
    </p:spTree>
    <p:extLst>
      <p:ext uri="{BB962C8B-B14F-4D97-AF65-F5344CB8AC3E}">
        <p14:creationId xmlns:p14="http://schemas.microsoft.com/office/powerpoint/2010/main" val="42760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546970" y="1580027"/>
            <a:ext cx="11279687" cy="4533295"/>
          </a:xfrm>
        </p:spPr>
        <p:txBody>
          <a:bodyPr vert="horz" lIns="91440" tIns="45720" rIns="91440" bIns="45720" rtlCol="0" anchor="t">
            <a:normAutofit/>
          </a:bodyPr>
          <a:lstStyle/>
          <a:p>
            <a:pPr marL="0" indent="0">
              <a:buNone/>
            </a:pPr>
            <a:r>
              <a:rPr lang="en-US" sz="3200" b="1" dirty="0">
                <a:solidFill>
                  <a:schemeClr val="accent1"/>
                </a:solidFill>
                <a:latin typeface="Franklin Gothic Medium" panose="020B0603020102020204" pitchFamily="34" charset="0"/>
                <a:cs typeface="Arial"/>
              </a:rPr>
              <a:t>1.	Option Agreement</a:t>
            </a:r>
            <a:r>
              <a:rPr lang="en-US" sz="3200" dirty="0">
                <a:cs typeface="Arial"/>
              </a:rPr>
              <a:t> </a:t>
            </a:r>
            <a:r>
              <a:rPr lang="en-US" sz="3200" b="1" dirty="0">
                <a:solidFill>
                  <a:schemeClr val="accent1"/>
                </a:solidFill>
                <a:cs typeface="Arial"/>
              </a:rPr>
              <a:t>-</a:t>
            </a:r>
            <a:r>
              <a:rPr lang="en-US" b="1" dirty="0">
                <a:solidFill>
                  <a:schemeClr val="accent1"/>
                </a:solidFill>
                <a:cs typeface="Arial"/>
              </a:rPr>
              <a:t> </a:t>
            </a:r>
            <a:r>
              <a:rPr lang="en-US" dirty="0">
                <a:cs typeface="Arial"/>
              </a:rPr>
              <a:t>Locks in a due diligence period of 1-5 years during which the solar developer decides if it wants to proceed.  </a:t>
            </a:r>
          </a:p>
          <a:p>
            <a:pPr marL="234950" lvl="1" indent="-90170"/>
            <a:r>
              <a:rPr lang="en-US" dirty="0">
                <a:cs typeface="Arial"/>
              </a:rPr>
              <a:t> $$$ to landowner for development exclusivity, access rights to investigate the site &amp; confidentiality.  </a:t>
            </a:r>
          </a:p>
          <a:p>
            <a:pPr marL="234950" lvl="1" indent="-90170"/>
            <a:r>
              <a:rPr lang="en-US" dirty="0">
                <a:cs typeface="Arial"/>
              </a:rPr>
              <a:t> ”Feasibility Study” / The developer obtains a full title report, full survey, other leases, etc. </a:t>
            </a:r>
          </a:p>
          <a:p>
            <a:pPr marL="234950" lvl="1" indent="-90170"/>
            <a:r>
              <a:rPr lang="en-US" dirty="0">
                <a:cs typeface="Arial"/>
              </a:rPr>
              <a:t> The developer is weighing all circumstances to determine viability -- financially and otherwise. </a:t>
            </a:r>
          </a:p>
          <a:p>
            <a:pPr marL="234950" lvl="1" indent="-90170"/>
            <a:r>
              <a:rPr lang="en-US" dirty="0">
                <a:cs typeface="Arial"/>
              </a:rPr>
              <a:t> No ground is broken; all costs incurred are on the developer.  Landowner can still farm, etc. </a:t>
            </a:r>
          </a:p>
          <a:p>
            <a:pPr marL="234950" lvl="1" indent="-90170"/>
            <a:r>
              <a:rPr lang="en-US" dirty="0">
                <a:cs typeface="Arial"/>
              </a:rPr>
              <a:t> If the developer decides to proceed, the landowner cannot back out. </a:t>
            </a:r>
            <a:r>
              <a:rPr lang="en-US" u="sng" dirty="0">
                <a:cs typeface="Arial"/>
              </a:rPr>
              <a:t>The option is unilateral</a:t>
            </a:r>
            <a:r>
              <a:rPr lang="en-US" dirty="0">
                <a:cs typeface="Arial"/>
              </a:rPr>
              <a:t>. </a:t>
            </a:r>
          </a:p>
          <a:p>
            <a:pPr marL="0" indent="-312420">
              <a:buNone/>
            </a:pPr>
            <a:r>
              <a:rPr lang="en-US" sz="3200" b="1" dirty="0">
                <a:solidFill>
                  <a:schemeClr val="accent1"/>
                </a:solidFill>
                <a:latin typeface="Franklin Gothic Medium" panose="020B0603020102020204" pitchFamily="34" charset="0"/>
                <a:cs typeface="Arial"/>
              </a:rPr>
              <a:t>2.	Lease Agreement </a:t>
            </a:r>
            <a:r>
              <a:rPr lang="en-US" sz="3200" b="1" dirty="0">
                <a:solidFill>
                  <a:schemeClr val="accent1"/>
                </a:solidFill>
                <a:cs typeface="Arial"/>
              </a:rPr>
              <a:t>- </a:t>
            </a:r>
            <a:r>
              <a:rPr lang="en-US" dirty="0">
                <a:cs typeface="Arial"/>
              </a:rPr>
              <a:t>If the solar developer decides to proceed, the Lease Agreement is sent to the landowner to sign in a defined period of days.  There is no chance to renegotiate terms.  (Sometimes leases of this nature are called a “Ground Lease.”) </a:t>
            </a:r>
          </a:p>
          <a:p>
            <a:pPr marL="0" indent="-312420">
              <a:buNone/>
            </a:pPr>
            <a:endParaRPr lang="en-US" dirty="0">
              <a:solidFill>
                <a:srgbClr val="1A1718"/>
              </a:solidFill>
              <a:cs typeface="Arial"/>
            </a:endParaRPr>
          </a:p>
          <a:p>
            <a:pPr marL="234950" lvl="1" indent="-90170"/>
            <a:endParaRPr lang="en-US" dirty="0">
              <a:cs typeface="Arial"/>
            </a:endParaRPr>
          </a:p>
          <a:p>
            <a:pPr marL="234950" lvl="1" indent="-90170"/>
            <a:endParaRPr lang="en-US" dirty="0">
              <a:cs typeface="Arial"/>
            </a:endParaRPr>
          </a:p>
          <a:p>
            <a:pPr marL="234950" lvl="1" indent="-90170"/>
            <a:endParaRPr lang="en-US" dirty="0">
              <a:cs typeface="Arial"/>
            </a:endParaRPr>
          </a:p>
          <a:p>
            <a:pPr marL="234950" lvl="1" indent="-90170"/>
            <a:endParaRPr lang="en-US" dirty="0">
              <a:cs typeface="Arial"/>
            </a:endParaRPr>
          </a:p>
          <a:p>
            <a:pPr marL="107950" indent="-107950"/>
            <a:endParaRPr lang="en-US" dirty="0">
              <a:cs typeface="Arial"/>
            </a:endParaRPr>
          </a:p>
          <a:p>
            <a:pPr marL="107950" indent="-107950"/>
            <a:endParaRPr lang="en-US" dirty="0">
              <a:cs typeface="Arial"/>
            </a:endParaRPr>
          </a:p>
        </p:txBody>
      </p:sp>
    </p:spTree>
    <p:extLst>
      <p:ext uri="{BB962C8B-B14F-4D97-AF65-F5344CB8AC3E}">
        <p14:creationId xmlns:p14="http://schemas.microsoft.com/office/powerpoint/2010/main" val="401620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54F0DA-3167-4603-908C-DBFE2E6815C8}"/>
              </a:ext>
            </a:extLst>
          </p:cNvPr>
          <p:cNvSpPr>
            <a:spLocks noGrp="1"/>
          </p:cNvSpPr>
          <p:nvPr>
            <p:ph type="title"/>
          </p:nvPr>
        </p:nvSpPr>
        <p:spPr>
          <a:xfrm>
            <a:off x="546970" y="1306286"/>
            <a:ext cx="11281600" cy="699796"/>
          </a:xfrm>
        </p:spPr>
        <p:txBody>
          <a:bodyPr>
            <a:normAutofit/>
          </a:bodyPr>
          <a:lstStyle/>
          <a:p>
            <a:r>
              <a:rPr lang="en-US" sz="4400" b="1" dirty="0">
                <a:solidFill>
                  <a:schemeClr val="accent1"/>
                </a:solidFill>
                <a:cs typeface="Arial"/>
              </a:rPr>
              <a:t>Timeline of the Lease Term </a:t>
            </a:r>
          </a:p>
        </p:txBody>
      </p:sp>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546970" y="2202024"/>
            <a:ext cx="11279687" cy="3713584"/>
          </a:xfrm>
        </p:spPr>
        <p:txBody>
          <a:bodyPr vert="horz" lIns="91440" tIns="45720" rIns="91440" bIns="45720" rtlCol="0" anchor="t">
            <a:normAutofit/>
          </a:bodyPr>
          <a:lstStyle/>
          <a:p>
            <a:pPr marL="565150" lvl="1" indent="-107950"/>
            <a:r>
              <a:rPr lang="en-US" dirty="0">
                <a:cs typeface="Arial"/>
              </a:rPr>
              <a:t>Option Effective Date (signature on Option Agreement, $$ is paid)</a:t>
            </a:r>
            <a:endParaRPr lang="en-US" dirty="0"/>
          </a:p>
          <a:p>
            <a:pPr marL="107950" indent="-107950"/>
            <a:r>
              <a:rPr lang="en-US" b="1" i="1" dirty="0">
                <a:solidFill>
                  <a:srgbClr val="FF0000"/>
                </a:solidFill>
                <a:cs typeface="Arial"/>
              </a:rPr>
              <a:t>Option Phase </a:t>
            </a:r>
          </a:p>
          <a:p>
            <a:pPr marL="565150" lvl="1" indent="-107950"/>
            <a:r>
              <a:rPr lang="en-US" dirty="0">
                <a:cs typeface="Arial"/>
              </a:rPr>
              <a:t>Lease Effective Date (signature on Lease Agreement, $$ is paid) </a:t>
            </a:r>
          </a:p>
          <a:p>
            <a:pPr marL="107950" indent="-107950"/>
            <a:r>
              <a:rPr lang="en-US" b="1" i="1" dirty="0">
                <a:solidFill>
                  <a:srgbClr val="FF0000"/>
                </a:solidFill>
                <a:cs typeface="Arial"/>
              </a:rPr>
              <a:t>Construction Phase</a:t>
            </a:r>
            <a:r>
              <a:rPr lang="en-US" i="1" dirty="0">
                <a:solidFill>
                  <a:srgbClr val="FF0000"/>
                </a:solidFill>
                <a:cs typeface="Arial"/>
              </a:rPr>
              <a:t> </a:t>
            </a:r>
            <a:r>
              <a:rPr lang="en-US" sz="2000" dirty="0">
                <a:cs typeface="Arial"/>
              </a:rPr>
              <a:t>(the build out – may be a reduced rent amount)</a:t>
            </a:r>
          </a:p>
          <a:p>
            <a:pPr marL="107950" indent="-107950"/>
            <a:r>
              <a:rPr lang="en-US" b="1" i="1" dirty="0">
                <a:solidFill>
                  <a:srgbClr val="FF0000"/>
                </a:solidFill>
                <a:cs typeface="Arial"/>
              </a:rPr>
              <a:t>Operational Phase</a:t>
            </a:r>
            <a:r>
              <a:rPr lang="en-US" dirty="0">
                <a:cs typeface="Arial"/>
              </a:rPr>
              <a:t> </a:t>
            </a:r>
            <a:r>
              <a:rPr lang="en-US" sz="2000" dirty="0">
                <a:cs typeface="Arial"/>
              </a:rPr>
              <a:t>(energy generation – the full rent is paid)</a:t>
            </a:r>
            <a:r>
              <a:rPr lang="en-US" dirty="0">
                <a:cs typeface="Arial"/>
              </a:rPr>
              <a:t> </a:t>
            </a:r>
          </a:p>
          <a:p>
            <a:pPr marL="565150" lvl="1" indent="-107950"/>
            <a:r>
              <a:rPr lang="en-US" dirty="0">
                <a:cs typeface="Arial"/>
              </a:rPr>
              <a:t>Renewals (if any) may be exercised</a:t>
            </a:r>
          </a:p>
          <a:p>
            <a:pPr marL="107950" indent="-107950"/>
            <a:r>
              <a:rPr lang="en-US" b="1" i="1" dirty="0">
                <a:solidFill>
                  <a:srgbClr val="FF0000"/>
                </a:solidFill>
                <a:cs typeface="Arial"/>
              </a:rPr>
              <a:t>Cleanup Phase</a:t>
            </a:r>
            <a:r>
              <a:rPr lang="en-US" dirty="0">
                <a:cs typeface="Arial"/>
              </a:rPr>
              <a:t> </a:t>
            </a:r>
            <a:r>
              <a:rPr lang="en-US" sz="2000" dirty="0">
                <a:cs typeface="Arial"/>
              </a:rPr>
              <a:t>(removal and restoration – $$ still owed, creates leverage to complete)</a:t>
            </a:r>
          </a:p>
          <a:p>
            <a:pPr marL="565150" lvl="1" indent="-107950"/>
            <a:r>
              <a:rPr lang="en-US" dirty="0">
                <a:cs typeface="Arial"/>
              </a:rPr>
              <a:t>Termination Date </a:t>
            </a:r>
          </a:p>
        </p:txBody>
      </p:sp>
    </p:spTree>
    <p:extLst>
      <p:ext uri="{BB962C8B-B14F-4D97-AF65-F5344CB8AC3E}">
        <p14:creationId xmlns:p14="http://schemas.microsoft.com/office/powerpoint/2010/main" val="266646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185568" y="1184987"/>
            <a:ext cx="11279687" cy="5514392"/>
          </a:xfrm>
        </p:spPr>
        <p:txBody>
          <a:bodyPr vert="horz" lIns="91440" tIns="45720" rIns="91440" bIns="45720" rtlCol="0" anchor="t">
            <a:normAutofit lnSpcReduction="10000"/>
          </a:bodyPr>
          <a:lstStyle/>
          <a:p>
            <a:pPr marL="0" indent="0">
              <a:buNone/>
            </a:pPr>
            <a:r>
              <a:rPr lang="en-US" sz="4400" b="1" dirty="0">
                <a:solidFill>
                  <a:schemeClr val="accent1"/>
                </a:solidFill>
                <a:latin typeface="Franklin Gothic Medium" panose="020B0603020102020204" pitchFamily="34" charset="0"/>
                <a:cs typeface="Arial"/>
              </a:rPr>
              <a:t>Consideration of Competing Legal Interests</a:t>
            </a:r>
          </a:p>
          <a:p>
            <a:r>
              <a:rPr lang="en-US" sz="2600" dirty="0">
                <a:cs typeface="Arial"/>
              </a:rPr>
              <a:t>The landowner may have “encumbered” the property in various ways, through such things as:  </a:t>
            </a:r>
          </a:p>
          <a:p>
            <a:pPr lvl="1"/>
            <a:r>
              <a:rPr lang="en-US" dirty="0">
                <a:cs typeface="Arial"/>
              </a:rPr>
              <a:t>mortgages, other liens or leases, rights of way and easements, enrollment in various governmental programs such as Clean &amp; Green (preferential property tax assessment), FSA/NRCS administered programs with conservation practices requirements, or even an agricultural conservation easement or private conservation easement.  </a:t>
            </a:r>
          </a:p>
          <a:p>
            <a:r>
              <a:rPr lang="en-US" sz="2600" dirty="0">
                <a:cs typeface="Arial"/>
              </a:rPr>
              <a:t>Before signing, a landowner must consider how these interests will be impacted by a solar lease, and how their existence will impact a developer’s decision to proceed.</a:t>
            </a:r>
          </a:p>
          <a:p>
            <a:pPr lvl="1"/>
            <a:r>
              <a:rPr lang="en-US" dirty="0">
                <a:cs typeface="Arial"/>
              </a:rPr>
              <a:t>The Lease documents generally agree, or it can be negotiated, that the developer pays any financial losses caused by the solar lease’s impact upon competing legal interests.  But some conflicts with competing legal interests cannot be resolved financially. </a:t>
            </a:r>
          </a:p>
          <a:p>
            <a:r>
              <a:rPr lang="en-US" sz="2600" dirty="0">
                <a:cs typeface="Arial"/>
              </a:rPr>
              <a:t>During the Option Phase, the developer is also analyzing these same competing legal interests to determine the location’s viability. </a:t>
            </a:r>
            <a:endParaRPr lang="en-US" b="1" dirty="0">
              <a:cs typeface="Arial"/>
            </a:endParaRPr>
          </a:p>
          <a:p>
            <a:pPr marL="0" indent="0">
              <a:buNone/>
            </a:pPr>
            <a:endParaRPr lang="en-US" b="1" dirty="0">
              <a:cs typeface="Arial"/>
            </a:endParaRPr>
          </a:p>
          <a:p>
            <a:pPr marL="650875" lvl="4" indent="-71755"/>
            <a:endParaRPr lang="en-US" sz="2000" dirty="0">
              <a:cs typeface="Arial"/>
            </a:endParaRPr>
          </a:p>
        </p:txBody>
      </p:sp>
      <p:sp>
        <p:nvSpPr>
          <p:cNvPr id="2" name="Rectangle 1">
            <a:extLst>
              <a:ext uri="{FF2B5EF4-FFF2-40B4-BE49-F238E27FC236}">
                <a16:creationId xmlns:a16="http://schemas.microsoft.com/office/drawing/2014/main" id="{7089243B-D346-48BD-ADA3-9C548D1DEA23}"/>
              </a:ext>
            </a:extLst>
          </p:cNvPr>
          <p:cNvSpPr/>
          <p:nvPr/>
        </p:nvSpPr>
        <p:spPr>
          <a:xfrm>
            <a:off x="503853" y="6195527"/>
            <a:ext cx="1143933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84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09AB0-9808-4B84-9FF8-00A77D40A5F8}"/>
              </a:ext>
            </a:extLst>
          </p:cNvPr>
          <p:cNvSpPr>
            <a:spLocks noGrp="1"/>
          </p:cNvSpPr>
          <p:nvPr>
            <p:ph type="title"/>
          </p:nvPr>
        </p:nvSpPr>
        <p:spPr>
          <a:xfrm>
            <a:off x="483637" y="1115417"/>
            <a:ext cx="10515600" cy="620078"/>
          </a:xfrm>
        </p:spPr>
        <p:txBody>
          <a:bodyPr>
            <a:noAutofit/>
          </a:bodyPr>
          <a:lstStyle/>
          <a:p>
            <a:r>
              <a:rPr lang="en-US" b="1" dirty="0">
                <a:solidFill>
                  <a:schemeClr val="accent1"/>
                </a:solidFill>
              </a:rPr>
              <a:t>Competing Legal Interests</a:t>
            </a:r>
          </a:p>
        </p:txBody>
      </p:sp>
      <p:sp>
        <p:nvSpPr>
          <p:cNvPr id="7" name="Content Placeholder 6">
            <a:extLst>
              <a:ext uri="{FF2B5EF4-FFF2-40B4-BE49-F238E27FC236}">
                <a16:creationId xmlns:a16="http://schemas.microsoft.com/office/drawing/2014/main" id="{83B316F1-E386-423F-B6F8-DC769D6DD80A}"/>
              </a:ext>
            </a:extLst>
          </p:cNvPr>
          <p:cNvSpPr>
            <a:spLocks noGrp="1"/>
          </p:cNvSpPr>
          <p:nvPr>
            <p:ph idx="1"/>
          </p:nvPr>
        </p:nvSpPr>
        <p:spPr>
          <a:xfrm>
            <a:off x="483637" y="2118049"/>
            <a:ext cx="10515600" cy="4086906"/>
          </a:xfrm>
        </p:spPr>
        <p:txBody>
          <a:bodyPr>
            <a:normAutofit/>
          </a:bodyPr>
          <a:lstStyle/>
          <a:p>
            <a:pPr marL="0" indent="0">
              <a:buNone/>
            </a:pPr>
            <a:r>
              <a:rPr lang="en-US" sz="2400" b="1" dirty="0">
                <a:cs typeface="Arial"/>
              </a:rPr>
              <a:t>Existing Mortgage or other Monetary Liens</a:t>
            </a:r>
          </a:p>
          <a:p>
            <a:r>
              <a:rPr lang="en-US" sz="2400" dirty="0">
                <a:cs typeface="Arial"/>
              </a:rPr>
              <a:t>Talk with the creditor, if possible. </a:t>
            </a:r>
          </a:p>
          <a:p>
            <a:r>
              <a:rPr lang="en-US" sz="2400" dirty="0">
                <a:cs typeface="Arial"/>
              </a:rPr>
              <a:t>The Lease documents require "Subordination Agreements" signed by the creditor, at the developer’s request, to make a mortgage or other lien “subject to the lease” so the solar tenant is not evicted in the event of foreclosure. </a:t>
            </a:r>
          </a:p>
          <a:p>
            <a:pPr marL="0" indent="-312420">
              <a:buNone/>
            </a:pPr>
            <a:r>
              <a:rPr lang="en-US" sz="2400" b="1" dirty="0">
                <a:cs typeface="Arial"/>
              </a:rPr>
              <a:t>Existing Leases - </a:t>
            </a:r>
            <a:r>
              <a:rPr lang="en-US" sz="2400" dirty="0">
                <a:cs typeface="Arial"/>
              </a:rPr>
              <a:t>Negotiate a buy-out of the tenant, paid by the developer? </a:t>
            </a:r>
          </a:p>
          <a:p>
            <a:pPr marL="0" indent="0">
              <a:buNone/>
            </a:pPr>
            <a:r>
              <a:rPr lang="en-US" sz="2400" b="1" dirty="0">
                <a:cs typeface="Arial"/>
              </a:rPr>
              <a:t>Agricultural Conservation Easements - </a:t>
            </a:r>
            <a:r>
              <a:rPr lang="en-US" sz="2400" dirty="0">
                <a:cs typeface="Arial"/>
              </a:rPr>
              <a:t>If PA government purchased, solar leasing is not permitted.</a:t>
            </a:r>
          </a:p>
          <a:p>
            <a:pPr marL="0" indent="0">
              <a:buNone/>
            </a:pPr>
            <a:r>
              <a:rPr lang="en-US" sz="2400" b="1" dirty="0">
                <a:cs typeface="Arial"/>
              </a:rPr>
              <a:t>Privately-purchased Conservation Easement - </a:t>
            </a:r>
            <a:r>
              <a:rPr lang="en-US" sz="2400" dirty="0">
                <a:cs typeface="Arial"/>
              </a:rPr>
              <a:t>Depends upon the terms, but highly unlikely that solar leasing is permitted.  Can solar leasing be negotiated? </a:t>
            </a:r>
          </a:p>
          <a:p>
            <a:pPr marL="234950" lvl="1" indent="-90170"/>
            <a:endParaRPr lang="en-US" dirty="0">
              <a:cs typeface="Arial"/>
            </a:endParaRPr>
          </a:p>
          <a:p>
            <a:endParaRPr lang="en-US" dirty="0"/>
          </a:p>
        </p:txBody>
      </p:sp>
    </p:spTree>
    <p:extLst>
      <p:ext uri="{BB962C8B-B14F-4D97-AF65-F5344CB8AC3E}">
        <p14:creationId xmlns:p14="http://schemas.microsoft.com/office/powerpoint/2010/main" val="311394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54F0DA-3167-4603-908C-DBFE2E6815C8}"/>
              </a:ext>
            </a:extLst>
          </p:cNvPr>
          <p:cNvSpPr>
            <a:spLocks noGrp="1"/>
          </p:cNvSpPr>
          <p:nvPr>
            <p:ph type="title"/>
          </p:nvPr>
        </p:nvSpPr>
        <p:spPr>
          <a:xfrm>
            <a:off x="453199" y="998375"/>
            <a:ext cx="11281600" cy="1045028"/>
          </a:xfrm>
        </p:spPr>
        <p:txBody>
          <a:bodyPr>
            <a:normAutofit/>
          </a:bodyPr>
          <a:lstStyle/>
          <a:p>
            <a:r>
              <a:rPr lang="en-US" sz="4400" b="1" dirty="0">
                <a:solidFill>
                  <a:schemeClr val="accent1"/>
                </a:solidFill>
                <a:ea typeface="+mj-lt"/>
                <a:cs typeface="+mj-lt"/>
              </a:rPr>
              <a:t>Competing Legal Interests</a:t>
            </a:r>
            <a:endParaRPr lang="en-US" b="1" dirty="0">
              <a:solidFill>
                <a:schemeClr val="accent1"/>
              </a:solidFill>
              <a:cs typeface="Arial"/>
            </a:endParaRPr>
          </a:p>
        </p:txBody>
      </p:sp>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456156" y="1973655"/>
            <a:ext cx="11279687" cy="4139668"/>
          </a:xfrm>
        </p:spPr>
        <p:txBody>
          <a:bodyPr vert="horz" lIns="91440" tIns="45720" rIns="91440" bIns="45720" rtlCol="0" anchor="t">
            <a:normAutofit/>
          </a:bodyPr>
          <a:lstStyle/>
          <a:p>
            <a:pPr marL="0" indent="0">
              <a:buNone/>
            </a:pPr>
            <a:r>
              <a:rPr lang="en-US" dirty="0">
                <a:cs typeface="Arial"/>
              </a:rPr>
              <a:t>Other types of recorded or unrecorded interests:</a:t>
            </a:r>
          </a:p>
          <a:p>
            <a:pPr marL="457200" indent="-457200"/>
            <a:r>
              <a:rPr lang="en-US" dirty="0">
                <a:cs typeface="Arial"/>
              </a:rPr>
              <a:t>Hunting Lease – stray rounds will be a problem. </a:t>
            </a:r>
            <a:endParaRPr lang="en-US" dirty="0"/>
          </a:p>
          <a:p>
            <a:pPr marL="457200" indent="-457200"/>
            <a:r>
              <a:rPr lang="en-US" dirty="0">
                <a:cs typeface="Arial"/>
              </a:rPr>
              <a:t>Subsurface Rights – will future subsurface rights development interfere?</a:t>
            </a:r>
          </a:p>
          <a:p>
            <a:pPr marL="457200" indent="-457200"/>
            <a:r>
              <a:rPr lang="en-US" dirty="0">
                <a:cs typeface="Arial"/>
              </a:rPr>
              <a:t>Existing Easements – could conflict with the developer’s needs.</a:t>
            </a:r>
            <a:endParaRPr lang="en-US" dirty="0"/>
          </a:p>
          <a:p>
            <a:pPr marL="650875" lvl="4" indent="-71755"/>
            <a:r>
              <a:rPr lang="en-US" sz="2000" dirty="0">
                <a:cs typeface="Arial"/>
              </a:rPr>
              <a:t> utilities, stormwater, access/roads </a:t>
            </a:r>
            <a:endParaRPr lang="en-US" dirty="0">
              <a:cs typeface="Arial"/>
            </a:endParaRPr>
          </a:p>
          <a:p>
            <a:pPr marL="107950" indent="-457200"/>
            <a:r>
              <a:rPr lang="en-US" dirty="0">
                <a:cs typeface="Arial"/>
              </a:rPr>
              <a:t>Enrollment in Government Programs </a:t>
            </a:r>
          </a:p>
          <a:p>
            <a:pPr lvl="1"/>
            <a:r>
              <a:rPr lang="en-US" dirty="0">
                <a:cs typeface="Arial"/>
              </a:rPr>
              <a:t>PA’s Clean and Green property tax assessment program does not allow, unless at least 50% of energy is used on-site. </a:t>
            </a:r>
            <a:r>
              <a:rPr lang="en-US" dirty="0">
                <a:ea typeface="+mn-lt"/>
                <a:cs typeface="+mn-lt"/>
              </a:rPr>
              <a:t>Roll-back taxes will be owed, but most leases provide that the developer pays them. </a:t>
            </a:r>
          </a:p>
          <a:p>
            <a:pPr lvl="1"/>
            <a:r>
              <a:rPr lang="en-US" dirty="0">
                <a:ea typeface="+mn-lt"/>
                <a:cs typeface="+mn-lt"/>
              </a:rPr>
              <a:t>FSA/NRCS programs – solar leasing is too new for definitive answers.  Check with the entities involved.  Likely answer is no.  </a:t>
            </a:r>
            <a:endParaRPr lang="en-US" dirty="0">
              <a:cs typeface="Arial"/>
            </a:endParaRPr>
          </a:p>
        </p:txBody>
      </p:sp>
    </p:spTree>
    <p:extLst>
      <p:ext uri="{BB962C8B-B14F-4D97-AF65-F5344CB8AC3E}">
        <p14:creationId xmlns:p14="http://schemas.microsoft.com/office/powerpoint/2010/main" val="268231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FB214-9884-45A6-8ECE-28B1790425D5}"/>
              </a:ext>
            </a:extLst>
          </p:cNvPr>
          <p:cNvPicPr>
            <a:picLocks noChangeAspect="1"/>
          </p:cNvPicPr>
          <p:nvPr/>
        </p:nvPicPr>
        <p:blipFill>
          <a:blip r:embed="rId2"/>
          <a:stretch>
            <a:fillRect/>
          </a:stretch>
        </p:blipFill>
        <p:spPr>
          <a:xfrm>
            <a:off x="0" y="1225175"/>
            <a:ext cx="6031007" cy="5488141"/>
          </a:xfrm>
          <a:prstGeom prst="rect">
            <a:avLst/>
          </a:prstGeom>
        </p:spPr>
      </p:pic>
      <p:pic>
        <p:nvPicPr>
          <p:cNvPr id="7" name="Picture 6">
            <a:extLst>
              <a:ext uri="{FF2B5EF4-FFF2-40B4-BE49-F238E27FC236}">
                <a16:creationId xmlns:a16="http://schemas.microsoft.com/office/drawing/2014/main" id="{27104667-DE21-4A19-AD39-FD7E76C8B4D4}"/>
              </a:ext>
            </a:extLst>
          </p:cNvPr>
          <p:cNvPicPr>
            <a:picLocks noChangeAspect="1"/>
          </p:cNvPicPr>
          <p:nvPr/>
        </p:nvPicPr>
        <p:blipFill>
          <a:blip r:embed="rId3"/>
          <a:stretch>
            <a:fillRect/>
          </a:stretch>
        </p:blipFill>
        <p:spPr>
          <a:xfrm>
            <a:off x="5940789" y="1841312"/>
            <a:ext cx="6100075" cy="2127933"/>
          </a:xfrm>
          <a:prstGeom prst="rect">
            <a:avLst/>
          </a:prstGeom>
        </p:spPr>
      </p:pic>
      <p:pic>
        <p:nvPicPr>
          <p:cNvPr id="8" name="Picture 7">
            <a:extLst>
              <a:ext uri="{FF2B5EF4-FFF2-40B4-BE49-F238E27FC236}">
                <a16:creationId xmlns:a16="http://schemas.microsoft.com/office/drawing/2014/main" id="{FA6F5BDE-2839-44F3-99A0-55D601AADC64}"/>
              </a:ext>
            </a:extLst>
          </p:cNvPr>
          <p:cNvPicPr>
            <a:picLocks noChangeAspect="1"/>
          </p:cNvPicPr>
          <p:nvPr/>
        </p:nvPicPr>
        <p:blipFill>
          <a:blip r:embed="rId4"/>
          <a:stretch>
            <a:fillRect/>
          </a:stretch>
        </p:blipFill>
        <p:spPr>
          <a:xfrm>
            <a:off x="5940789" y="3775577"/>
            <a:ext cx="6251211" cy="2831337"/>
          </a:xfrm>
          <a:prstGeom prst="rect">
            <a:avLst/>
          </a:prstGeom>
        </p:spPr>
      </p:pic>
    </p:spTree>
    <p:extLst>
      <p:ext uri="{BB962C8B-B14F-4D97-AF65-F5344CB8AC3E}">
        <p14:creationId xmlns:p14="http://schemas.microsoft.com/office/powerpoint/2010/main" val="388171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EFD93-49D1-492E-A2F6-D8E2BCD1E556}"/>
              </a:ext>
            </a:extLst>
          </p:cNvPr>
          <p:cNvPicPr>
            <a:picLocks noChangeAspect="1"/>
          </p:cNvPicPr>
          <p:nvPr/>
        </p:nvPicPr>
        <p:blipFill>
          <a:blip r:embed="rId2"/>
          <a:stretch>
            <a:fillRect/>
          </a:stretch>
        </p:blipFill>
        <p:spPr>
          <a:xfrm>
            <a:off x="1957971" y="1800904"/>
            <a:ext cx="7246070" cy="4525251"/>
          </a:xfrm>
          <a:prstGeom prst="rect">
            <a:avLst/>
          </a:prstGeom>
        </p:spPr>
      </p:pic>
    </p:spTree>
    <p:extLst>
      <p:ext uri="{BB962C8B-B14F-4D97-AF65-F5344CB8AC3E}">
        <p14:creationId xmlns:p14="http://schemas.microsoft.com/office/powerpoint/2010/main" val="103912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AF97-7342-4D06-9B73-CE663B52259B}"/>
              </a:ext>
            </a:extLst>
          </p:cNvPr>
          <p:cNvSpPr>
            <a:spLocks noGrp="1"/>
          </p:cNvSpPr>
          <p:nvPr>
            <p:ph type="title"/>
          </p:nvPr>
        </p:nvSpPr>
        <p:spPr/>
        <p:txBody>
          <a:bodyPr/>
          <a:lstStyle/>
          <a:p>
            <a:r>
              <a:rPr lang="en-US" b="1" dirty="0">
                <a:solidFill>
                  <a:schemeClr val="accent1"/>
                </a:solidFill>
              </a:rPr>
              <a:t>Thanks to Our Partners</a:t>
            </a:r>
          </a:p>
        </p:txBody>
      </p:sp>
      <p:sp>
        <p:nvSpPr>
          <p:cNvPr id="3" name="Content Placeholder 2">
            <a:extLst>
              <a:ext uri="{FF2B5EF4-FFF2-40B4-BE49-F238E27FC236}">
                <a16:creationId xmlns:a16="http://schemas.microsoft.com/office/drawing/2014/main" id="{E09B2C21-70CA-420F-A7DB-B54EBA308579}"/>
              </a:ext>
            </a:extLst>
          </p:cNvPr>
          <p:cNvSpPr>
            <a:spLocks noGrp="1"/>
          </p:cNvSpPr>
          <p:nvPr>
            <p:ph idx="1"/>
          </p:nvPr>
        </p:nvSpPr>
        <p:spPr>
          <a:xfrm>
            <a:off x="792968" y="2198115"/>
            <a:ext cx="10515600" cy="3611184"/>
          </a:xfrm>
        </p:spPr>
        <p:txBody>
          <a:bodyPr/>
          <a:lstStyle/>
          <a:p>
            <a:r>
              <a:rPr lang="en-US" sz="3100" dirty="0"/>
              <a:t>Programs of the Center for Agricultural and Shale Law are supported by:</a:t>
            </a:r>
          </a:p>
          <a:p>
            <a:pPr lvl="1"/>
            <a:r>
              <a:rPr lang="en-US" sz="2700" dirty="0"/>
              <a:t>The National Agricultural Law Center</a:t>
            </a:r>
          </a:p>
          <a:p>
            <a:pPr lvl="1"/>
            <a:r>
              <a:rPr lang="en-US" sz="2700" dirty="0"/>
              <a:t>National Agricultural Library</a:t>
            </a:r>
          </a:p>
          <a:p>
            <a:pPr lvl="1"/>
            <a:r>
              <a:rPr lang="en-US" sz="2700" dirty="0"/>
              <a:t>Pennsylvania Department of Agriculture</a:t>
            </a:r>
          </a:p>
        </p:txBody>
      </p:sp>
      <p:pic>
        <p:nvPicPr>
          <p:cNvPr id="4" name="Picture 3" descr="A screenshot of a cell phone&#10;&#10;Description automatically generated">
            <a:extLst>
              <a:ext uri="{FF2B5EF4-FFF2-40B4-BE49-F238E27FC236}">
                <a16:creationId xmlns:a16="http://schemas.microsoft.com/office/drawing/2014/main" id="{D0FC7469-2850-4277-8E6D-C1C56438E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223" y="5038689"/>
            <a:ext cx="4491089" cy="1021722"/>
          </a:xfrm>
          <a:prstGeom prst="rect">
            <a:avLst/>
          </a:prstGeom>
        </p:spPr>
      </p:pic>
      <p:pic>
        <p:nvPicPr>
          <p:cNvPr id="5" name="Picture 4" descr="A close up of a logo&#10;&#10;Description automatically generated">
            <a:extLst>
              <a:ext uri="{FF2B5EF4-FFF2-40B4-BE49-F238E27FC236}">
                <a16:creationId xmlns:a16="http://schemas.microsoft.com/office/drawing/2014/main" id="{F1A7D306-2546-4760-A74B-0F91F4313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0" y="4675829"/>
            <a:ext cx="1730142" cy="1747443"/>
          </a:xfrm>
          <a:prstGeom prst="rect">
            <a:avLst/>
          </a:prstGeom>
        </p:spPr>
      </p:pic>
      <p:pic>
        <p:nvPicPr>
          <p:cNvPr id="11" name="Picture 10">
            <a:extLst>
              <a:ext uri="{FF2B5EF4-FFF2-40B4-BE49-F238E27FC236}">
                <a16:creationId xmlns:a16="http://schemas.microsoft.com/office/drawing/2014/main" id="{BE18974B-7E6E-47CB-B15D-CFF50A3BEBAB}"/>
              </a:ext>
            </a:extLst>
          </p:cNvPr>
          <p:cNvPicPr>
            <a:picLocks noChangeAspect="1"/>
          </p:cNvPicPr>
          <p:nvPr/>
        </p:nvPicPr>
        <p:blipFill>
          <a:blip r:embed="rId4"/>
          <a:stretch>
            <a:fillRect/>
          </a:stretch>
        </p:blipFill>
        <p:spPr>
          <a:xfrm>
            <a:off x="8852546" y="4291929"/>
            <a:ext cx="2799874" cy="2165528"/>
          </a:xfrm>
          <a:prstGeom prst="rect">
            <a:avLst/>
          </a:prstGeom>
        </p:spPr>
      </p:pic>
    </p:spTree>
    <p:extLst>
      <p:ext uri="{BB962C8B-B14F-4D97-AF65-F5344CB8AC3E}">
        <p14:creationId xmlns:p14="http://schemas.microsoft.com/office/powerpoint/2010/main" val="4840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8F763-614E-4B0E-BE24-9554EF80CFF0}"/>
              </a:ext>
            </a:extLst>
          </p:cNvPr>
          <p:cNvPicPr>
            <a:picLocks noChangeAspect="1"/>
          </p:cNvPicPr>
          <p:nvPr/>
        </p:nvPicPr>
        <p:blipFill>
          <a:blip r:embed="rId2"/>
          <a:stretch>
            <a:fillRect/>
          </a:stretch>
        </p:blipFill>
        <p:spPr>
          <a:xfrm>
            <a:off x="1895475" y="2052637"/>
            <a:ext cx="8401050" cy="2752725"/>
          </a:xfrm>
          <a:prstGeom prst="rect">
            <a:avLst/>
          </a:prstGeom>
        </p:spPr>
      </p:pic>
    </p:spTree>
    <p:extLst>
      <p:ext uri="{BB962C8B-B14F-4D97-AF65-F5344CB8AC3E}">
        <p14:creationId xmlns:p14="http://schemas.microsoft.com/office/powerpoint/2010/main" val="268550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54F0DA-3167-4603-908C-DBFE2E6815C8}"/>
              </a:ext>
            </a:extLst>
          </p:cNvPr>
          <p:cNvSpPr>
            <a:spLocks noGrp="1"/>
          </p:cNvSpPr>
          <p:nvPr>
            <p:ph type="title"/>
          </p:nvPr>
        </p:nvSpPr>
        <p:spPr>
          <a:xfrm>
            <a:off x="910400" y="1324946"/>
            <a:ext cx="11281600" cy="867747"/>
          </a:xfrm>
        </p:spPr>
        <p:txBody>
          <a:bodyPr>
            <a:noAutofit/>
          </a:bodyPr>
          <a:lstStyle/>
          <a:p>
            <a:r>
              <a:rPr lang="en-US" sz="4400" b="1" dirty="0">
                <a:solidFill>
                  <a:schemeClr val="accent1"/>
                </a:solidFill>
                <a:cs typeface="Arial"/>
              </a:rPr>
              <a:t>Zoning Approval of the Land Use </a:t>
            </a:r>
          </a:p>
        </p:txBody>
      </p:sp>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456156" y="2192693"/>
            <a:ext cx="11279687" cy="3868606"/>
          </a:xfrm>
        </p:spPr>
        <p:txBody>
          <a:bodyPr vert="horz" lIns="91440" tIns="45720" rIns="91440" bIns="45720" rtlCol="0" anchor="t">
            <a:normAutofit fontScale="92500" lnSpcReduction="10000"/>
          </a:bodyPr>
          <a:lstStyle/>
          <a:p>
            <a:pPr marL="144780" lvl="1" indent="0">
              <a:buNone/>
            </a:pPr>
            <a:r>
              <a:rPr lang="en-US" sz="3200" b="1" dirty="0">
                <a:cs typeface="Arial"/>
              </a:rPr>
              <a:t>Zoning Approval is largely uncharted territory.</a:t>
            </a:r>
          </a:p>
          <a:p>
            <a:pPr marL="144780" lvl="1" indent="0">
              <a:buNone/>
            </a:pPr>
            <a:endParaRPr lang="en-US" sz="3200" b="1" dirty="0">
              <a:cs typeface="Arial"/>
            </a:endParaRPr>
          </a:p>
          <a:p>
            <a:pPr marL="487680" lvl="1" indent="-342900"/>
            <a:r>
              <a:rPr lang="en-US" sz="2400" dirty="0">
                <a:cs typeface="Arial"/>
              </a:rPr>
              <a:t>PA zoning ordinances, unless very recently amended to account for solar leasing as a use in the township, will require approval of solar leasing through a </a:t>
            </a:r>
            <a:r>
              <a:rPr lang="en-US" sz="2400" b="1" i="1" dirty="0">
                <a:cs typeface="Arial"/>
              </a:rPr>
              <a:t>conditional use </a:t>
            </a:r>
            <a:r>
              <a:rPr lang="en-US" sz="2400" dirty="0">
                <a:cs typeface="Arial"/>
              </a:rPr>
              <a:t>application to the township supervisors (not the zoning hearing board).  (“Uses not otherwise provided for”)</a:t>
            </a:r>
          </a:p>
          <a:p>
            <a:pPr marL="487680" lvl="1" indent="-342900"/>
            <a:r>
              <a:rPr lang="en-US" sz="2400" dirty="0">
                <a:cs typeface="Arial"/>
              </a:rPr>
              <a:t>“Conditions“ can be attached and presently there are no controls over how extensive or on what subject matters those conditions may be.  That raises the undetermined legal question of whether, and to what extent, townships will "regulate" solar generation facilities.  DEP is not already involved; FERC is the regulatory entity, not PA Public Utility Commission. </a:t>
            </a:r>
          </a:p>
          <a:p>
            <a:pPr marL="487680" lvl="1" indent="-342900"/>
            <a:r>
              <a:rPr lang="en-US" sz="2400" dirty="0">
                <a:cs typeface="Arial"/>
              </a:rPr>
              <a:t>The lease documents agree that the developer is 100% responsible for getting zoning approval (as well as all other government approvals) but do require landowner assistance.</a:t>
            </a:r>
          </a:p>
        </p:txBody>
      </p:sp>
    </p:spTree>
    <p:extLst>
      <p:ext uri="{BB962C8B-B14F-4D97-AF65-F5344CB8AC3E}">
        <p14:creationId xmlns:p14="http://schemas.microsoft.com/office/powerpoint/2010/main" val="252603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73253-FA7F-4276-8C75-EBDD11F9AC47}"/>
              </a:ext>
            </a:extLst>
          </p:cNvPr>
          <p:cNvSpPr>
            <a:spLocks noGrp="1"/>
          </p:cNvSpPr>
          <p:nvPr>
            <p:ph type="title"/>
          </p:nvPr>
        </p:nvSpPr>
        <p:spPr>
          <a:xfrm>
            <a:off x="609600" y="1268963"/>
            <a:ext cx="10971394" cy="681136"/>
          </a:xfrm>
        </p:spPr>
        <p:txBody>
          <a:bodyPr>
            <a:noAutofit/>
          </a:bodyPr>
          <a:lstStyle/>
          <a:p>
            <a:r>
              <a:rPr lang="en-US" sz="4400" b="1" dirty="0">
                <a:solidFill>
                  <a:schemeClr val="accent1"/>
                </a:solidFill>
                <a:cs typeface="Arial"/>
              </a:rPr>
              <a:t>Contract Terms &amp; Conditions</a:t>
            </a:r>
          </a:p>
        </p:txBody>
      </p:sp>
      <p:sp>
        <p:nvSpPr>
          <p:cNvPr id="5" name="Content Placeholder 4">
            <a:extLst>
              <a:ext uri="{FF2B5EF4-FFF2-40B4-BE49-F238E27FC236}">
                <a16:creationId xmlns:a16="http://schemas.microsoft.com/office/drawing/2014/main" id="{9088693E-7EFF-43FF-B622-EB501E1A92F8}"/>
              </a:ext>
            </a:extLst>
          </p:cNvPr>
          <p:cNvSpPr>
            <a:spLocks noGrp="1"/>
          </p:cNvSpPr>
          <p:nvPr>
            <p:ph idx="1"/>
          </p:nvPr>
        </p:nvSpPr>
        <p:spPr>
          <a:xfrm>
            <a:off x="609600" y="1950100"/>
            <a:ext cx="10966938" cy="4215414"/>
          </a:xfrm>
        </p:spPr>
        <p:txBody>
          <a:bodyPr vert="horz" lIns="91440" tIns="45720" rIns="91440" bIns="45720" rtlCol="0" anchor="t">
            <a:normAutofit/>
          </a:bodyPr>
          <a:lstStyle/>
          <a:p>
            <a:pPr>
              <a:lnSpc>
                <a:spcPct val="100000"/>
              </a:lnSpc>
            </a:pPr>
            <a:r>
              <a:rPr lang="en-US" b="1" dirty="0">
                <a:cs typeface="Arial"/>
              </a:rPr>
              <a:t>Legal Description and Plot Plans:  </a:t>
            </a:r>
            <a:r>
              <a:rPr lang="en-US" dirty="0">
                <a:cs typeface="Arial"/>
              </a:rPr>
              <a:t>Attachments to the Option and Lease. </a:t>
            </a:r>
            <a:r>
              <a:rPr lang="en-US" u="sng" dirty="0">
                <a:cs typeface="Arial"/>
              </a:rPr>
              <a:t>Be attentive to potential difference between the total acreage of the Option and the ultimate acreage of the Lease itself</a:t>
            </a:r>
            <a:r>
              <a:rPr lang="en-US" dirty="0">
                <a:cs typeface="Arial"/>
              </a:rPr>
              <a:t>.  This is one provision that will be undetermined until the Option is exercised and the Lease tendered for signature.  The final “configuration” is not determined at the outset. </a:t>
            </a:r>
            <a:endParaRPr lang="en-US" b="1" dirty="0">
              <a:cs typeface="Arial"/>
            </a:endParaRPr>
          </a:p>
          <a:p>
            <a:pPr>
              <a:lnSpc>
                <a:spcPct val="100000"/>
              </a:lnSpc>
            </a:pPr>
            <a:r>
              <a:rPr lang="en-US" b="1" dirty="0">
                <a:cs typeface="Arial"/>
              </a:rPr>
              <a:t>Appurtenant Facilities:  </a:t>
            </a:r>
            <a:r>
              <a:rPr lang="en-US" dirty="0">
                <a:cs typeface="Arial"/>
              </a:rPr>
              <a:t>There are more than just solar panels. Transmission and distribution equipment, sub-station, batteries, overhead or underground lines, buildings, roads, yards, fences, etc. </a:t>
            </a:r>
          </a:p>
          <a:p>
            <a:pPr marL="107950" indent="-107950"/>
            <a:endParaRPr lang="en-US" dirty="0">
              <a:cs typeface="Arial"/>
            </a:endParaRPr>
          </a:p>
          <a:p>
            <a:pPr marL="107950" indent="-107950"/>
            <a:endParaRPr lang="en-US" dirty="0">
              <a:cs typeface="Arial"/>
            </a:endParaRPr>
          </a:p>
          <a:p>
            <a:pPr marL="107950" indent="-107950"/>
            <a:endParaRPr lang="en-US" dirty="0">
              <a:cs typeface="Arial"/>
            </a:endParaRPr>
          </a:p>
        </p:txBody>
      </p:sp>
    </p:spTree>
    <p:extLst>
      <p:ext uri="{BB962C8B-B14F-4D97-AF65-F5344CB8AC3E}">
        <p14:creationId xmlns:p14="http://schemas.microsoft.com/office/powerpoint/2010/main" val="90261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F6638E-5E88-4C5B-8497-DE53A77E15B9}"/>
              </a:ext>
            </a:extLst>
          </p:cNvPr>
          <p:cNvSpPr>
            <a:spLocks noGrp="1"/>
          </p:cNvSpPr>
          <p:nvPr>
            <p:ph type="title"/>
          </p:nvPr>
        </p:nvSpPr>
        <p:spPr>
          <a:xfrm>
            <a:off x="483637" y="1199393"/>
            <a:ext cx="10515600" cy="648070"/>
          </a:xfrm>
        </p:spPr>
        <p:txBody>
          <a:bodyPr>
            <a:noAutofit/>
          </a:bodyPr>
          <a:lstStyle/>
          <a:p>
            <a:r>
              <a:rPr lang="en-US" b="1" dirty="0">
                <a:solidFill>
                  <a:schemeClr val="accent1"/>
                </a:solidFill>
              </a:rPr>
              <a:t>Contract Terms</a:t>
            </a:r>
          </a:p>
        </p:txBody>
      </p:sp>
      <p:sp>
        <p:nvSpPr>
          <p:cNvPr id="7" name="Content Placeholder 6">
            <a:extLst>
              <a:ext uri="{FF2B5EF4-FFF2-40B4-BE49-F238E27FC236}">
                <a16:creationId xmlns:a16="http://schemas.microsoft.com/office/drawing/2014/main" id="{176E063D-4A21-4892-A81D-FC94B67AAF69}"/>
              </a:ext>
            </a:extLst>
          </p:cNvPr>
          <p:cNvSpPr>
            <a:spLocks noGrp="1"/>
          </p:cNvSpPr>
          <p:nvPr>
            <p:ph idx="1"/>
          </p:nvPr>
        </p:nvSpPr>
        <p:spPr>
          <a:xfrm>
            <a:off x="483637" y="2047422"/>
            <a:ext cx="10515600" cy="4390699"/>
          </a:xfrm>
        </p:spPr>
        <p:txBody>
          <a:bodyPr>
            <a:normAutofit/>
          </a:bodyPr>
          <a:lstStyle/>
          <a:p>
            <a:pPr marL="0" indent="0">
              <a:lnSpc>
                <a:spcPct val="100000"/>
              </a:lnSpc>
              <a:buNone/>
            </a:pPr>
            <a:r>
              <a:rPr lang="en-US" b="1" dirty="0">
                <a:cs typeface="Arial"/>
              </a:rPr>
              <a:t>Accompanying Easements</a:t>
            </a:r>
            <a:r>
              <a:rPr lang="en-US" dirty="0">
                <a:cs typeface="Arial"/>
              </a:rPr>
              <a:t>: </a:t>
            </a:r>
            <a:r>
              <a:rPr lang="en-US" sz="2400" dirty="0">
                <a:cs typeface="Arial"/>
              </a:rPr>
              <a:t>The leased acreage is for actual solar operation, but the lease also grants the tenant various other easements.  </a:t>
            </a:r>
          </a:p>
          <a:p>
            <a:pPr lvl="1">
              <a:lnSpc>
                <a:spcPct val="100000"/>
              </a:lnSpc>
            </a:pPr>
            <a:endParaRPr lang="en-US" b="1" i="1" dirty="0">
              <a:cs typeface="Arial"/>
            </a:endParaRPr>
          </a:p>
          <a:p>
            <a:pPr lvl="1">
              <a:lnSpc>
                <a:spcPct val="100000"/>
              </a:lnSpc>
            </a:pPr>
            <a:r>
              <a:rPr lang="en-US" b="1" i="1" dirty="0">
                <a:cs typeface="Arial"/>
              </a:rPr>
              <a:t>Construction Easement </a:t>
            </a:r>
            <a:r>
              <a:rPr lang="en-US" dirty="0">
                <a:cs typeface="Arial"/>
              </a:rPr>
              <a:t>– temporary.</a:t>
            </a:r>
            <a:endParaRPr lang="en-US" dirty="0"/>
          </a:p>
          <a:p>
            <a:pPr marL="565150" lvl="1" indent="-107950">
              <a:lnSpc>
                <a:spcPct val="100000"/>
              </a:lnSpc>
            </a:pPr>
            <a:r>
              <a:rPr lang="en-US" b="1" i="1" dirty="0">
                <a:cs typeface="Arial"/>
              </a:rPr>
              <a:t> Access Easement </a:t>
            </a:r>
            <a:r>
              <a:rPr lang="en-US" dirty="0">
                <a:cs typeface="Arial"/>
              </a:rPr>
              <a:t>– for routine access during the lease term.</a:t>
            </a:r>
          </a:p>
          <a:p>
            <a:pPr marL="565150" lvl="1" indent="-107950">
              <a:lnSpc>
                <a:spcPct val="100000"/>
              </a:lnSpc>
            </a:pPr>
            <a:r>
              <a:rPr lang="en-US" b="1" i="1" dirty="0">
                <a:cs typeface="Arial"/>
              </a:rPr>
              <a:t> Transmission Easement </a:t>
            </a:r>
            <a:r>
              <a:rPr lang="en-US" dirty="0">
                <a:cs typeface="Arial"/>
              </a:rPr>
              <a:t>– for transmitting power to the grid.</a:t>
            </a:r>
          </a:p>
          <a:p>
            <a:pPr marL="565150" lvl="1" indent="-107950">
              <a:lnSpc>
                <a:spcPct val="100000"/>
              </a:lnSpc>
            </a:pPr>
            <a:r>
              <a:rPr lang="en-US" b="1" i="1" dirty="0">
                <a:cs typeface="Arial"/>
              </a:rPr>
              <a:t>  Solar Easement </a:t>
            </a:r>
            <a:r>
              <a:rPr lang="en-US" dirty="0">
                <a:cs typeface="Arial"/>
              </a:rPr>
              <a:t>– unobstructed access to the sun. </a:t>
            </a:r>
          </a:p>
          <a:p>
            <a:pPr marL="107950" indent="-107950">
              <a:lnSpc>
                <a:spcPct val="100000"/>
              </a:lnSpc>
            </a:pPr>
            <a:endParaRPr lang="en-US" dirty="0">
              <a:cs typeface="Arial"/>
            </a:endParaRPr>
          </a:p>
          <a:p>
            <a:endParaRPr lang="en-US" dirty="0"/>
          </a:p>
        </p:txBody>
      </p:sp>
    </p:spTree>
    <p:extLst>
      <p:ext uri="{BB962C8B-B14F-4D97-AF65-F5344CB8AC3E}">
        <p14:creationId xmlns:p14="http://schemas.microsoft.com/office/powerpoint/2010/main" val="3731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E441-9956-48F2-B3BD-41F885BF4669}"/>
              </a:ext>
            </a:extLst>
          </p:cNvPr>
          <p:cNvSpPr>
            <a:spLocks noGrp="1"/>
          </p:cNvSpPr>
          <p:nvPr>
            <p:ph type="title"/>
          </p:nvPr>
        </p:nvSpPr>
        <p:spPr>
          <a:xfrm>
            <a:off x="474306" y="1115417"/>
            <a:ext cx="10515600" cy="778698"/>
          </a:xfrm>
        </p:spPr>
        <p:txBody>
          <a:bodyPr/>
          <a:lstStyle/>
          <a:p>
            <a:r>
              <a:rPr lang="en-US" b="1" dirty="0">
                <a:solidFill>
                  <a:schemeClr val="accent1"/>
                </a:solidFill>
              </a:rPr>
              <a:t>Contract Terms - example</a:t>
            </a:r>
          </a:p>
        </p:txBody>
      </p:sp>
      <p:sp>
        <p:nvSpPr>
          <p:cNvPr id="3" name="Content Placeholder 2">
            <a:extLst>
              <a:ext uri="{FF2B5EF4-FFF2-40B4-BE49-F238E27FC236}">
                <a16:creationId xmlns:a16="http://schemas.microsoft.com/office/drawing/2014/main" id="{6AD47038-EA4D-4D47-9CC9-DE7377C34D2A}"/>
              </a:ext>
            </a:extLst>
          </p:cNvPr>
          <p:cNvSpPr>
            <a:spLocks noGrp="1"/>
          </p:cNvSpPr>
          <p:nvPr>
            <p:ph idx="1"/>
          </p:nvPr>
        </p:nvSpPr>
        <p:spPr>
          <a:xfrm>
            <a:off x="474306" y="1894114"/>
            <a:ext cx="10769082" cy="4469363"/>
          </a:xfrm>
        </p:spPr>
        <p:txBody>
          <a:bodyPr/>
          <a:lstStyle/>
          <a:p>
            <a:r>
              <a:rPr lang="en-US" b="1" dirty="0"/>
              <a:t>General “Non-Interference” Clauses &amp; Curative Agreements</a:t>
            </a:r>
          </a:p>
          <a:p>
            <a:endParaRPr lang="en-US" b="1" dirty="0"/>
          </a:p>
        </p:txBody>
      </p:sp>
      <p:pic>
        <p:nvPicPr>
          <p:cNvPr id="4" name="Picture 3">
            <a:extLst>
              <a:ext uri="{FF2B5EF4-FFF2-40B4-BE49-F238E27FC236}">
                <a16:creationId xmlns:a16="http://schemas.microsoft.com/office/drawing/2014/main" id="{8693E6E8-C280-4EFF-8E79-F88CC3E4D063}"/>
              </a:ext>
            </a:extLst>
          </p:cNvPr>
          <p:cNvPicPr>
            <a:picLocks noChangeAspect="1"/>
          </p:cNvPicPr>
          <p:nvPr/>
        </p:nvPicPr>
        <p:blipFill>
          <a:blip r:embed="rId2"/>
          <a:stretch>
            <a:fillRect/>
          </a:stretch>
        </p:blipFill>
        <p:spPr>
          <a:xfrm>
            <a:off x="474306" y="4031988"/>
            <a:ext cx="10277475" cy="2447925"/>
          </a:xfrm>
          <a:prstGeom prst="rect">
            <a:avLst/>
          </a:prstGeom>
        </p:spPr>
      </p:pic>
      <p:pic>
        <p:nvPicPr>
          <p:cNvPr id="5" name="Picture 4">
            <a:extLst>
              <a:ext uri="{FF2B5EF4-FFF2-40B4-BE49-F238E27FC236}">
                <a16:creationId xmlns:a16="http://schemas.microsoft.com/office/drawing/2014/main" id="{5B7A50B0-266C-43F6-9647-2ED831C034B7}"/>
              </a:ext>
            </a:extLst>
          </p:cNvPr>
          <p:cNvPicPr>
            <a:picLocks noChangeAspect="1"/>
          </p:cNvPicPr>
          <p:nvPr/>
        </p:nvPicPr>
        <p:blipFill>
          <a:blip r:embed="rId3"/>
          <a:stretch>
            <a:fillRect/>
          </a:stretch>
        </p:blipFill>
        <p:spPr>
          <a:xfrm>
            <a:off x="474306" y="2553477"/>
            <a:ext cx="10029825" cy="1362075"/>
          </a:xfrm>
          <a:prstGeom prst="rect">
            <a:avLst/>
          </a:prstGeom>
        </p:spPr>
      </p:pic>
    </p:spTree>
    <p:extLst>
      <p:ext uri="{BB962C8B-B14F-4D97-AF65-F5344CB8AC3E}">
        <p14:creationId xmlns:p14="http://schemas.microsoft.com/office/powerpoint/2010/main" val="35358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54F0DA-3167-4603-908C-DBFE2E6815C8}"/>
              </a:ext>
            </a:extLst>
          </p:cNvPr>
          <p:cNvSpPr>
            <a:spLocks noGrp="1"/>
          </p:cNvSpPr>
          <p:nvPr>
            <p:ph type="title"/>
          </p:nvPr>
        </p:nvSpPr>
        <p:spPr>
          <a:xfrm>
            <a:off x="546970" y="1222309"/>
            <a:ext cx="11281600" cy="787523"/>
          </a:xfrm>
        </p:spPr>
        <p:txBody>
          <a:bodyPr/>
          <a:lstStyle/>
          <a:p>
            <a:r>
              <a:rPr lang="en-US" sz="4400" b="1" dirty="0">
                <a:solidFill>
                  <a:schemeClr val="accent1"/>
                </a:solidFill>
                <a:cs typeface="Arial"/>
              </a:rPr>
              <a:t>Contract Terms</a:t>
            </a:r>
            <a:r>
              <a:rPr lang="en-US" i="1" dirty="0">
                <a:solidFill>
                  <a:schemeClr val="accent1"/>
                </a:solidFill>
                <a:cs typeface="Arial"/>
              </a:rPr>
              <a:t> </a:t>
            </a:r>
          </a:p>
        </p:txBody>
      </p:sp>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546970" y="2230016"/>
            <a:ext cx="11279687" cy="3883306"/>
          </a:xfrm>
        </p:spPr>
        <p:txBody>
          <a:bodyPr vert="horz" lIns="91440" tIns="45720" rIns="91440" bIns="45720" rtlCol="0" anchor="t">
            <a:normAutofit/>
          </a:bodyPr>
          <a:lstStyle/>
          <a:p>
            <a:pPr marL="107950" indent="-107950"/>
            <a:r>
              <a:rPr lang="en-US" b="1" dirty="0">
                <a:cs typeface="Arial"/>
              </a:rPr>
              <a:t>Insurance</a:t>
            </a:r>
            <a:r>
              <a:rPr lang="en-US" dirty="0">
                <a:cs typeface="Arial"/>
              </a:rPr>
              <a:t> – Tenant must purchase &amp; maintain liability insurance naming the Landowner as an</a:t>
            </a:r>
            <a:r>
              <a:rPr lang="en-US" b="1" i="1" dirty="0">
                <a:cs typeface="Arial"/>
              </a:rPr>
              <a:t> additional insured </a:t>
            </a:r>
            <a:r>
              <a:rPr lang="en-US" dirty="0">
                <a:cs typeface="Arial"/>
              </a:rPr>
              <a:t>on the policy for the life of the Option and Lease. Tenant's policy must be primary coverage and on an “Occurrence Basis.” </a:t>
            </a:r>
          </a:p>
          <a:p>
            <a:pPr marL="107950" indent="-107950"/>
            <a:endParaRPr lang="en-US" b="1" dirty="0">
              <a:cs typeface="Arial"/>
            </a:endParaRPr>
          </a:p>
          <a:p>
            <a:pPr marL="107950" indent="-107950"/>
            <a:r>
              <a:rPr lang="en-US" b="1" dirty="0">
                <a:cs typeface="Arial"/>
              </a:rPr>
              <a:t>Indemnity</a:t>
            </a:r>
            <a:r>
              <a:rPr lang="en-US" dirty="0">
                <a:cs typeface="Arial"/>
              </a:rPr>
              <a:t> - Tenant must indemnify landowner for any costs, losses, liabilities arising from tenant’s activities on site.  Needs to be all encompassing. </a:t>
            </a:r>
          </a:p>
        </p:txBody>
      </p:sp>
    </p:spTree>
    <p:extLst>
      <p:ext uri="{BB962C8B-B14F-4D97-AF65-F5344CB8AC3E}">
        <p14:creationId xmlns:p14="http://schemas.microsoft.com/office/powerpoint/2010/main" val="269520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2130-4B29-4961-B312-F0B073EDB505}"/>
              </a:ext>
            </a:extLst>
          </p:cNvPr>
          <p:cNvSpPr>
            <a:spLocks noGrp="1"/>
          </p:cNvSpPr>
          <p:nvPr>
            <p:ph type="title"/>
          </p:nvPr>
        </p:nvSpPr>
        <p:spPr>
          <a:xfrm>
            <a:off x="503853" y="1166326"/>
            <a:ext cx="10411408" cy="780130"/>
          </a:xfrm>
        </p:spPr>
        <p:txBody>
          <a:bodyPr anchor="ctr">
            <a:normAutofit/>
          </a:bodyPr>
          <a:lstStyle/>
          <a:p>
            <a:r>
              <a:rPr lang="en-US" b="1" dirty="0">
                <a:solidFill>
                  <a:schemeClr val="accent1"/>
                </a:solidFill>
                <a:cs typeface="Arial"/>
              </a:rPr>
              <a:t>Contract Terms</a:t>
            </a:r>
          </a:p>
        </p:txBody>
      </p:sp>
      <p:sp>
        <p:nvSpPr>
          <p:cNvPr id="3" name="Content Placeholder 2">
            <a:extLst>
              <a:ext uri="{FF2B5EF4-FFF2-40B4-BE49-F238E27FC236}">
                <a16:creationId xmlns:a16="http://schemas.microsoft.com/office/drawing/2014/main" id="{CE044FD1-8467-473D-B14E-64961A53008D}"/>
              </a:ext>
            </a:extLst>
          </p:cNvPr>
          <p:cNvSpPr>
            <a:spLocks noGrp="1"/>
          </p:cNvSpPr>
          <p:nvPr>
            <p:ph idx="1"/>
          </p:nvPr>
        </p:nvSpPr>
        <p:spPr>
          <a:xfrm>
            <a:off x="289249" y="1946455"/>
            <a:ext cx="10515600" cy="4715601"/>
          </a:xfrm>
        </p:spPr>
        <p:txBody>
          <a:bodyPr vert="horz" lIns="91440" tIns="45720" rIns="91440" bIns="45720" rtlCol="0" anchor="t">
            <a:normAutofit fontScale="92500"/>
          </a:bodyPr>
          <a:lstStyle/>
          <a:p>
            <a:r>
              <a:rPr lang="en-US" b="1" dirty="0">
                <a:cs typeface="Arial"/>
              </a:rPr>
              <a:t>Maintenance </a:t>
            </a:r>
            <a:r>
              <a:rPr lang="en-US" dirty="0">
                <a:cs typeface="Arial"/>
              </a:rPr>
              <a:t>is 100% on the developer.  </a:t>
            </a:r>
          </a:p>
          <a:p>
            <a:pPr marL="457200" lvl="1" indent="0">
              <a:buNone/>
            </a:pPr>
            <a:r>
              <a:rPr lang="en-US" sz="1800" dirty="0">
                <a:cs typeface="Arial"/>
              </a:rPr>
              <a:t>							(don’t volunteer sheep to “mow”)</a:t>
            </a:r>
          </a:p>
          <a:p>
            <a:pPr lvl="1"/>
            <a:r>
              <a:rPr lang="en-US" sz="3200" dirty="0">
                <a:cs typeface="Arial"/>
              </a:rPr>
              <a:t>Does landowner want control over</a:t>
            </a:r>
            <a:r>
              <a:rPr lang="en-US" dirty="0">
                <a:cs typeface="Arial"/>
              </a:rPr>
              <a:t>: </a:t>
            </a:r>
          </a:p>
          <a:p>
            <a:pPr marL="1402080" lvl="3" indent="-342900"/>
            <a:r>
              <a:rPr lang="en-US" sz="2400" dirty="0">
                <a:cs typeface="Arial"/>
              </a:rPr>
              <a:t>herbicides/pesticides/fungicides being used?</a:t>
            </a:r>
          </a:p>
          <a:p>
            <a:pPr marL="1402080" lvl="3" indent="-342900"/>
            <a:r>
              <a:rPr lang="en-US" sz="2400" dirty="0">
                <a:cs typeface="Arial"/>
              </a:rPr>
              <a:t>ground cover on the leased area?</a:t>
            </a:r>
          </a:p>
          <a:p>
            <a:pPr lvl="1"/>
            <a:r>
              <a:rPr lang="en-US" dirty="0"/>
              <a:t>Does landowner need access to the leased area?  Normally a leased premise is 100% in the tenant's exclusive possession. </a:t>
            </a:r>
            <a:endParaRPr lang="en-US" dirty="0">
              <a:cs typeface="Arial"/>
            </a:endParaRPr>
          </a:p>
          <a:p>
            <a:pPr lvl="1"/>
            <a:r>
              <a:rPr lang="en-US" dirty="0"/>
              <a:t>Should the tenant contribute to maintenance of any shared acreage over which the tenant possesses an easement? </a:t>
            </a:r>
          </a:p>
          <a:p>
            <a:pPr lvl="1"/>
            <a:r>
              <a:rPr lang="en-US" dirty="0">
                <a:cs typeface="Arial"/>
              </a:rPr>
              <a:t>Built-in remedies for failure to maintain?  </a:t>
            </a:r>
          </a:p>
          <a:p>
            <a:pPr marL="107950" indent="-107950"/>
            <a:r>
              <a:rPr lang="en-US" b="1" dirty="0">
                <a:cs typeface="Arial"/>
              </a:rPr>
              <a:t> Reserved Uses?  </a:t>
            </a:r>
            <a:r>
              <a:rPr lang="en-US" dirty="0">
                <a:cs typeface="Arial"/>
              </a:rPr>
              <a:t>Is there some unique desire of the landowner? </a:t>
            </a:r>
          </a:p>
        </p:txBody>
      </p:sp>
    </p:spTree>
    <p:extLst>
      <p:ext uri="{BB962C8B-B14F-4D97-AF65-F5344CB8AC3E}">
        <p14:creationId xmlns:p14="http://schemas.microsoft.com/office/powerpoint/2010/main" val="156765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33CFB6-2F4E-4122-9E7B-36F7472BC93A}"/>
              </a:ext>
            </a:extLst>
          </p:cNvPr>
          <p:cNvSpPr>
            <a:spLocks noGrp="1"/>
          </p:cNvSpPr>
          <p:nvPr>
            <p:ph type="title"/>
          </p:nvPr>
        </p:nvSpPr>
        <p:spPr>
          <a:xfrm>
            <a:off x="436109" y="1254554"/>
            <a:ext cx="10515600" cy="1246050"/>
          </a:xfrm>
        </p:spPr>
        <p:txBody>
          <a:bodyPr>
            <a:normAutofit fontScale="90000"/>
          </a:bodyPr>
          <a:lstStyle/>
          <a:p>
            <a:r>
              <a:rPr lang="en-US" sz="4900" b="1" dirty="0">
                <a:solidFill>
                  <a:schemeClr val="accent1"/>
                </a:solidFill>
              </a:rPr>
              <a:t>Contract Terms </a:t>
            </a:r>
            <a:br>
              <a:rPr lang="en-US" dirty="0">
                <a:latin typeface="+mn-lt"/>
              </a:rPr>
            </a:br>
            <a:r>
              <a:rPr lang="en-US" sz="3600" b="1" dirty="0">
                <a:solidFill>
                  <a:schemeClr val="tx1"/>
                </a:solidFill>
                <a:latin typeface="+mn-lt"/>
              </a:rPr>
              <a:t>Example of a “$$$ matching” term for Option payments</a:t>
            </a:r>
          </a:p>
        </p:txBody>
      </p:sp>
      <p:pic>
        <p:nvPicPr>
          <p:cNvPr id="8" name="Content Placeholder 7">
            <a:extLst>
              <a:ext uri="{FF2B5EF4-FFF2-40B4-BE49-F238E27FC236}">
                <a16:creationId xmlns:a16="http://schemas.microsoft.com/office/drawing/2014/main" id="{A8AD6A84-E139-4246-A751-F02B2BA1EACE}"/>
              </a:ext>
            </a:extLst>
          </p:cNvPr>
          <p:cNvPicPr>
            <a:picLocks noGrp="1" noChangeAspect="1"/>
          </p:cNvPicPr>
          <p:nvPr>
            <p:ph idx="1"/>
          </p:nvPr>
        </p:nvPicPr>
        <p:blipFill>
          <a:blip r:embed="rId2"/>
          <a:stretch>
            <a:fillRect/>
          </a:stretch>
        </p:blipFill>
        <p:spPr>
          <a:xfrm>
            <a:off x="436109" y="2831901"/>
            <a:ext cx="10144125" cy="3571875"/>
          </a:xfrm>
          <a:prstGeom prst="rect">
            <a:avLst/>
          </a:prstGeom>
        </p:spPr>
      </p:pic>
    </p:spTree>
    <p:extLst>
      <p:ext uri="{BB962C8B-B14F-4D97-AF65-F5344CB8AC3E}">
        <p14:creationId xmlns:p14="http://schemas.microsoft.com/office/powerpoint/2010/main" val="449850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FA7C-7AEC-4BEF-ADDA-813D6DDA4389}"/>
              </a:ext>
            </a:extLst>
          </p:cNvPr>
          <p:cNvSpPr>
            <a:spLocks noGrp="1"/>
          </p:cNvSpPr>
          <p:nvPr>
            <p:ph type="title"/>
          </p:nvPr>
        </p:nvSpPr>
        <p:spPr>
          <a:xfrm>
            <a:off x="435429" y="1156997"/>
            <a:ext cx="10515600" cy="630840"/>
          </a:xfrm>
        </p:spPr>
        <p:txBody>
          <a:bodyPr>
            <a:normAutofit fontScale="90000"/>
          </a:bodyPr>
          <a:lstStyle/>
          <a:p>
            <a:r>
              <a:rPr lang="en-US" b="1" dirty="0">
                <a:solidFill>
                  <a:schemeClr val="accent1"/>
                </a:solidFill>
              </a:rPr>
              <a:t>Contract Terms</a:t>
            </a:r>
          </a:p>
        </p:txBody>
      </p:sp>
      <p:sp>
        <p:nvSpPr>
          <p:cNvPr id="3" name="Content Placeholder 2">
            <a:extLst>
              <a:ext uri="{FF2B5EF4-FFF2-40B4-BE49-F238E27FC236}">
                <a16:creationId xmlns:a16="http://schemas.microsoft.com/office/drawing/2014/main" id="{58C797AC-21C0-45DF-91E4-556ABA7C83B1}"/>
              </a:ext>
            </a:extLst>
          </p:cNvPr>
          <p:cNvSpPr>
            <a:spLocks noGrp="1"/>
          </p:cNvSpPr>
          <p:nvPr>
            <p:ph idx="1"/>
          </p:nvPr>
        </p:nvSpPr>
        <p:spPr>
          <a:xfrm>
            <a:off x="435429" y="1787836"/>
            <a:ext cx="10515600" cy="4883551"/>
          </a:xfrm>
        </p:spPr>
        <p:txBody>
          <a:bodyPr>
            <a:normAutofit fontScale="92500" lnSpcReduction="20000"/>
          </a:bodyPr>
          <a:lstStyle/>
          <a:p>
            <a:r>
              <a:rPr lang="en-US" b="1" dirty="0"/>
              <a:t>“Mortgagee Protection” clauses </a:t>
            </a:r>
          </a:p>
          <a:p>
            <a:pPr lvl="1"/>
            <a:r>
              <a:rPr lang="en-US" sz="2400" dirty="0"/>
              <a:t>The landowner (or its creditors) may be asked to copy the secured creditor of the tenant on communications like notices of default.  The loan collateral could be in jeopardy without the secured creditor’s knowledge.  </a:t>
            </a:r>
          </a:p>
          <a:p>
            <a:r>
              <a:rPr lang="en-US" b="1" dirty="0"/>
              <a:t>Termination </a:t>
            </a:r>
          </a:p>
          <a:p>
            <a:pPr lvl="1"/>
            <a:r>
              <a:rPr lang="en-US" b="1" dirty="0"/>
              <a:t>By Tenant </a:t>
            </a:r>
            <a:r>
              <a:rPr lang="en-US" sz="2400" dirty="0"/>
              <a:t>–”for convenience” by paying all rent </a:t>
            </a:r>
            <a:r>
              <a:rPr lang="en-US" sz="2400" u="sng" dirty="0"/>
              <a:t>owed to date only</a:t>
            </a:r>
            <a:r>
              <a:rPr lang="en-US" sz="2400" dirty="0"/>
              <a:t> (and proceeding with removal/restoration obligations).  </a:t>
            </a:r>
          </a:p>
          <a:p>
            <a:pPr lvl="1"/>
            <a:r>
              <a:rPr lang="en-US" b="1" dirty="0"/>
              <a:t>By Landlord </a:t>
            </a:r>
            <a:r>
              <a:rPr lang="en-US" sz="1400" dirty="0"/>
              <a:t>– </a:t>
            </a:r>
            <a:r>
              <a:rPr lang="en-US" sz="2400" dirty="0"/>
              <a:t>This is where things can get complicated.  Bankruptcies and insolvencies seem likely in this “industry in its infancy.”  Bankruptcy trustees don’t make anything easy, even if bankruptcy is an “event of default.”  Most likely the contractual rights and assets will be purchased and there will be a new tenant be out some degree of rent. “Forfeiture” of property (the structures) upon default is “non-negotiable.” </a:t>
            </a:r>
          </a:p>
          <a:p>
            <a:r>
              <a:rPr lang="en-US" sz="2800" b="1" dirty="0"/>
              <a:t>Condemnation</a:t>
            </a:r>
            <a:r>
              <a:rPr lang="en-US" sz="2800" dirty="0"/>
              <a:t> – jointly divide the award between value attributable to “improvements” (tenant) and to “real estate” (landlord).   </a:t>
            </a:r>
          </a:p>
        </p:txBody>
      </p:sp>
    </p:spTree>
    <p:extLst>
      <p:ext uri="{BB962C8B-B14F-4D97-AF65-F5344CB8AC3E}">
        <p14:creationId xmlns:p14="http://schemas.microsoft.com/office/powerpoint/2010/main" val="274173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1DDF-BCB3-45CD-9E0A-42A42F1F1BCD}"/>
              </a:ext>
            </a:extLst>
          </p:cNvPr>
          <p:cNvSpPr>
            <a:spLocks noGrp="1"/>
          </p:cNvSpPr>
          <p:nvPr>
            <p:ph type="title"/>
          </p:nvPr>
        </p:nvSpPr>
        <p:spPr>
          <a:xfrm>
            <a:off x="492967" y="1087425"/>
            <a:ext cx="10515600" cy="629408"/>
          </a:xfrm>
        </p:spPr>
        <p:txBody>
          <a:bodyPr>
            <a:normAutofit fontScale="90000"/>
          </a:bodyPr>
          <a:lstStyle/>
          <a:p>
            <a:r>
              <a:rPr lang="en-US" b="1" dirty="0">
                <a:solidFill>
                  <a:schemeClr val="accent1"/>
                </a:solidFill>
              </a:rPr>
              <a:t>Restoration (“Decommissioning”)</a:t>
            </a:r>
          </a:p>
        </p:txBody>
      </p:sp>
      <p:sp>
        <p:nvSpPr>
          <p:cNvPr id="3" name="Content Placeholder 2">
            <a:extLst>
              <a:ext uri="{FF2B5EF4-FFF2-40B4-BE49-F238E27FC236}">
                <a16:creationId xmlns:a16="http://schemas.microsoft.com/office/drawing/2014/main" id="{038CF8EE-249B-45FB-8327-7D462C71C3CE}"/>
              </a:ext>
            </a:extLst>
          </p:cNvPr>
          <p:cNvSpPr>
            <a:spLocks noGrp="1"/>
          </p:cNvSpPr>
          <p:nvPr>
            <p:ph idx="1"/>
          </p:nvPr>
        </p:nvSpPr>
        <p:spPr>
          <a:xfrm>
            <a:off x="492967" y="1716833"/>
            <a:ext cx="10515600" cy="4945224"/>
          </a:xfrm>
        </p:spPr>
        <p:txBody>
          <a:bodyPr>
            <a:normAutofit/>
          </a:bodyPr>
          <a:lstStyle/>
          <a:p>
            <a:r>
              <a:rPr lang="en-US" sz="2400" dirty="0"/>
              <a:t>At termination, “surrender possession” and execute any documents needed. </a:t>
            </a:r>
          </a:p>
          <a:p>
            <a:r>
              <a:rPr lang="en-US" sz="2400" dirty="0"/>
              <a:t>Restoration Term – ex: 12 months to remove above grade, and at least 3-foot below grade, improvements and restore to pre-lease condition.  Pay rent at construction phase amount during restoration?  Negotiate option to retain roads, etc.?</a:t>
            </a:r>
          </a:p>
          <a:p>
            <a:r>
              <a:rPr lang="en-US" sz="2400" dirty="0"/>
              <a:t> Bond/Financial Security – What will be the cost to remove 30 years from now? </a:t>
            </a:r>
          </a:p>
        </p:txBody>
      </p:sp>
      <p:pic>
        <p:nvPicPr>
          <p:cNvPr id="4" name="Picture 3">
            <a:extLst>
              <a:ext uri="{FF2B5EF4-FFF2-40B4-BE49-F238E27FC236}">
                <a16:creationId xmlns:a16="http://schemas.microsoft.com/office/drawing/2014/main" id="{A571F70A-43DE-4310-81AC-4F4B5E327091}"/>
              </a:ext>
            </a:extLst>
          </p:cNvPr>
          <p:cNvPicPr>
            <a:picLocks noChangeAspect="1"/>
          </p:cNvPicPr>
          <p:nvPr/>
        </p:nvPicPr>
        <p:blipFill>
          <a:blip r:embed="rId2"/>
          <a:stretch>
            <a:fillRect/>
          </a:stretch>
        </p:blipFill>
        <p:spPr>
          <a:xfrm>
            <a:off x="1883617" y="4000801"/>
            <a:ext cx="7734300" cy="2409825"/>
          </a:xfrm>
          <a:prstGeom prst="rect">
            <a:avLst/>
          </a:prstGeom>
        </p:spPr>
      </p:pic>
    </p:spTree>
    <p:extLst>
      <p:ext uri="{BB962C8B-B14F-4D97-AF65-F5344CB8AC3E}">
        <p14:creationId xmlns:p14="http://schemas.microsoft.com/office/powerpoint/2010/main" val="117888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956B-7890-4C2F-BE8A-0FCE4C65BB61}"/>
              </a:ext>
            </a:extLst>
          </p:cNvPr>
          <p:cNvSpPr>
            <a:spLocks noGrp="1"/>
          </p:cNvSpPr>
          <p:nvPr>
            <p:ph type="title"/>
          </p:nvPr>
        </p:nvSpPr>
        <p:spPr>
          <a:xfrm>
            <a:off x="457200" y="1038225"/>
            <a:ext cx="10820400" cy="945554"/>
          </a:xfrm>
        </p:spPr>
        <p:txBody>
          <a:bodyPr>
            <a:normAutofit/>
          </a:bodyPr>
          <a:lstStyle/>
          <a:p>
            <a:r>
              <a:rPr lang="en-US" b="1" dirty="0">
                <a:solidFill>
                  <a:schemeClr val="accent1"/>
                </a:solidFill>
              </a:rPr>
              <a:t>RECAP of Solar Webinars to date: </a:t>
            </a:r>
          </a:p>
        </p:txBody>
      </p:sp>
      <p:sp>
        <p:nvSpPr>
          <p:cNvPr id="3" name="Content Placeholder 2">
            <a:extLst>
              <a:ext uri="{FF2B5EF4-FFF2-40B4-BE49-F238E27FC236}">
                <a16:creationId xmlns:a16="http://schemas.microsoft.com/office/drawing/2014/main" id="{4CE0C6A0-DB35-422B-B174-5614D2336FEA}"/>
              </a:ext>
            </a:extLst>
          </p:cNvPr>
          <p:cNvSpPr>
            <a:spLocks noGrp="1"/>
          </p:cNvSpPr>
          <p:nvPr>
            <p:ph idx="1"/>
          </p:nvPr>
        </p:nvSpPr>
        <p:spPr>
          <a:xfrm>
            <a:off x="438150" y="2066926"/>
            <a:ext cx="10915650" cy="4429124"/>
          </a:xfrm>
        </p:spPr>
        <p:txBody>
          <a:bodyPr>
            <a:normAutofit/>
          </a:bodyPr>
          <a:lstStyle/>
          <a:p>
            <a:r>
              <a:rPr lang="en-US" dirty="0"/>
              <a:t>All are viewable here:</a:t>
            </a:r>
            <a:r>
              <a:rPr lang="en-US" dirty="0">
                <a:solidFill>
                  <a:srgbClr val="0563C1"/>
                </a:solidFill>
                <a:hlinkClick r:id="rId2">
                  <a:extLst>
                    <a:ext uri="{A12FA001-AC4F-418D-AE19-62706E023703}">
                      <ahyp:hlinkClr xmlns:ahyp="http://schemas.microsoft.com/office/drawing/2018/hyperlinkcolor" val="tx"/>
                    </a:ext>
                  </a:extLst>
                </a:hlinkClick>
              </a:rPr>
              <a:t> </a:t>
            </a:r>
            <a:r>
              <a:rPr lang="en-US" dirty="0">
                <a:solidFill>
                  <a:schemeClr val="accent1"/>
                </a:solidFill>
                <a:hlinkClick r:id="rId2">
                  <a:extLst>
                    <a:ext uri="{A12FA001-AC4F-418D-AE19-62706E023703}">
                      <ahyp:hlinkClr xmlns:ahyp="http://schemas.microsoft.com/office/drawing/2018/hyperlinkcolor" val="tx"/>
                    </a:ext>
                  </a:extLst>
                </a:hlinkClick>
              </a:rPr>
              <a:t>https://extension.psu.edu/energy/renewable-and-alternative-energy/see-all-renewable-and-alternative-energy/shopby/webinars</a:t>
            </a:r>
            <a:endParaRPr lang="en-US" dirty="0">
              <a:solidFill>
                <a:schemeClr val="accent1"/>
              </a:solidFill>
            </a:endParaRPr>
          </a:p>
          <a:p>
            <a:r>
              <a:rPr lang="en-US" dirty="0"/>
              <a:t>April 16 - </a:t>
            </a:r>
            <a:r>
              <a:rPr lang="en-US" b="1" dirty="0">
                <a:hlinkClick r:id="rId3"/>
              </a:rPr>
              <a:t>Energy Markets Domestically and Globally</a:t>
            </a:r>
            <a:endParaRPr lang="en-US" b="1" dirty="0"/>
          </a:p>
          <a:p>
            <a:r>
              <a:rPr lang="en-US" dirty="0"/>
              <a:t>April 22 - </a:t>
            </a:r>
            <a:r>
              <a:rPr lang="en-US" b="1" dirty="0">
                <a:hlinkClick r:id="rId4"/>
              </a:rPr>
              <a:t>Solar Leasing for Landowners</a:t>
            </a:r>
            <a:endParaRPr lang="en-US" b="1" dirty="0"/>
          </a:p>
          <a:p>
            <a:r>
              <a:rPr lang="en-US" dirty="0"/>
              <a:t>June 17 – </a:t>
            </a:r>
            <a:r>
              <a:rPr lang="en-US" b="1" dirty="0">
                <a:hlinkClick r:id="rId5"/>
              </a:rPr>
              <a:t>Utility Scale Solar Development</a:t>
            </a:r>
            <a:endParaRPr lang="en-US" b="1" dirty="0"/>
          </a:p>
          <a:p>
            <a:r>
              <a:rPr lang="en-US" dirty="0"/>
              <a:t>July 8 – </a:t>
            </a:r>
            <a:r>
              <a:rPr lang="en-US" b="1" dirty="0">
                <a:hlinkClick r:id="rId6"/>
              </a:rPr>
              <a:t>Large Scale Solar Development for Landowners</a:t>
            </a:r>
            <a:endParaRPr lang="en-US" b="1" dirty="0"/>
          </a:p>
          <a:p>
            <a:endParaRPr lang="en-US" dirty="0"/>
          </a:p>
          <a:p>
            <a:endParaRPr lang="en-US" dirty="0"/>
          </a:p>
        </p:txBody>
      </p:sp>
    </p:spTree>
    <p:extLst>
      <p:ext uri="{BB962C8B-B14F-4D97-AF65-F5344CB8AC3E}">
        <p14:creationId xmlns:p14="http://schemas.microsoft.com/office/powerpoint/2010/main" val="405495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F8C4-9D0D-4939-B003-BE242131A16D}"/>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3E65DF56-1907-4CB5-A62E-F667330C5C54}"/>
              </a:ext>
            </a:extLst>
          </p:cNvPr>
          <p:cNvSpPr>
            <a:spLocks noGrp="1"/>
          </p:cNvSpPr>
          <p:nvPr>
            <p:ph idx="1"/>
          </p:nvPr>
        </p:nvSpPr>
        <p:spPr/>
        <p:txBody>
          <a:bodyPr>
            <a:normAutofit fontScale="85000" lnSpcReduction="20000"/>
          </a:bodyPr>
          <a:lstStyle/>
          <a:p>
            <a:pPr marL="0" indent="0">
              <a:buNone/>
            </a:pPr>
            <a:r>
              <a:rPr lang="en-US" sz="4100" b="1" i="1" dirty="0"/>
              <a:t>Brook Duer </a:t>
            </a:r>
            <a:endParaRPr lang="en-US" sz="4100" dirty="0"/>
          </a:p>
          <a:p>
            <a:pPr marL="0" indent="0">
              <a:buNone/>
            </a:pPr>
            <a:r>
              <a:rPr lang="en-US" dirty="0"/>
              <a:t>Staff Attorney</a:t>
            </a:r>
          </a:p>
          <a:p>
            <a:pPr marL="0" indent="0">
              <a:buNone/>
            </a:pPr>
            <a:r>
              <a:rPr lang="en-US" dirty="0"/>
              <a:t>Center for Agricultural and Shale Law</a:t>
            </a:r>
          </a:p>
          <a:p>
            <a:pPr marL="0" indent="0">
              <a:buNone/>
            </a:pPr>
            <a:r>
              <a:rPr lang="en-US" dirty="0"/>
              <a:t>Penn State Law</a:t>
            </a:r>
          </a:p>
          <a:p>
            <a:pPr marL="0" indent="0">
              <a:buNone/>
            </a:pPr>
            <a:r>
              <a:rPr lang="en-US" dirty="0"/>
              <a:t>329 Innovation Boulevard, Suite 118</a:t>
            </a:r>
          </a:p>
          <a:p>
            <a:pPr marL="0" indent="0">
              <a:buNone/>
            </a:pPr>
            <a:r>
              <a:rPr lang="en-US" dirty="0"/>
              <a:t>University Park, PA 16802 </a:t>
            </a:r>
          </a:p>
          <a:p>
            <a:pPr marL="0" indent="0">
              <a:buNone/>
            </a:pPr>
            <a:r>
              <a:rPr lang="en-US" dirty="0"/>
              <a:t>(814) 863-3396</a:t>
            </a:r>
          </a:p>
          <a:p>
            <a:pPr marL="0" indent="0">
              <a:buNone/>
            </a:pPr>
            <a:r>
              <a:rPr lang="en-US" u="sng" dirty="0">
                <a:hlinkClick r:id="rId2"/>
              </a:rPr>
              <a:t>dhd5103@psu.edu</a:t>
            </a:r>
            <a:endParaRPr lang="en-US" dirty="0"/>
          </a:p>
          <a:p>
            <a:endParaRPr lang="en-US" dirty="0"/>
          </a:p>
          <a:p>
            <a:endParaRPr lang="en-US" dirty="0"/>
          </a:p>
        </p:txBody>
      </p:sp>
      <p:pic>
        <p:nvPicPr>
          <p:cNvPr id="5" name="Picture 4" descr="A person posing for the camera&#10;&#10;Description automatically generated">
            <a:extLst>
              <a:ext uri="{FF2B5EF4-FFF2-40B4-BE49-F238E27FC236}">
                <a16:creationId xmlns:a16="http://schemas.microsoft.com/office/drawing/2014/main" id="{26DA5855-991D-4D24-9C43-F1EFF126B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303" y="2565779"/>
            <a:ext cx="3543946" cy="3129691"/>
          </a:xfrm>
          <a:prstGeom prst="rect">
            <a:avLst/>
          </a:prstGeom>
        </p:spPr>
      </p:pic>
    </p:spTree>
    <p:extLst>
      <p:ext uri="{BB962C8B-B14F-4D97-AF65-F5344CB8AC3E}">
        <p14:creationId xmlns:p14="http://schemas.microsoft.com/office/powerpoint/2010/main" val="21559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B6967-FBCB-408E-8516-DFCE7827074D}"/>
              </a:ext>
            </a:extLst>
          </p:cNvPr>
          <p:cNvSpPr>
            <a:spLocks noGrp="1"/>
          </p:cNvSpPr>
          <p:nvPr>
            <p:ph idx="1"/>
          </p:nvPr>
        </p:nvSpPr>
        <p:spPr>
          <a:xfrm>
            <a:off x="400049" y="1183678"/>
            <a:ext cx="11610975" cy="5569547"/>
          </a:xfrm>
        </p:spPr>
        <p:txBody>
          <a:bodyPr/>
          <a:lstStyle/>
          <a:p>
            <a:r>
              <a:rPr lang="en-US" dirty="0"/>
              <a:t>July 23 - </a:t>
            </a:r>
            <a:r>
              <a:rPr lang="en-US" b="1" dirty="0">
                <a:hlinkClick r:id="rId2"/>
              </a:rPr>
              <a:t>Prices and Economics of Solar Leasing in Pennsylvania</a:t>
            </a:r>
            <a:endParaRPr lang="en-US" b="1" dirty="0"/>
          </a:p>
          <a:p>
            <a:r>
              <a:rPr lang="en-US" dirty="0"/>
              <a:t>July 29 - </a:t>
            </a:r>
            <a:r>
              <a:rPr lang="en-US" b="1" dirty="0">
                <a:hlinkClick r:id="rId3"/>
              </a:rPr>
              <a:t>Solar Development Trends in the Mid-Atlantic States – Factors Driving their Deployment</a:t>
            </a:r>
            <a:endParaRPr lang="en-US" b="1" dirty="0"/>
          </a:p>
          <a:p>
            <a:r>
              <a:rPr lang="en-US" dirty="0"/>
              <a:t>Aug 5 - </a:t>
            </a:r>
            <a:r>
              <a:rPr lang="en-US" b="1" dirty="0">
                <a:hlinkClick r:id="rId4"/>
              </a:rPr>
              <a:t>Solar Energy Development in Pennsylvania - What's Currently Happening and What's Expected</a:t>
            </a:r>
            <a:endParaRPr lang="en-US" b="1" dirty="0"/>
          </a:p>
          <a:p>
            <a:r>
              <a:rPr lang="en-US" dirty="0"/>
              <a:t>Aug 12 - </a:t>
            </a:r>
            <a:r>
              <a:rPr lang="en-US" b="1" dirty="0">
                <a:hlinkClick r:id="rId5"/>
              </a:rPr>
              <a:t>Solar Energy and Land Use – Designing a Sustainable Outcome</a:t>
            </a:r>
            <a:endParaRPr lang="en-US" b="1" dirty="0"/>
          </a:p>
          <a:p>
            <a:r>
              <a:rPr lang="en-US" dirty="0"/>
              <a:t>Sept 9</a:t>
            </a:r>
            <a:r>
              <a:rPr lang="en-US" b="1" dirty="0"/>
              <a:t> - </a:t>
            </a:r>
            <a:r>
              <a:rPr lang="en-US" b="1" dirty="0">
                <a:hlinkClick r:id="rId6"/>
              </a:rPr>
              <a:t>Solar Leasing by Landowners for Utility Scale Projects in Pennsylvania</a:t>
            </a:r>
            <a:endParaRPr lang="en-US" b="1" dirty="0"/>
          </a:p>
          <a:p>
            <a:r>
              <a:rPr lang="en-US" dirty="0"/>
              <a:t>Sept 23 - </a:t>
            </a:r>
            <a:r>
              <a:rPr lang="en-US" b="1" dirty="0">
                <a:hlinkClick r:id="rId7"/>
              </a:rPr>
              <a:t>Utility Scale Solar - Land Use, Policy and Emerging Ordinances - An Interactive Q and A</a:t>
            </a:r>
            <a:endParaRPr lang="en-US" b="1" dirty="0"/>
          </a:p>
          <a:p>
            <a:endParaRPr lang="en-US" dirty="0"/>
          </a:p>
          <a:p>
            <a:endParaRPr lang="en-US" b="1" dirty="0"/>
          </a:p>
          <a:p>
            <a:endParaRPr lang="en-US" b="1" dirty="0"/>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293774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06DB-AE45-4260-822D-CD14964DDFFD}"/>
              </a:ext>
            </a:extLst>
          </p:cNvPr>
          <p:cNvSpPr>
            <a:spLocks noGrp="1"/>
          </p:cNvSpPr>
          <p:nvPr>
            <p:ph type="title"/>
          </p:nvPr>
        </p:nvSpPr>
        <p:spPr>
          <a:xfrm>
            <a:off x="838200" y="1115417"/>
            <a:ext cx="10515600" cy="806690"/>
          </a:xfrm>
        </p:spPr>
        <p:txBody>
          <a:bodyPr/>
          <a:lstStyle/>
          <a:p>
            <a:r>
              <a:rPr lang="en-US" b="1" dirty="0">
                <a:solidFill>
                  <a:schemeClr val="accent5">
                    <a:lumMod val="75000"/>
                  </a:schemeClr>
                </a:solidFill>
              </a:rPr>
              <a:t>Agenda</a:t>
            </a:r>
          </a:p>
        </p:txBody>
      </p:sp>
      <p:sp>
        <p:nvSpPr>
          <p:cNvPr id="3" name="Content Placeholder 2">
            <a:extLst>
              <a:ext uri="{FF2B5EF4-FFF2-40B4-BE49-F238E27FC236}">
                <a16:creationId xmlns:a16="http://schemas.microsoft.com/office/drawing/2014/main" id="{AB86651C-9EA0-4FB1-87E2-316D3EF98C78}"/>
              </a:ext>
            </a:extLst>
          </p:cNvPr>
          <p:cNvSpPr>
            <a:spLocks noGrp="1"/>
          </p:cNvSpPr>
          <p:nvPr>
            <p:ph idx="1"/>
          </p:nvPr>
        </p:nvSpPr>
        <p:spPr>
          <a:xfrm>
            <a:off x="838200" y="2146041"/>
            <a:ext cx="10515600" cy="4394718"/>
          </a:xfrm>
        </p:spPr>
        <p:txBody>
          <a:bodyPr>
            <a:normAutofit lnSpcReduction="10000"/>
          </a:bodyPr>
          <a:lstStyle/>
          <a:p>
            <a:r>
              <a:rPr lang="en-US" dirty="0"/>
              <a:t>Amanda Eyer (PA DEP Energy Program Specialist) </a:t>
            </a:r>
          </a:p>
          <a:p>
            <a:pPr lvl="1"/>
            <a:r>
              <a:rPr lang="en-US" dirty="0"/>
              <a:t>Overview of Solar in PA – 10 mins</a:t>
            </a:r>
          </a:p>
          <a:p>
            <a:endParaRPr lang="en-US" dirty="0"/>
          </a:p>
          <a:p>
            <a:r>
              <a:rPr lang="en-US" dirty="0"/>
              <a:t>Brook Duer </a:t>
            </a:r>
          </a:p>
          <a:p>
            <a:pPr lvl="1"/>
            <a:r>
              <a:rPr lang="en-US" dirty="0"/>
              <a:t>Solar Leasing Basic Principles &amp; Leases – 30 mins</a:t>
            </a:r>
          </a:p>
          <a:p>
            <a:endParaRPr lang="en-US" dirty="0"/>
          </a:p>
          <a:p>
            <a:r>
              <a:rPr lang="en-US" dirty="0"/>
              <a:t>Doug Wolfgang (PDA Director - Farmland Preservation Bureau)</a:t>
            </a:r>
          </a:p>
          <a:p>
            <a:pPr lvl="1"/>
            <a:r>
              <a:rPr lang="en-US" dirty="0"/>
              <a:t>Competing Governmental Interests – 15 mins</a:t>
            </a:r>
          </a:p>
        </p:txBody>
      </p:sp>
    </p:spTree>
    <p:extLst>
      <p:ext uri="{BB962C8B-B14F-4D97-AF65-F5344CB8AC3E}">
        <p14:creationId xmlns:p14="http://schemas.microsoft.com/office/powerpoint/2010/main" val="287650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A9E7-66DC-4CC5-B4C4-037536A7174A}"/>
              </a:ext>
            </a:extLst>
          </p:cNvPr>
          <p:cNvSpPr>
            <a:spLocks noGrp="1"/>
          </p:cNvSpPr>
          <p:nvPr>
            <p:ph type="title"/>
          </p:nvPr>
        </p:nvSpPr>
        <p:spPr>
          <a:xfrm>
            <a:off x="838200" y="1162069"/>
            <a:ext cx="10515600" cy="1325563"/>
          </a:xfrm>
        </p:spPr>
        <p:txBody>
          <a:bodyPr/>
          <a:lstStyle/>
          <a:p>
            <a:r>
              <a:rPr lang="en-US" b="1" dirty="0">
                <a:solidFill>
                  <a:schemeClr val="accent1"/>
                </a:solidFill>
              </a:rPr>
              <a:t>4 Basic Introductory Principles  </a:t>
            </a:r>
          </a:p>
        </p:txBody>
      </p:sp>
      <p:sp>
        <p:nvSpPr>
          <p:cNvPr id="3" name="Content Placeholder 2">
            <a:extLst>
              <a:ext uri="{FF2B5EF4-FFF2-40B4-BE49-F238E27FC236}">
                <a16:creationId xmlns:a16="http://schemas.microsoft.com/office/drawing/2014/main" id="{35EF718F-4C4D-4868-AFC7-1462A54BA030}"/>
              </a:ext>
            </a:extLst>
          </p:cNvPr>
          <p:cNvSpPr>
            <a:spLocks noGrp="1"/>
          </p:cNvSpPr>
          <p:nvPr>
            <p:ph idx="1"/>
          </p:nvPr>
        </p:nvSpPr>
        <p:spPr/>
        <p:txBody>
          <a:bodyPr>
            <a:normAutofit/>
          </a:bodyPr>
          <a:lstStyle/>
          <a:p>
            <a:pPr marL="514350" indent="-514350">
              <a:buAutoNum type="arabicPeriod"/>
            </a:pPr>
            <a:r>
              <a:rPr lang="en-US" b="1" i="1" dirty="0">
                <a:solidFill>
                  <a:schemeClr val="tx1"/>
                </a:solidFill>
              </a:rPr>
              <a:t>This is an industry in its infancy. </a:t>
            </a:r>
          </a:p>
          <a:p>
            <a:pPr marL="514350" indent="-514350">
              <a:buAutoNum type="arabicPeriod"/>
            </a:pPr>
            <a:r>
              <a:rPr lang="en-US" b="1" i="1" dirty="0">
                <a:solidFill>
                  <a:schemeClr val="tx1"/>
                </a:solidFill>
              </a:rPr>
              <a:t>This transaction is a commercial lease, on steroids. </a:t>
            </a:r>
          </a:p>
          <a:p>
            <a:pPr marL="514350" indent="-514350">
              <a:buAutoNum type="arabicPeriod"/>
            </a:pPr>
            <a:r>
              <a:rPr lang="en-US" b="1" i="1" dirty="0">
                <a:solidFill>
                  <a:schemeClr val="tx1"/>
                </a:solidFill>
              </a:rPr>
              <a:t>The tenant has some unique needs to understand. </a:t>
            </a:r>
          </a:p>
          <a:p>
            <a:pPr marL="514350" indent="-514350">
              <a:buAutoNum type="arabicPeriod"/>
            </a:pPr>
            <a:r>
              <a:rPr lang="en-US" b="1" i="1" dirty="0">
                <a:solidFill>
                  <a:schemeClr val="tx1"/>
                </a:solidFill>
              </a:rPr>
              <a:t>This is a long-term business relationship to maintain. </a:t>
            </a:r>
          </a:p>
          <a:p>
            <a:endParaRPr lang="en-US" dirty="0"/>
          </a:p>
        </p:txBody>
      </p:sp>
    </p:spTree>
    <p:extLst>
      <p:ext uri="{BB962C8B-B14F-4D97-AF65-F5344CB8AC3E}">
        <p14:creationId xmlns:p14="http://schemas.microsoft.com/office/powerpoint/2010/main" val="260965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456156" y="1194319"/>
            <a:ext cx="11279687" cy="5242592"/>
          </a:xfrm>
        </p:spPr>
        <p:txBody>
          <a:bodyPr vert="horz" lIns="91440" tIns="45720" rIns="91440" bIns="45720" rtlCol="0" anchor="t">
            <a:normAutofit lnSpcReduction="10000"/>
          </a:bodyPr>
          <a:lstStyle/>
          <a:p>
            <a:pPr marL="0" indent="0">
              <a:buNone/>
            </a:pPr>
            <a:r>
              <a:rPr lang="en-US" sz="3200" b="1" i="1" dirty="0">
                <a:solidFill>
                  <a:schemeClr val="accent1"/>
                </a:solidFill>
                <a:latin typeface="Franklin Gothic Medium" panose="020B0603020102020204" pitchFamily="34" charset="0"/>
                <a:cs typeface="Arial"/>
              </a:rPr>
              <a:t>1.	This is an industry in its infancy.</a:t>
            </a:r>
          </a:p>
          <a:p>
            <a:endParaRPr lang="en-US" sz="2400" dirty="0">
              <a:cs typeface="Arial"/>
            </a:endParaRPr>
          </a:p>
          <a:p>
            <a:pPr>
              <a:lnSpc>
                <a:spcPct val="100000"/>
              </a:lnSpc>
            </a:pPr>
            <a:r>
              <a:rPr lang="en-US" sz="2400" dirty="0">
                <a:cs typeface="Arial"/>
              </a:rPr>
              <a:t>The documents being proposed are not battle-tested by use over decades.  This is a new industry, with new documents.  </a:t>
            </a:r>
            <a:endParaRPr lang="en-US" sz="2400" dirty="0"/>
          </a:p>
          <a:p>
            <a:pPr>
              <a:lnSpc>
                <a:spcPct val="100000"/>
              </a:lnSpc>
            </a:pPr>
            <a:r>
              <a:rPr lang="en-US" sz="2400" dirty="0">
                <a:cs typeface="Arial"/>
              </a:rPr>
              <a:t>Landowners should not sign the developer's forms as-is.  There can be many provisions that must be revised for landowners.  </a:t>
            </a:r>
          </a:p>
          <a:p>
            <a:pPr>
              <a:lnSpc>
                <a:spcPct val="100000"/>
              </a:lnSpc>
            </a:pPr>
            <a:r>
              <a:rPr lang="en-US" sz="2400" dirty="0">
                <a:cs typeface="Arial"/>
              </a:rPr>
              <a:t>Few things are off-limits for negotiation because “deal-breakers” have not yet been established.   </a:t>
            </a:r>
          </a:p>
          <a:p>
            <a:pPr>
              <a:lnSpc>
                <a:spcPct val="100000"/>
              </a:lnSpc>
            </a:pPr>
            <a:r>
              <a:rPr lang="en-US" sz="2400" dirty="0">
                <a:cs typeface="Arial"/>
              </a:rPr>
              <a:t>Landowners won't be able to negotiate the contract details themselves and will need an attorney. There are few attorneys who have seen these forms before. </a:t>
            </a:r>
          </a:p>
          <a:p>
            <a:pPr>
              <a:lnSpc>
                <a:spcPct val="100000"/>
              </a:lnSpc>
            </a:pPr>
            <a:r>
              <a:rPr lang="en-US" sz="2400" dirty="0">
                <a:cs typeface="Arial"/>
              </a:rPr>
              <a:t>But the concepts involved are not overly complex from an attorney’s perspective.  An attorney who negotiates commercial leases will be familiar with the basic concepts. </a:t>
            </a:r>
            <a:r>
              <a:rPr lang="en-US" dirty="0">
                <a:cs typeface="Arial"/>
              </a:rPr>
              <a:t> </a:t>
            </a:r>
          </a:p>
        </p:txBody>
      </p:sp>
    </p:spTree>
    <p:extLst>
      <p:ext uri="{BB962C8B-B14F-4D97-AF65-F5344CB8AC3E}">
        <p14:creationId xmlns:p14="http://schemas.microsoft.com/office/powerpoint/2010/main" val="181168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8737CC-19C0-4B0D-9584-55534BB31394}"/>
              </a:ext>
            </a:extLst>
          </p:cNvPr>
          <p:cNvSpPr>
            <a:spLocks noGrp="1"/>
          </p:cNvSpPr>
          <p:nvPr>
            <p:ph idx="1"/>
          </p:nvPr>
        </p:nvSpPr>
        <p:spPr>
          <a:xfrm>
            <a:off x="443928" y="1259632"/>
            <a:ext cx="11304143" cy="5038531"/>
          </a:xfrm>
        </p:spPr>
        <p:txBody>
          <a:bodyPr vert="horz" lIns="91440" tIns="45720" rIns="91440" bIns="45720" rtlCol="0" anchor="t">
            <a:normAutofit fontScale="40000" lnSpcReduction="20000"/>
          </a:bodyPr>
          <a:lstStyle/>
          <a:p>
            <a:pPr marL="0" indent="0">
              <a:buNone/>
            </a:pPr>
            <a:r>
              <a:rPr lang="en-US" sz="8000" b="1" i="1" dirty="0">
                <a:solidFill>
                  <a:schemeClr val="accent1"/>
                </a:solidFill>
                <a:latin typeface="Franklin Gothic Medium" panose="020B0603020102020204" pitchFamily="34" charset="0"/>
                <a:ea typeface="+mn-lt"/>
                <a:cs typeface="+mn-lt"/>
              </a:rPr>
              <a:t>2.	The transaction is a commercial lease, on steroids. </a:t>
            </a:r>
          </a:p>
          <a:p>
            <a:pPr marL="107950" indent="-107950"/>
            <a:endParaRPr lang="en-US" dirty="0">
              <a:ea typeface="+mn-lt"/>
              <a:cs typeface="+mn-lt"/>
            </a:endParaRPr>
          </a:p>
          <a:p>
            <a:pPr>
              <a:lnSpc>
                <a:spcPct val="120000"/>
              </a:lnSpc>
            </a:pPr>
            <a:r>
              <a:rPr lang="en-US" sz="6000" dirty="0">
                <a:ea typeface="+mn-lt"/>
                <a:cs typeface="+mn-lt"/>
              </a:rPr>
              <a:t>This is a leasing transaction, much like other commercial leases.  But an average landowner is not used to being a commercial landlord.  </a:t>
            </a:r>
            <a:r>
              <a:rPr lang="en-US" sz="6000" dirty="0">
                <a:cs typeface="Arial"/>
              </a:rPr>
              <a:t>This is not a farming tenant or a utility easement or a right of way.</a:t>
            </a:r>
            <a:endParaRPr lang="en-US" sz="6000" dirty="0">
              <a:ea typeface="+mn-lt"/>
              <a:cs typeface="+mn-lt"/>
            </a:endParaRPr>
          </a:p>
          <a:p>
            <a:pPr>
              <a:lnSpc>
                <a:spcPct val="120000"/>
              </a:lnSpc>
            </a:pPr>
            <a:r>
              <a:rPr lang="en-US" sz="6000" dirty="0">
                <a:cs typeface="Arial"/>
              </a:rPr>
              <a:t>There are legal considerations that a landowner may never have encountered before due to the sophisticated tenant and transaction being dealt with. </a:t>
            </a:r>
            <a:endParaRPr lang="en-US" sz="6000" dirty="0"/>
          </a:p>
          <a:p>
            <a:pPr>
              <a:lnSpc>
                <a:spcPct val="120000"/>
              </a:lnSpc>
            </a:pPr>
            <a:r>
              <a:rPr lang="en-US" sz="6000" b="1" i="1" dirty="0">
                <a:ea typeface="+mn-lt"/>
                <a:cs typeface="+mn-lt"/>
              </a:rPr>
              <a:t>Term:</a:t>
            </a:r>
            <a:r>
              <a:rPr lang="en-US" sz="6000" b="1" dirty="0">
                <a:ea typeface="+mn-lt"/>
                <a:cs typeface="+mn-lt"/>
              </a:rPr>
              <a:t>  </a:t>
            </a:r>
            <a:r>
              <a:rPr lang="en-US" sz="6000" dirty="0">
                <a:ea typeface="+mn-lt"/>
                <a:cs typeface="+mn-lt"/>
              </a:rPr>
              <a:t>The lease may last as long 50 years.  </a:t>
            </a:r>
          </a:p>
          <a:p>
            <a:pPr>
              <a:lnSpc>
                <a:spcPct val="120000"/>
              </a:lnSpc>
            </a:pPr>
            <a:r>
              <a:rPr lang="en-US" sz="6000" b="1" i="1" dirty="0">
                <a:ea typeface="+mn-lt"/>
                <a:cs typeface="+mn-lt"/>
              </a:rPr>
              <a:t>Permanent Structures:</a:t>
            </a:r>
            <a:r>
              <a:rPr lang="en-US" sz="6000" b="1" dirty="0">
                <a:ea typeface="+mn-lt"/>
                <a:cs typeface="+mn-lt"/>
              </a:rPr>
              <a:t> </a:t>
            </a:r>
            <a:r>
              <a:rPr lang="en-US" sz="6000" dirty="0">
                <a:ea typeface="+mn-lt"/>
                <a:cs typeface="+mn-lt"/>
              </a:rPr>
              <a:t>The tenant is building st</a:t>
            </a:r>
            <a:r>
              <a:rPr lang="en-US" sz="6000" dirty="0">
                <a:cs typeface="Arial"/>
              </a:rPr>
              <a:t>ructures on another’s property which are permanent. (Although they do not become “fixtures” owned by the landlord.) </a:t>
            </a:r>
            <a:endParaRPr lang="en-US" sz="6000" dirty="0">
              <a:ea typeface="+mn-lt"/>
              <a:cs typeface="+mn-lt"/>
            </a:endParaRPr>
          </a:p>
          <a:p>
            <a:pPr>
              <a:lnSpc>
                <a:spcPct val="120000"/>
              </a:lnSpc>
            </a:pPr>
            <a:r>
              <a:rPr lang="en-US" sz="6000" dirty="0">
                <a:ea typeface="+mn-lt"/>
                <a:cs typeface="+mn-lt"/>
              </a:rPr>
              <a:t>One novel legal concept is the </a:t>
            </a:r>
            <a:r>
              <a:rPr lang="en-US" sz="6000" b="1" dirty="0">
                <a:ea typeface="+mn-lt"/>
                <a:cs typeface="+mn-lt"/>
              </a:rPr>
              <a:t>“solar easement” </a:t>
            </a:r>
            <a:r>
              <a:rPr lang="en-US" sz="6000" dirty="0">
                <a:ea typeface="+mn-lt"/>
                <a:cs typeface="+mn-lt"/>
              </a:rPr>
              <a:t>over the landowner’s surrounding acreage.  Otherwise, there are few unique concepts like royalties or subsurface rights.  </a:t>
            </a:r>
          </a:p>
          <a:p>
            <a:pPr>
              <a:lnSpc>
                <a:spcPct val="120000"/>
              </a:lnSpc>
            </a:pPr>
            <a:endParaRPr lang="en-US" sz="6000" dirty="0">
              <a:cs typeface="Arial"/>
            </a:endParaRPr>
          </a:p>
          <a:p>
            <a:pPr marL="107950" indent="-107950"/>
            <a:endParaRPr lang="en-US" sz="6000" dirty="0">
              <a:cs typeface="Arial"/>
            </a:endParaRPr>
          </a:p>
          <a:p>
            <a:pPr marL="107950" indent="-107950"/>
            <a:endParaRPr lang="en-US" dirty="0">
              <a:cs typeface="Arial"/>
            </a:endParaRPr>
          </a:p>
          <a:p>
            <a:pPr marL="107950" indent="-107950"/>
            <a:endParaRPr lang="en-US" dirty="0">
              <a:cs typeface="Arial"/>
            </a:endParaRPr>
          </a:p>
        </p:txBody>
      </p:sp>
    </p:spTree>
    <p:extLst>
      <p:ext uri="{BB962C8B-B14F-4D97-AF65-F5344CB8AC3E}">
        <p14:creationId xmlns:p14="http://schemas.microsoft.com/office/powerpoint/2010/main" val="395201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96DCFEE-CDC6-45F2-AF6F-4CB9AF4006E5}"/>
              </a:ext>
            </a:extLst>
          </p:cNvPr>
          <p:cNvSpPr>
            <a:spLocks noGrp="1"/>
          </p:cNvSpPr>
          <p:nvPr>
            <p:ph idx="1"/>
          </p:nvPr>
        </p:nvSpPr>
        <p:spPr>
          <a:xfrm>
            <a:off x="333422" y="1119673"/>
            <a:ext cx="11029709" cy="5177879"/>
          </a:xfrm>
        </p:spPr>
        <p:txBody>
          <a:bodyPr>
            <a:normAutofit lnSpcReduction="10000"/>
          </a:bodyPr>
          <a:lstStyle/>
          <a:p>
            <a:pPr marL="0" indent="0">
              <a:buNone/>
            </a:pPr>
            <a:r>
              <a:rPr lang="en-US" sz="3500" b="1" dirty="0">
                <a:latin typeface="Franklin Gothic Medium" panose="020B0603020102020204" pitchFamily="34" charset="0"/>
              </a:rPr>
              <a:t> </a:t>
            </a:r>
            <a:r>
              <a:rPr lang="en-US" b="1" i="1" dirty="0">
                <a:solidFill>
                  <a:schemeClr val="accent1"/>
                </a:solidFill>
                <a:latin typeface="Franklin Gothic Medium" panose="020B0603020102020204" pitchFamily="34" charset="0"/>
              </a:rPr>
              <a:t>3.	The tenant has some unique needs to understand. </a:t>
            </a:r>
          </a:p>
          <a:p>
            <a:pPr>
              <a:lnSpc>
                <a:spcPct val="100000"/>
              </a:lnSpc>
            </a:pPr>
            <a:r>
              <a:rPr lang="en-US" sz="2400" dirty="0">
                <a:solidFill>
                  <a:schemeClr val="tx1"/>
                </a:solidFill>
                <a:cs typeface="Arial"/>
              </a:rPr>
              <a:t>The permanent structures have comparatively greater access, maintenance and transmission requirements.   </a:t>
            </a:r>
          </a:p>
          <a:p>
            <a:pPr>
              <a:lnSpc>
                <a:spcPct val="100000"/>
              </a:lnSpc>
            </a:pPr>
            <a:r>
              <a:rPr lang="en-US" sz="2400" dirty="0">
                <a:solidFill>
                  <a:schemeClr val="tx1"/>
                </a:solidFill>
                <a:cs typeface="Arial"/>
              </a:rPr>
              <a:t>The structures, and the income stream they produce, are going to be </a:t>
            </a:r>
            <a:r>
              <a:rPr lang="en-US" sz="2400" b="1" dirty="0">
                <a:solidFill>
                  <a:schemeClr val="tx1"/>
                </a:solidFill>
                <a:cs typeface="Arial"/>
              </a:rPr>
              <a:t>used as collateral </a:t>
            </a:r>
            <a:r>
              <a:rPr lang="en-US" sz="2400" dirty="0">
                <a:solidFill>
                  <a:schemeClr val="tx1"/>
                </a:solidFill>
                <a:cs typeface="Arial"/>
              </a:rPr>
              <a:t>to obtain financing.  This means the tenant’s ability to continue conducting its activity on the land must not be interfered with by any entity who holds a previously-recorded or superior property interest in the land (e.g. your mortgage holder). </a:t>
            </a:r>
          </a:p>
          <a:p>
            <a:pPr lvl="1">
              <a:lnSpc>
                <a:spcPct val="100000"/>
              </a:lnSpc>
            </a:pPr>
            <a:r>
              <a:rPr lang="en-US" sz="2400" dirty="0">
                <a:solidFill>
                  <a:schemeClr val="tx1"/>
                </a:solidFill>
                <a:cs typeface="Arial"/>
              </a:rPr>
              <a:t>All the lease documents will be recorded.  The tenant may need “superior” liens or interests “</a:t>
            </a:r>
            <a:r>
              <a:rPr lang="en-US" sz="2400" b="1" dirty="0">
                <a:solidFill>
                  <a:schemeClr val="tx1"/>
                </a:solidFill>
                <a:cs typeface="Arial"/>
              </a:rPr>
              <a:t>subordinated</a:t>
            </a:r>
            <a:r>
              <a:rPr lang="en-US" sz="2400" dirty="0">
                <a:solidFill>
                  <a:schemeClr val="tx1"/>
                </a:solidFill>
                <a:cs typeface="Arial"/>
              </a:rPr>
              <a:t>.” </a:t>
            </a:r>
          </a:p>
          <a:p>
            <a:pPr>
              <a:lnSpc>
                <a:spcPct val="100000"/>
              </a:lnSpc>
            </a:pPr>
            <a:r>
              <a:rPr lang="en-US" sz="2400" dirty="0">
                <a:solidFill>
                  <a:schemeClr val="tx1"/>
                </a:solidFill>
                <a:cs typeface="Arial"/>
              </a:rPr>
              <a:t>The structures may be sold during the lease term, perhaps multiple times. </a:t>
            </a:r>
            <a:r>
              <a:rPr lang="en-US" sz="2400" dirty="0">
                <a:ea typeface="+mn-lt"/>
                <a:cs typeface="+mn-lt"/>
              </a:rPr>
              <a:t>The ability of the tenant to </a:t>
            </a:r>
            <a:r>
              <a:rPr lang="en-US" sz="2400" b="1" dirty="0">
                <a:ea typeface="+mn-lt"/>
                <a:cs typeface="+mn-lt"/>
              </a:rPr>
              <a:t>assign the lease without landowner approval </a:t>
            </a:r>
            <a:r>
              <a:rPr lang="en-US" sz="2400" dirty="0">
                <a:ea typeface="+mn-lt"/>
                <a:cs typeface="+mn-lt"/>
              </a:rPr>
              <a:t>will be one non-negotiable term. </a:t>
            </a:r>
            <a:endParaRPr lang="en-US" sz="2400" dirty="0"/>
          </a:p>
        </p:txBody>
      </p:sp>
    </p:spTree>
    <p:extLst>
      <p:ext uri="{BB962C8B-B14F-4D97-AF65-F5344CB8AC3E}">
        <p14:creationId xmlns:p14="http://schemas.microsoft.com/office/powerpoint/2010/main" val="4157249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3432F7DDEF7841B0E6026E87610C44" ma:contentTypeVersion="10" ma:contentTypeDescription="Create a new document." ma:contentTypeScope="" ma:versionID="92018d720aa1a738e6f7d328b78b0129">
  <xsd:schema xmlns:xsd="http://www.w3.org/2001/XMLSchema" xmlns:xs="http://www.w3.org/2001/XMLSchema" xmlns:p="http://schemas.microsoft.com/office/2006/metadata/properties" xmlns:ns3="b2d7a803-6e30-4f1f-9ca6-51f758d3a948" targetNamespace="http://schemas.microsoft.com/office/2006/metadata/properties" ma:root="true" ma:fieldsID="50e64f583338a3889b0825f2a17980b5" ns3:_="">
    <xsd:import namespace="b2d7a803-6e30-4f1f-9ca6-51f758d3a9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7a803-6e30-4f1f-9ca6-51f758d3a9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D1DF70-52D9-457D-813B-21D8425D3848}">
  <ds:schemaRefs>
    <ds:schemaRef ds:uri="http://schemas.microsoft.com/sharepoint/v3/contenttype/forms"/>
  </ds:schemaRefs>
</ds:datastoreItem>
</file>

<file path=customXml/itemProps2.xml><?xml version="1.0" encoding="utf-8"?>
<ds:datastoreItem xmlns:ds="http://schemas.openxmlformats.org/officeDocument/2006/customXml" ds:itemID="{9AF70D79-1744-4B3C-B44A-AB956B193E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7a803-6e30-4f1f-9ca6-51f758d3a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43C512-B8E9-4EF9-B4C9-9EB06BE3B8E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2d7a803-6e30-4f1f-9ca6-51f758d3a94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2222</TotalTime>
  <Words>2491</Words>
  <Application>Microsoft Office PowerPoint</Application>
  <PresentationFormat>Widescreen</PresentationFormat>
  <Paragraphs>181</Paragraphs>
  <Slides>30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Franklin Gothic Medium</vt:lpstr>
      <vt:lpstr>Office Theme</vt:lpstr>
      <vt:lpstr>Custom Design</vt:lpstr>
      <vt:lpstr>Utility Scale Solar Leasing:  How It Works and When It Doesn’t</vt:lpstr>
      <vt:lpstr>Thanks to Our Partners</vt:lpstr>
      <vt:lpstr>RECAP of Solar Webinars to date: </vt:lpstr>
      <vt:lpstr>PowerPoint Presentation</vt:lpstr>
      <vt:lpstr>Agenda</vt:lpstr>
      <vt:lpstr>4 Basic Introductory Principles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of the Lease Term </vt:lpstr>
      <vt:lpstr>PowerPoint Presentation</vt:lpstr>
      <vt:lpstr>Competing Legal Interests</vt:lpstr>
      <vt:lpstr>Competing Legal Interests</vt:lpstr>
      <vt:lpstr>PowerPoint Presentation</vt:lpstr>
      <vt:lpstr>PowerPoint Presentation</vt:lpstr>
      <vt:lpstr>PowerPoint Presentation</vt:lpstr>
      <vt:lpstr>Zoning Approval of the Land Use </vt:lpstr>
      <vt:lpstr>Contract Terms &amp; Conditions</vt:lpstr>
      <vt:lpstr>Contract Terms</vt:lpstr>
      <vt:lpstr>Contract Terms - example</vt:lpstr>
      <vt:lpstr>Contract Terms </vt:lpstr>
      <vt:lpstr>Contract Terms</vt:lpstr>
      <vt:lpstr>Contract Terms  Example of a “$$$ matching” term for Option payments</vt:lpstr>
      <vt:lpstr>Contract Terms</vt:lpstr>
      <vt:lpstr>Restoration (“Decommissioning”)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Law &amp; Policy</dc:title>
  <dc:creator>Schweichler, Jackie</dc:creator>
  <cp:lastModifiedBy>Duer, D. Holbrook</cp:lastModifiedBy>
  <cp:revision>81</cp:revision>
  <dcterms:created xsi:type="dcterms:W3CDTF">2020-01-09T17:31:11Z</dcterms:created>
  <dcterms:modified xsi:type="dcterms:W3CDTF">2021-01-12T13:48:20Z</dcterms:modified>
</cp:coreProperties>
</file>